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6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8A87A34-81AB-432B-8DAE-1953F412C126}" type="datetimeFigureOut">
              <a:rPr lang="en-US" smtClean="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2385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8A87A34-81AB-432B-8DAE-1953F412C126}" type="datetimeFigureOut">
              <a:rPr lang="en-US" smtClean="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2609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8A87A34-81AB-432B-8DAE-1953F412C126}" type="datetimeFigureOut">
              <a:rPr lang="en-US" smtClean="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6325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8A87A34-81AB-432B-8DAE-1953F412C126}" type="datetimeFigureOut">
              <a:rPr lang="en-US" smtClean="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4794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3959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8A87A34-81AB-432B-8DAE-1953F412C126}" type="datetimeFigureOut">
              <a:rPr lang="en-US" smtClean="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938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8A87A34-81AB-432B-8DAE-1953F412C126}" type="datetimeFigureOut">
              <a:rPr lang="en-US" smtClean="0"/>
              <a:t>6/1/2023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0056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8A87A34-81AB-432B-8DAE-1953F412C126}" type="datetimeFigureOut">
              <a:rPr lang="en-US" smtClean="0"/>
              <a:t>6/1/2023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398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7672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8090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870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6/1/2023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2725317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2744" y="248673"/>
            <a:ext cx="2608525" cy="1022951"/>
          </a:xfrm>
          <a:prstGeom prst="rect">
            <a:avLst/>
          </a:prstGeom>
        </p:spPr>
      </p:pic>
      <p:sp>
        <p:nvSpPr>
          <p:cNvPr id="6" name="TextBox 5"/>
          <p:cNvSpPr txBox="1"/>
          <p:nvPr/>
        </p:nvSpPr>
        <p:spPr>
          <a:xfrm>
            <a:off x="3705985" y="302129"/>
            <a:ext cx="4722114" cy="369332"/>
          </a:xfrm>
          <a:prstGeom prst="rect">
            <a:avLst/>
          </a:prstGeom>
          <a:noFill/>
        </p:spPr>
        <p:txBody>
          <a:bodyPr wrap="square" rtlCol="0">
            <a:spAutoFit/>
          </a:bodyPr>
          <a:lstStyle/>
          <a:p>
            <a:r>
              <a:rPr lang="en-US" b="1" dirty="0" smtClean="0"/>
              <a:t>Image Processing for Mechatronics MCTR1010</a:t>
            </a:r>
            <a:endParaRPr lang="en-GB" b="1" dirty="0"/>
          </a:p>
        </p:txBody>
      </p:sp>
      <p:sp>
        <p:nvSpPr>
          <p:cNvPr id="7" name="TextBox 6"/>
          <p:cNvSpPr txBox="1"/>
          <p:nvPr/>
        </p:nvSpPr>
        <p:spPr>
          <a:xfrm>
            <a:off x="3528586" y="602061"/>
            <a:ext cx="5065296" cy="369332"/>
          </a:xfrm>
          <a:prstGeom prst="rect">
            <a:avLst/>
          </a:prstGeom>
          <a:noFill/>
        </p:spPr>
        <p:txBody>
          <a:bodyPr wrap="square" rtlCol="0">
            <a:spAutoFit/>
          </a:bodyPr>
          <a:lstStyle/>
          <a:p>
            <a:r>
              <a:rPr lang="en-US" dirty="0" smtClean="0"/>
              <a:t>Balancing </a:t>
            </a:r>
            <a:r>
              <a:rPr lang="en-US" dirty="0"/>
              <a:t>a Brushless </a:t>
            </a:r>
            <a:r>
              <a:rPr lang="en-US" dirty="0" err="1" smtClean="0"/>
              <a:t>Bicopter</a:t>
            </a:r>
            <a:r>
              <a:rPr lang="en-US" dirty="0" smtClean="0"/>
              <a:t> </a:t>
            </a:r>
            <a:r>
              <a:rPr lang="en-US" dirty="0"/>
              <a:t>using a Visual Sensor</a:t>
            </a:r>
            <a:endParaRPr lang="en-GB" dirty="0"/>
          </a:p>
        </p:txBody>
      </p:sp>
      <p:sp>
        <p:nvSpPr>
          <p:cNvPr id="8" name="TextBox 7"/>
          <p:cNvSpPr txBox="1"/>
          <p:nvPr/>
        </p:nvSpPr>
        <p:spPr>
          <a:xfrm>
            <a:off x="173734" y="1318091"/>
            <a:ext cx="11736055" cy="646331"/>
          </a:xfrm>
          <a:prstGeom prst="rect">
            <a:avLst/>
          </a:prstGeom>
          <a:noFill/>
        </p:spPr>
        <p:txBody>
          <a:bodyPr wrap="square" rtlCol="0">
            <a:spAutoFit/>
          </a:bodyPr>
          <a:lstStyle/>
          <a:p>
            <a:r>
              <a:rPr lang="en-US" sz="1200" dirty="0" smtClean="0"/>
              <a:t>Team Members:</a:t>
            </a:r>
          </a:p>
          <a:p>
            <a:r>
              <a:rPr lang="en-US" sz="1200" dirty="0" smtClean="0"/>
              <a:t>Ahmed Mady 46-0798  ahmed.alimady@student.guc.edu.eg || Ahmed Yasser 46-12951 ahmed.yasser@student.guc.edu.eg  ||Omar Mohsen 46-5023 omar.mohsen@student.guc.edu.eg  Mostafa Kashaf 46-5456 mostafa.kashaf@student.guc.edu.eg || Mohamed </a:t>
            </a:r>
            <a:r>
              <a:rPr lang="en-US" sz="1200" dirty="0" err="1" smtClean="0"/>
              <a:t>Magdy</a:t>
            </a:r>
            <a:r>
              <a:rPr lang="en-US" sz="1200" dirty="0" smtClean="0"/>
              <a:t> 46-3493 mohamed.magdy@student.guc.edu.eg</a:t>
            </a:r>
            <a:endParaRPr lang="en-GB" sz="1200" dirty="0"/>
          </a:p>
        </p:txBody>
      </p:sp>
      <p:sp>
        <p:nvSpPr>
          <p:cNvPr id="9" name="TextBox 8"/>
          <p:cNvSpPr txBox="1"/>
          <p:nvPr/>
        </p:nvSpPr>
        <p:spPr>
          <a:xfrm>
            <a:off x="3788668" y="992556"/>
            <a:ext cx="4545131" cy="276999"/>
          </a:xfrm>
          <a:prstGeom prst="rect">
            <a:avLst/>
          </a:prstGeom>
          <a:noFill/>
        </p:spPr>
        <p:txBody>
          <a:bodyPr wrap="square" rtlCol="0">
            <a:spAutoFit/>
          </a:bodyPr>
          <a:lstStyle/>
          <a:p>
            <a:r>
              <a:rPr lang="en-GB" sz="1200" dirty="0" err="1"/>
              <a:t>Dr.</a:t>
            </a:r>
            <a:r>
              <a:rPr lang="en-GB" sz="1200" dirty="0"/>
              <a:t> Eng. Omar M. </a:t>
            </a:r>
            <a:r>
              <a:rPr lang="en-GB" sz="1200" dirty="0" err="1"/>
              <a:t>Shehata</a:t>
            </a:r>
            <a:r>
              <a:rPr lang="en-GB" sz="1200" dirty="0"/>
              <a:t> </a:t>
            </a:r>
            <a:r>
              <a:rPr lang="en-GB" sz="1200" dirty="0" smtClean="0"/>
              <a:t>, Eng</a:t>
            </a:r>
            <a:r>
              <a:rPr lang="en-GB" sz="1200" dirty="0"/>
              <a:t>. Dalia M. </a:t>
            </a:r>
            <a:r>
              <a:rPr lang="en-GB" sz="1200" dirty="0" smtClean="0"/>
              <a:t>Mahfouz, Eng</a:t>
            </a:r>
            <a:r>
              <a:rPr lang="en-GB" sz="1200" dirty="0"/>
              <a:t>. Mai Mira, MSc </a:t>
            </a:r>
          </a:p>
        </p:txBody>
      </p:sp>
      <p:sp>
        <p:nvSpPr>
          <p:cNvPr id="10" name="TextBox 9"/>
          <p:cNvSpPr txBox="1"/>
          <p:nvPr/>
        </p:nvSpPr>
        <p:spPr>
          <a:xfrm>
            <a:off x="5393721" y="1941409"/>
            <a:ext cx="1335024" cy="369332"/>
          </a:xfrm>
          <a:prstGeom prst="rect">
            <a:avLst/>
          </a:prstGeom>
          <a:noFill/>
        </p:spPr>
        <p:txBody>
          <a:bodyPr wrap="square" rtlCol="0">
            <a:spAutoFit/>
          </a:bodyPr>
          <a:lstStyle/>
          <a:p>
            <a:r>
              <a:rPr lang="en-US" b="1" dirty="0" smtClean="0"/>
              <a:t>Spring 2023</a:t>
            </a:r>
            <a:endParaRPr lang="en-GB" b="1" dirty="0"/>
          </a:p>
        </p:txBody>
      </p:sp>
      <p:sp>
        <p:nvSpPr>
          <p:cNvPr id="11" name="TextBox 10"/>
          <p:cNvSpPr txBox="1"/>
          <p:nvPr/>
        </p:nvSpPr>
        <p:spPr>
          <a:xfrm>
            <a:off x="295704" y="2329566"/>
            <a:ext cx="2904634" cy="216982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Abstract</a:t>
            </a:r>
          </a:p>
          <a:p>
            <a:r>
              <a:rPr lang="en-US" sz="900" dirty="0"/>
              <a:t>The </a:t>
            </a:r>
            <a:r>
              <a:rPr lang="en-US" sz="900" dirty="0" err="1"/>
              <a:t>bicopter</a:t>
            </a:r>
            <a:r>
              <a:rPr lang="en-US" sz="900" dirty="0"/>
              <a:t> is a two-rotor aerial vehicle, characterized by its ability to maintain stable flight by actively adjusting the angle of its central bar horizontally. By leveraging the powerful computational capabilities and the versatility of the Raspberry Pi, the system achieves enhanced responsiveness and adaptability. </a:t>
            </a:r>
            <a:r>
              <a:rPr lang="en-US" sz="900" dirty="0" smtClean="0"/>
              <a:t>The </a:t>
            </a:r>
            <a:r>
              <a:rPr lang="en-US" sz="900" dirty="0"/>
              <a:t>webcam captures images of the surrounding environment and processes them using </a:t>
            </a:r>
            <a:r>
              <a:rPr lang="en-US" sz="900" dirty="0" smtClean="0"/>
              <a:t>image processing algorithms techniques </a:t>
            </a:r>
            <a:r>
              <a:rPr lang="en-US" sz="900" dirty="0"/>
              <a:t>such as edge detection </a:t>
            </a:r>
            <a:r>
              <a:rPr lang="en-US" sz="900" dirty="0" smtClean="0"/>
              <a:t>is </a:t>
            </a:r>
            <a:r>
              <a:rPr lang="en-US" sz="900" dirty="0"/>
              <a:t>employed to identify the </a:t>
            </a:r>
            <a:r>
              <a:rPr lang="en-US" sz="900" dirty="0" err="1"/>
              <a:t>bicopter's</a:t>
            </a:r>
            <a:r>
              <a:rPr lang="en-US" sz="900" dirty="0"/>
              <a:t> central bar and determine its orientation relative to the horizontal plane. The integration of the Raspberry Pi and the webcam </a:t>
            </a:r>
            <a:r>
              <a:rPr lang="en-US" sz="900" dirty="0" smtClean="0"/>
              <a:t>result in </a:t>
            </a:r>
            <a:r>
              <a:rPr lang="en-US" sz="900" dirty="0"/>
              <a:t>a robust and cost-effective solution for achieving self-balancing flight. </a:t>
            </a:r>
            <a:endParaRPr lang="en-GB" sz="900" dirty="0"/>
          </a:p>
        </p:txBody>
      </p:sp>
      <p:sp>
        <p:nvSpPr>
          <p:cNvPr id="12" name="TextBox 11"/>
          <p:cNvSpPr txBox="1"/>
          <p:nvPr/>
        </p:nvSpPr>
        <p:spPr>
          <a:xfrm>
            <a:off x="8998640" y="2333573"/>
            <a:ext cx="2911149"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Methodology</a:t>
            </a:r>
          </a:p>
          <a:p>
            <a:pPr algn="just"/>
            <a:r>
              <a:rPr lang="en-US" sz="900" dirty="0"/>
              <a:t>To control the </a:t>
            </a:r>
            <a:r>
              <a:rPr lang="en-US" sz="900" dirty="0" err="1"/>
              <a:t>bicopter</a:t>
            </a:r>
            <a:r>
              <a:rPr lang="en-US" sz="900" dirty="0"/>
              <a:t>, a desired angle is inputted, and according to this angle, the speed of both motors is adjusted as they rotate in directions opposite to each other. Below each propeller, a colored circle is attached to track the error between the pitch and the desired angle using a visual sensor, the camera. The circles </a:t>
            </a:r>
            <a:r>
              <a:rPr lang="en-US" sz="900" dirty="0" smtClean="0"/>
              <a:t>are of the color green and </a:t>
            </a:r>
            <a:r>
              <a:rPr lang="en-US" sz="900" dirty="0"/>
              <a:t>a threshold </a:t>
            </a:r>
            <a:r>
              <a:rPr lang="en-US" sz="900" dirty="0" smtClean="0"/>
              <a:t>is applied </a:t>
            </a:r>
            <a:r>
              <a:rPr lang="en-US" sz="900" dirty="0"/>
              <a:t>to grab only the color needed. Then segmentation and edge detection </a:t>
            </a:r>
            <a:r>
              <a:rPr lang="en-US" sz="900" dirty="0" smtClean="0"/>
              <a:t>were applied </a:t>
            </a:r>
            <a:r>
              <a:rPr lang="en-US" sz="900" dirty="0"/>
              <a:t>to track the circle and draw a line connecting </a:t>
            </a:r>
            <a:r>
              <a:rPr lang="en-US" sz="900" dirty="0" smtClean="0"/>
              <a:t>both circles </a:t>
            </a:r>
            <a:r>
              <a:rPr lang="en-US" sz="900" dirty="0"/>
              <a:t>and measuring the angle. This measured error angle is then fed from the camera into the control loop as </a:t>
            </a:r>
            <a:r>
              <a:rPr lang="en-US" sz="900" dirty="0" smtClean="0"/>
              <a:t>feedback </a:t>
            </a:r>
            <a:r>
              <a:rPr lang="en-US" sz="900" dirty="0"/>
              <a:t>and the correct speed is sent to the ESC </a:t>
            </a:r>
            <a:r>
              <a:rPr lang="en-US" sz="900" dirty="0" smtClean="0"/>
              <a:t>of </a:t>
            </a:r>
            <a:r>
              <a:rPr lang="en-US" sz="900" dirty="0"/>
              <a:t>the two brush-less </a:t>
            </a:r>
            <a:r>
              <a:rPr lang="en-US" sz="900" dirty="0" smtClean="0"/>
              <a:t>motors </a:t>
            </a:r>
            <a:r>
              <a:rPr lang="en-US" sz="900" dirty="0"/>
              <a:t>by the computer</a:t>
            </a:r>
            <a:r>
              <a:rPr lang="en-US" sz="900" dirty="0" smtClean="0"/>
              <a:t> </a:t>
            </a:r>
            <a:r>
              <a:rPr lang="en-US" sz="900" dirty="0"/>
              <a:t>to achieve the </a:t>
            </a:r>
            <a:r>
              <a:rPr lang="en-US" sz="900" dirty="0" smtClean="0"/>
              <a:t>desired angle.</a:t>
            </a:r>
            <a:endParaRPr lang="en-GB" sz="900" dirty="0"/>
          </a:p>
        </p:txBody>
      </p:sp>
      <p:sp>
        <p:nvSpPr>
          <p:cNvPr id="13" name="TextBox 12"/>
          <p:cNvSpPr txBox="1"/>
          <p:nvPr/>
        </p:nvSpPr>
        <p:spPr>
          <a:xfrm>
            <a:off x="295704" y="4769155"/>
            <a:ext cx="2911152" cy="175432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Results</a:t>
            </a:r>
          </a:p>
          <a:p>
            <a:pPr algn="just"/>
            <a:r>
              <a:rPr lang="en-US" sz="900" dirty="0"/>
              <a:t>Execution Time: On a Raspberry Pi 4B+, the average execution time of the code you provided is about 100 </a:t>
            </a:r>
            <a:r>
              <a:rPr lang="en-US" sz="900" dirty="0" smtClean="0"/>
              <a:t>milliseconds. This </a:t>
            </a:r>
            <a:r>
              <a:rPr lang="en-US" sz="900" dirty="0"/>
              <a:t>means that the code can process one frame of video every 100 milliseconds. Accuracy: The accuracy of the code </a:t>
            </a:r>
            <a:r>
              <a:rPr lang="en-US" sz="900" dirty="0" smtClean="0"/>
              <a:t>in detecting </a:t>
            </a:r>
            <a:r>
              <a:rPr lang="en-US" sz="900" dirty="0"/>
              <a:t>the angle of the </a:t>
            </a:r>
            <a:r>
              <a:rPr lang="en-US" sz="900" dirty="0" err="1"/>
              <a:t>bicopter</a:t>
            </a:r>
            <a:r>
              <a:rPr lang="en-US" sz="900" dirty="0"/>
              <a:t> is very high as the 2 motors never turn off but are always on and at varying </a:t>
            </a:r>
            <a:r>
              <a:rPr lang="en-US" sz="900" dirty="0" smtClean="0"/>
              <a:t>speeds. Stability</a:t>
            </a:r>
            <a:r>
              <a:rPr lang="en-US" sz="900" dirty="0"/>
              <a:t>: The stability of the bi-copter was taken into </a:t>
            </a:r>
            <a:r>
              <a:rPr lang="en-US" sz="900" dirty="0" smtClean="0"/>
              <a:t>consideration when </a:t>
            </a:r>
            <a:r>
              <a:rPr lang="en-US" sz="900" dirty="0"/>
              <a:t>designing the control </a:t>
            </a:r>
            <a:r>
              <a:rPr lang="en-US" sz="900" dirty="0" smtClean="0"/>
              <a:t>law. Responsiveness</a:t>
            </a:r>
            <a:r>
              <a:rPr lang="en-US" sz="900" dirty="0"/>
              <a:t>: </a:t>
            </a:r>
            <a:r>
              <a:rPr lang="en-US" sz="900" dirty="0" smtClean="0"/>
              <a:t>The responsiveness </a:t>
            </a:r>
            <a:r>
              <a:rPr lang="en-US" sz="900" dirty="0"/>
              <a:t>of the code to changes in the angle of the </a:t>
            </a:r>
            <a:r>
              <a:rPr lang="en-US" sz="900" dirty="0" err="1" smtClean="0"/>
              <a:t>bicopter</a:t>
            </a:r>
            <a:r>
              <a:rPr lang="en-US" sz="900" dirty="0" smtClean="0"/>
              <a:t>.</a:t>
            </a:r>
            <a:endParaRPr lang="en-GB" sz="300" dirty="0"/>
          </a:p>
        </p:txBody>
      </p:sp>
      <p:sp>
        <p:nvSpPr>
          <p:cNvPr id="14" name="TextBox 13"/>
          <p:cNvSpPr txBox="1"/>
          <p:nvPr/>
        </p:nvSpPr>
        <p:spPr>
          <a:xfrm>
            <a:off x="8998639" y="4769155"/>
            <a:ext cx="2911150" cy="175432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Conclusion</a:t>
            </a:r>
          </a:p>
          <a:p>
            <a:pPr algn="just"/>
            <a:r>
              <a:rPr lang="en-US" sz="900" dirty="0"/>
              <a:t>The camera’s input is processed by the Raspberry Pi, which analyzes the images and extracts relevant features to </a:t>
            </a:r>
            <a:r>
              <a:rPr lang="en-US" sz="900" dirty="0" smtClean="0"/>
              <a:t>estimate the </a:t>
            </a:r>
            <a:r>
              <a:rPr lang="en-US" sz="900" dirty="0" err="1"/>
              <a:t>bicopter’s</a:t>
            </a:r>
            <a:r>
              <a:rPr lang="en-US" sz="900" dirty="0"/>
              <a:t> position and orientation. This data is then fed into the PID control algorithm, which calculates the </a:t>
            </a:r>
            <a:r>
              <a:rPr lang="en-US" sz="900" dirty="0" smtClean="0"/>
              <a:t>necessary adjustments </a:t>
            </a:r>
            <a:r>
              <a:rPr lang="en-US" sz="900" dirty="0"/>
              <a:t>to the </a:t>
            </a:r>
            <a:r>
              <a:rPr lang="en-US" sz="900" dirty="0" err="1"/>
              <a:t>bicopter’s</a:t>
            </a:r>
            <a:r>
              <a:rPr lang="en-US" sz="900" dirty="0"/>
              <a:t> motor speeds or control surfaces</a:t>
            </a:r>
            <a:r>
              <a:rPr lang="en-US" sz="900" dirty="0" smtClean="0"/>
              <a:t>. </a:t>
            </a:r>
            <a:r>
              <a:rPr lang="en-US" sz="900" dirty="0"/>
              <a:t>The integration of these technologies enables autonomous or semi-autonomous flight of the </a:t>
            </a:r>
            <a:r>
              <a:rPr lang="en-US" sz="900" dirty="0" err="1"/>
              <a:t>bicopter</a:t>
            </a:r>
            <a:r>
              <a:rPr lang="en-US" sz="900" dirty="0"/>
              <a:t>. Overall, the combination of a camera, Raspberry Pi 4B+, and </a:t>
            </a:r>
            <a:r>
              <a:rPr lang="en-US" sz="900" dirty="0" smtClean="0"/>
              <a:t>PID control </a:t>
            </a:r>
            <a:r>
              <a:rPr lang="en-US" sz="900" dirty="0"/>
              <a:t>offers a reliable and adaptable system </a:t>
            </a:r>
            <a:r>
              <a:rPr lang="en-US" sz="900" dirty="0" smtClean="0"/>
              <a:t>for controlling </a:t>
            </a:r>
            <a:r>
              <a:rPr lang="en-US" sz="900" dirty="0"/>
              <a:t>a </a:t>
            </a:r>
            <a:r>
              <a:rPr lang="en-US" sz="900" dirty="0" err="1"/>
              <a:t>bicopter</a:t>
            </a:r>
            <a:r>
              <a:rPr lang="en-US" sz="900" dirty="0"/>
              <a:t>.</a:t>
            </a:r>
            <a:endParaRPr lang="en-GB" sz="200" dirty="0"/>
          </a:p>
        </p:txBody>
      </p:sp>
      <p:pic>
        <p:nvPicPr>
          <p:cNvPr id="15" name="Picture 14"/>
          <p:cNvPicPr>
            <a:picLocks noChangeAspect="1"/>
          </p:cNvPicPr>
          <p:nvPr/>
        </p:nvPicPr>
        <p:blipFill>
          <a:blip r:embed="rId3"/>
          <a:stretch>
            <a:fillRect/>
          </a:stretch>
        </p:blipFill>
        <p:spPr>
          <a:xfrm>
            <a:off x="354113" y="258948"/>
            <a:ext cx="2248906" cy="1017022"/>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8073" y="2329566"/>
            <a:ext cx="5429350" cy="3054009"/>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4380" y="5402400"/>
            <a:ext cx="1316736" cy="1316736"/>
          </a:xfrm>
          <a:prstGeom prst="rect">
            <a:avLst/>
          </a:prstGeom>
        </p:spPr>
      </p:pic>
    </p:spTree>
    <p:extLst>
      <p:ext uri="{BB962C8B-B14F-4D97-AF65-F5344CB8AC3E}">
        <p14:creationId xmlns:p14="http://schemas.microsoft.com/office/powerpoint/2010/main" val="36269639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220</TotalTime>
  <Words>513</Words>
  <Application>Microsoft Office PowerPoint</Application>
  <PresentationFormat>Widescreen</PresentationFormat>
  <Paragraphs>14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Mustafa Kashaf</dc:creator>
  <cp:lastModifiedBy>Mustafa Kashaf</cp:lastModifiedBy>
  <cp:revision>23</cp:revision>
  <dcterms:created xsi:type="dcterms:W3CDTF">2023-05-31T07:44:26Z</dcterms:created>
  <dcterms:modified xsi:type="dcterms:W3CDTF">2023-06-01T16:49:49Z</dcterms:modified>
</cp:coreProperties>
</file>