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3" r:id="rId6"/>
    <p:sldId id="257" r:id="rId7"/>
    <p:sldId id="267" r:id="rId8"/>
    <p:sldId id="268" r:id="rId9"/>
    <p:sldId id="266" r:id="rId10"/>
    <p:sldId id="270" r:id="rId11"/>
    <p:sldId id="265" r:id="rId12"/>
    <p:sldId id="264" r:id="rId13"/>
    <p:sldId id="269"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812EDF-8791-4AFE-8EB7-35CFBFB55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225B3A-DA24-44BC-B044-60D0635F1279}">
      <dgm:prSet phldrT="[Text]"/>
      <dgm:spPr/>
      <dgm:t>
        <a:bodyPr/>
        <a:lstStyle/>
        <a:p>
          <a:r>
            <a:rPr lang="en-US" dirty="0" err="1" smtClean="0"/>
            <a:t>Adc_cfg.c</a:t>
          </a:r>
          <a:endParaRPr lang="en-US" dirty="0"/>
        </a:p>
      </dgm:t>
    </dgm:pt>
    <dgm:pt modelId="{539680F1-C7CF-4BA7-822D-DE03950E2F8A}" type="parTrans" cxnId="{48E3A9F4-A5C9-4209-9EDB-4566776214B2}">
      <dgm:prSet/>
      <dgm:spPr/>
      <dgm:t>
        <a:bodyPr/>
        <a:lstStyle/>
        <a:p>
          <a:endParaRPr lang="en-US"/>
        </a:p>
      </dgm:t>
    </dgm:pt>
    <dgm:pt modelId="{02584AE9-B6DA-4D52-A341-5120051AF7F8}" type="sibTrans" cxnId="{48E3A9F4-A5C9-4209-9EDB-4566776214B2}">
      <dgm:prSet/>
      <dgm:spPr/>
      <dgm:t>
        <a:bodyPr/>
        <a:lstStyle/>
        <a:p>
          <a:endParaRPr lang="en-US"/>
        </a:p>
      </dgm:t>
    </dgm:pt>
    <dgm:pt modelId="{1EBBB9E8-53EC-47F5-B301-2D473619E2E6}">
      <dgm:prSet phldrT="[Text]"/>
      <dgm:spPr/>
      <dgm:t>
        <a:bodyPr/>
        <a:lstStyle/>
        <a:p>
          <a:r>
            <a:rPr lang="en-US" dirty="0" err="1" smtClean="0"/>
            <a:t>Adc_Lcfg.c</a:t>
          </a:r>
          <a:endParaRPr lang="en-US" dirty="0"/>
        </a:p>
      </dgm:t>
    </dgm:pt>
    <dgm:pt modelId="{E8763442-B7FB-492F-9F46-EDAEDA8C9179}" type="parTrans" cxnId="{DC1B9960-1C2E-4BE0-ACF7-79A22F91E48A}">
      <dgm:prSet/>
      <dgm:spPr/>
      <dgm:t>
        <a:bodyPr/>
        <a:lstStyle/>
        <a:p>
          <a:endParaRPr lang="en-US"/>
        </a:p>
      </dgm:t>
    </dgm:pt>
    <dgm:pt modelId="{502BC61E-CFC0-4057-9B91-9DFCD1DC2E4C}" type="sibTrans" cxnId="{DC1B9960-1C2E-4BE0-ACF7-79A22F91E48A}">
      <dgm:prSet/>
      <dgm:spPr/>
      <dgm:t>
        <a:bodyPr/>
        <a:lstStyle/>
        <a:p>
          <a:endParaRPr lang="en-US"/>
        </a:p>
      </dgm:t>
    </dgm:pt>
    <dgm:pt modelId="{92F70C6D-EA7D-4948-9A04-AD384422E3CD}">
      <dgm:prSet/>
      <dgm:spPr/>
      <dgm:t>
        <a:bodyPr/>
        <a:lstStyle/>
        <a:p>
          <a:r>
            <a:rPr lang="en-US" smtClean="0"/>
            <a:t>Adc_Pbcfg.c</a:t>
          </a:r>
          <a:endParaRPr lang="en-US" dirty="0"/>
        </a:p>
      </dgm:t>
    </dgm:pt>
    <dgm:pt modelId="{83A2F51C-923C-4217-AB49-A3691D1A46CD}" type="parTrans" cxnId="{394B7C1F-F7AE-4499-80AC-65C92AF4D4C0}">
      <dgm:prSet/>
      <dgm:spPr/>
      <dgm:t>
        <a:bodyPr/>
        <a:lstStyle/>
        <a:p>
          <a:endParaRPr lang="en-US"/>
        </a:p>
      </dgm:t>
    </dgm:pt>
    <dgm:pt modelId="{DA9139EC-6A69-466D-8610-7560681A2531}" type="sibTrans" cxnId="{394B7C1F-F7AE-4499-80AC-65C92AF4D4C0}">
      <dgm:prSet/>
      <dgm:spPr/>
      <dgm:t>
        <a:bodyPr/>
        <a:lstStyle/>
        <a:p>
          <a:endParaRPr lang="en-US"/>
        </a:p>
      </dgm:t>
    </dgm:pt>
    <dgm:pt modelId="{872D9140-57B8-41EF-9406-6142381789F0}" type="pres">
      <dgm:prSet presAssocID="{60812EDF-8791-4AFE-8EB7-35CFBFB55724}" presName="linear" presStyleCnt="0">
        <dgm:presLayoutVars>
          <dgm:animLvl val="lvl"/>
          <dgm:resizeHandles val="exact"/>
        </dgm:presLayoutVars>
      </dgm:prSet>
      <dgm:spPr/>
    </dgm:pt>
    <dgm:pt modelId="{DBCE2DE7-70AA-45F6-8757-F1721B548EF0}" type="pres">
      <dgm:prSet presAssocID="{60225B3A-DA24-44BC-B044-60D0635F1279}" presName="parentText" presStyleLbl="node1" presStyleIdx="0" presStyleCnt="3" custLinFactNeighborX="-653" custLinFactNeighborY="-43743">
        <dgm:presLayoutVars>
          <dgm:chMax val="0"/>
          <dgm:bulletEnabled val="1"/>
        </dgm:presLayoutVars>
      </dgm:prSet>
      <dgm:spPr/>
      <dgm:t>
        <a:bodyPr/>
        <a:lstStyle/>
        <a:p>
          <a:endParaRPr lang="en-US"/>
        </a:p>
      </dgm:t>
    </dgm:pt>
    <dgm:pt modelId="{B9D9C296-0C09-438A-ADAC-03824312851C}" type="pres">
      <dgm:prSet presAssocID="{02584AE9-B6DA-4D52-A341-5120051AF7F8}" presName="spacer" presStyleCnt="0"/>
      <dgm:spPr/>
    </dgm:pt>
    <dgm:pt modelId="{648AC925-68A2-40F5-9115-9B888DBA52F1}" type="pres">
      <dgm:prSet presAssocID="{1EBBB9E8-53EC-47F5-B301-2D473619E2E6}" presName="parentText" presStyleLbl="node1" presStyleIdx="1" presStyleCnt="3">
        <dgm:presLayoutVars>
          <dgm:chMax val="0"/>
          <dgm:bulletEnabled val="1"/>
        </dgm:presLayoutVars>
      </dgm:prSet>
      <dgm:spPr/>
      <dgm:t>
        <a:bodyPr/>
        <a:lstStyle/>
        <a:p>
          <a:endParaRPr lang="en-US"/>
        </a:p>
      </dgm:t>
    </dgm:pt>
    <dgm:pt modelId="{AF084246-1D5E-4879-90D5-3179A6CFF8B4}" type="pres">
      <dgm:prSet presAssocID="{502BC61E-CFC0-4057-9B91-9DFCD1DC2E4C}" presName="spacer" presStyleCnt="0"/>
      <dgm:spPr/>
    </dgm:pt>
    <dgm:pt modelId="{CC23B7A6-CFC8-42A5-8FE4-F9C8825F4CE1}" type="pres">
      <dgm:prSet presAssocID="{92F70C6D-EA7D-4948-9A04-AD384422E3CD}" presName="parentText" presStyleLbl="node1" presStyleIdx="2" presStyleCnt="3">
        <dgm:presLayoutVars>
          <dgm:chMax val="0"/>
          <dgm:bulletEnabled val="1"/>
        </dgm:presLayoutVars>
      </dgm:prSet>
      <dgm:spPr/>
    </dgm:pt>
  </dgm:ptLst>
  <dgm:cxnLst>
    <dgm:cxn modelId="{48E3A9F4-A5C9-4209-9EDB-4566776214B2}" srcId="{60812EDF-8791-4AFE-8EB7-35CFBFB55724}" destId="{60225B3A-DA24-44BC-B044-60D0635F1279}" srcOrd="0" destOrd="0" parTransId="{539680F1-C7CF-4BA7-822D-DE03950E2F8A}" sibTransId="{02584AE9-B6DA-4D52-A341-5120051AF7F8}"/>
    <dgm:cxn modelId="{F2223BBD-6982-4679-BC12-80F8023851D6}" type="presOf" srcId="{60812EDF-8791-4AFE-8EB7-35CFBFB55724}" destId="{872D9140-57B8-41EF-9406-6142381789F0}" srcOrd="0" destOrd="0" presId="urn:microsoft.com/office/officeart/2005/8/layout/vList2"/>
    <dgm:cxn modelId="{6095740A-4F35-4525-9BDB-1C434298C775}" type="presOf" srcId="{92F70C6D-EA7D-4948-9A04-AD384422E3CD}" destId="{CC23B7A6-CFC8-42A5-8FE4-F9C8825F4CE1}" srcOrd="0" destOrd="0" presId="urn:microsoft.com/office/officeart/2005/8/layout/vList2"/>
    <dgm:cxn modelId="{394B7C1F-F7AE-4499-80AC-65C92AF4D4C0}" srcId="{60812EDF-8791-4AFE-8EB7-35CFBFB55724}" destId="{92F70C6D-EA7D-4948-9A04-AD384422E3CD}" srcOrd="2" destOrd="0" parTransId="{83A2F51C-923C-4217-AB49-A3691D1A46CD}" sibTransId="{DA9139EC-6A69-466D-8610-7560681A2531}"/>
    <dgm:cxn modelId="{B32A9EC7-1969-4AE6-8A36-E4989C38A8AA}" type="presOf" srcId="{1EBBB9E8-53EC-47F5-B301-2D473619E2E6}" destId="{648AC925-68A2-40F5-9115-9B888DBA52F1}" srcOrd="0" destOrd="0" presId="urn:microsoft.com/office/officeart/2005/8/layout/vList2"/>
    <dgm:cxn modelId="{6FDDCD7B-9CA7-40D7-8F07-6CD86E279F4D}" type="presOf" srcId="{60225B3A-DA24-44BC-B044-60D0635F1279}" destId="{DBCE2DE7-70AA-45F6-8757-F1721B548EF0}" srcOrd="0" destOrd="0" presId="urn:microsoft.com/office/officeart/2005/8/layout/vList2"/>
    <dgm:cxn modelId="{DC1B9960-1C2E-4BE0-ACF7-79A22F91E48A}" srcId="{60812EDF-8791-4AFE-8EB7-35CFBFB55724}" destId="{1EBBB9E8-53EC-47F5-B301-2D473619E2E6}" srcOrd="1" destOrd="0" parTransId="{E8763442-B7FB-492F-9F46-EDAEDA8C9179}" sibTransId="{502BC61E-CFC0-4057-9B91-9DFCD1DC2E4C}"/>
    <dgm:cxn modelId="{E2EA8423-C0A0-4592-A7AA-C1AFEBBE033A}" type="presParOf" srcId="{872D9140-57B8-41EF-9406-6142381789F0}" destId="{DBCE2DE7-70AA-45F6-8757-F1721B548EF0}" srcOrd="0" destOrd="0" presId="urn:microsoft.com/office/officeart/2005/8/layout/vList2"/>
    <dgm:cxn modelId="{E809B95B-D841-49C1-AF17-2DEC3EDB45BE}" type="presParOf" srcId="{872D9140-57B8-41EF-9406-6142381789F0}" destId="{B9D9C296-0C09-438A-ADAC-03824312851C}" srcOrd="1" destOrd="0" presId="urn:microsoft.com/office/officeart/2005/8/layout/vList2"/>
    <dgm:cxn modelId="{7970E84A-E5BA-4B6A-8A65-319A71D4FE96}" type="presParOf" srcId="{872D9140-57B8-41EF-9406-6142381789F0}" destId="{648AC925-68A2-40F5-9115-9B888DBA52F1}" srcOrd="2" destOrd="0" presId="urn:microsoft.com/office/officeart/2005/8/layout/vList2"/>
    <dgm:cxn modelId="{BC8A6D09-007E-447A-B63F-93E056068A81}" type="presParOf" srcId="{872D9140-57B8-41EF-9406-6142381789F0}" destId="{AF084246-1D5E-4879-90D5-3179A6CFF8B4}" srcOrd="3" destOrd="0" presId="urn:microsoft.com/office/officeart/2005/8/layout/vList2"/>
    <dgm:cxn modelId="{BDD4D4E1-1601-4396-8ACA-5E55A1695174}" type="presParOf" srcId="{872D9140-57B8-41EF-9406-6142381789F0}" destId="{CC23B7A6-CFC8-42A5-8FE4-F9C8825F4CE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E2DE7-70AA-45F6-8757-F1721B548EF0}">
      <dsp:nvSpPr>
        <dsp:cNvPr id="0" name=""/>
        <dsp:cNvSpPr/>
      </dsp:nvSpPr>
      <dsp:spPr>
        <a:xfrm>
          <a:off x="0" y="101709"/>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dirty="0" err="1" smtClean="0"/>
            <a:t>Adc_cfg.c</a:t>
          </a:r>
          <a:endParaRPr lang="en-US" sz="6500" kern="1200" dirty="0"/>
        </a:p>
      </dsp:txBody>
      <dsp:txXfrm>
        <a:off x="76105" y="177814"/>
        <a:ext cx="7975790" cy="1406815"/>
      </dsp:txXfrm>
    </dsp:sp>
    <dsp:sp modelId="{648AC925-68A2-40F5-9115-9B888DBA52F1}">
      <dsp:nvSpPr>
        <dsp:cNvPr id="0" name=""/>
        <dsp:cNvSpPr/>
      </dsp:nvSpPr>
      <dsp:spPr>
        <a:xfrm>
          <a:off x="0" y="1929821"/>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dirty="0" err="1" smtClean="0"/>
            <a:t>Adc_Lcfg.c</a:t>
          </a:r>
          <a:endParaRPr lang="en-US" sz="6500" kern="1200" dirty="0"/>
        </a:p>
      </dsp:txBody>
      <dsp:txXfrm>
        <a:off x="76105" y="2005926"/>
        <a:ext cx="7975790" cy="1406815"/>
      </dsp:txXfrm>
    </dsp:sp>
    <dsp:sp modelId="{CC23B7A6-CFC8-42A5-8FE4-F9C8825F4CE1}">
      <dsp:nvSpPr>
        <dsp:cNvPr id="0" name=""/>
        <dsp:cNvSpPr/>
      </dsp:nvSpPr>
      <dsp:spPr>
        <a:xfrm>
          <a:off x="0" y="3676046"/>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smtClean="0"/>
            <a:t>Adc_Pbcfg.c</a:t>
          </a:r>
          <a:endParaRPr lang="en-US" sz="6500" kern="1200" dirty="0"/>
        </a:p>
      </dsp:txBody>
      <dsp:txXfrm>
        <a:off x="76105" y="3752151"/>
        <a:ext cx="79757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3B58E7-A60E-4B2B-AE91-57DB5C0B4B08}"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26672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B58E7-A60E-4B2B-AE91-57DB5C0B4B08}"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61074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B58E7-A60E-4B2B-AE91-57DB5C0B4B08}"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132534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B58E7-A60E-4B2B-AE91-57DB5C0B4B08}"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251649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3B58E7-A60E-4B2B-AE91-57DB5C0B4B08}"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365087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3B58E7-A60E-4B2B-AE91-57DB5C0B4B08}"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158005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3B58E7-A60E-4B2B-AE91-57DB5C0B4B08}"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25467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3B58E7-A60E-4B2B-AE91-57DB5C0B4B08}"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122901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B58E7-A60E-4B2B-AE91-57DB5C0B4B08}"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157558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B58E7-A60E-4B2B-AE91-57DB5C0B4B08}"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71660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B58E7-A60E-4B2B-AE91-57DB5C0B4B08}"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CB620-2C0A-460B-BCB0-9580F0EE4559}" type="slidenum">
              <a:rPr lang="en-US" smtClean="0"/>
              <a:t>‹#›</a:t>
            </a:fld>
            <a:endParaRPr lang="en-US"/>
          </a:p>
        </p:txBody>
      </p:sp>
    </p:spTree>
    <p:extLst>
      <p:ext uri="{BB962C8B-B14F-4D97-AF65-F5344CB8AC3E}">
        <p14:creationId xmlns:p14="http://schemas.microsoft.com/office/powerpoint/2010/main" val="5591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B58E7-A60E-4B2B-AE91-57DB5C0B4B08}" type="datetimeFigureOut">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CB620-2C0A-460B-BCB0-9580F0EE4559}" type="slidenum">
              <a:rPr lang="en-US" smtClean="0"/>
              <a:t>‹#›</a:t>
            </a:fld>
            <a:endParaRPr lang="en-US"/>
          </a:p>
        </p:txBody>
      </p:sp>
    </p:spTree>
    <p:extLst>
      <p:ext uri="{BB962C8B-B14F-4D97-AF65-F5344CB8AC3E}">
        <p14:creationId xmlns:p14="http://schemas.microsoft.com/office/powerpoint/2010/main" val="388512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AUTOSAR</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213190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Types</a:t>
            </a:r>
            <a:endParaRPr lang="en-US" dirty="0"/>
          </a:p>
        </p:txBody>
      </p:sp>
      <p:sp>
        <p:nvSpPr>
          <p:cNvPr id="3" name="Content Placeholder 2"/>
          <p:cNvSpPr>
            <a:spLocks noGrp="1"/>
          </p:cNvSpPr>
          <p:nvPr>
            <p:ph idx="1"/>
          </p:nvPr>
        </p:nvSpPr>
        <p:spPr/>
        <p:txBody>
          <a:bodyPr/>
          <a:lstStyle/>
          <a:p>
            <a:endParaRPr lang="en-US" dirty="0" smtClean="0"/>
          </a:p>
        </p:txBody>
      </p:sp>
      <p:sp>
        <p:nvSpPr>
          <p:cNvPr id="4" name="Oval 3"/>
          <p:cNvSpPr/>
          <p:nvPr/>
        </p:nvSpPr>
        <p:spPr>
          <a:xfrm>
            <a:off x="9239534" y="2059177"/>
            <a:ext cx="1787857" cy="1419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Difference?</a:t>
            </a:r>
            <a:endParaRPr lang="en-US" dirty="0"/>
          </a:p>
        </p:txBody>
      </p:sp>
      <p:graphicFrame>
        <p:nvGraphicFramePr>
          <p:cNvPr id="5" name="Diagram 4"/>
          <p:cNvGraphicFramePr/>
          <p:nvPr>
            <p:extLst>
              <p:ext uri="{D42A27DB-BD31-4B8C-83A1-F6EECF244321}">
                <p14:modId xmlns:p14="http://schemas.microsoft.com/office/powerpoint/2010/main" val="3327159933"/>
              </p:ext>
            </p:extLst>
          </p:nvPr>
        </p:nvGraphicFramePr>
        <p:xfrm>
          <a:off x="785125"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20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6" y="150125"/>
            <a:ext cx="10398457" cy="926413"/>
          </a:xfrm>
        </p:spPr>
        <p:txBody>
          <a:bodyPr/>
          <a:lstStyle/>
          <a:p>
            <a:r>
              <a:rPr lang="en-US" dirty="0" err="1" smtClean="0"/>
              <a:t>IoHwAb</a:t>
            </a:r>
            <a:r>
              <a:rPr lang="en-US" dirty="0" smtClean="0"/>
              <a:t> SWS</a:t>
            </a:r>
            <a:endParaRPr lang="en-US" dirty="0"/>
          </a:p>
        </p:txBody>
      </p:sp>
      <p:pic>
        <p:nvPicPr>
          <p:cNvPr id="4" name="Picture 3"/>
          <p:cNvPicPr>
            <a:picLocks noChangeAspect="1"/>
          </p:cNvPicPr>
          <p:nvPr/>
        </p:nvPicPr>
        <p:blipFill>
          <a:blip r:embed="rId2"/>
          <a:stretch>
            <a:fillRect/>
          </a:stretch>
        </p:blipFill>
        <p:spPr>
          <a:xfrm>
            <a:off x="838200" y="1548606"/>
            <a:ext cx="8143875" cy="4905375"/>
          </a:xfrm>
          <a:prstGeom prst="rect">
            <a:avLst/>
          </a:prstGeom>
        </p:spPr>
      </p:pic>
    </p:spTree>
    <p:extLst>
      <p:ext uri="{BB962C8B-B14F-4D97-AF65-F5344CB8AC3E}">
        <p14:creationId xmlns:p14="http://schemas.microsoft.com/office/powerpoint/2010/main" val="1907634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81" y="35090"/>
            <a:ext cx="10515600" cy="789936"/>
          </a:xfrm>
        </p:spPr>
        <p:txBody>
          <a:bodyPr/>
          <a:lstStyle/>
          <a:p>
            <a:r>
              <a:rPr lang="en-US" dirty="0" smtClean="0"/>
              <a:t>I/O Hardware Abstraction</a:t>
            </a:r>
            <a:endParaRPr lang="en-US" dirty="0"/>
          </a:p>
        </p:txBody>
      </p:sp>
      <p:sp>
        <p:nvSpPr>
          <p:cNvPr id="3" name="Content Placeholder 2"/>
          <p:cNvSpPr>
            <a:spLocks noGrp="1"/>
          </p:cNvSpPr>
          <p:nvPr>
            <p:ph idx="1"/>
          </p:nvPr>
        </p:nvSpPr>
        <p:spPr>
          <a:xfrm>
            <a:off x="114869" y="1358706"/>
            <a:ext cx="10515600" cy="4351338"/>
          </a:xfrm>
        </p:spPr>
        <p:txBody>
          <a:bodyPr>
            <a:normAutofit fontScale="92500" lnSpcReduction="10000"/>
          </a:bodyPr>
          <a:lstStyle/>
          <a:p>
            <a:r>
              <a:rPr lang="en-US" dirty="0"/>
              <a:t>All ECU signals shall have an Age </a:t>
            </a:r>
            <a:r>
              <a:rPr lang="en-US" dirty="0" smtClean="0"/>
              <a:t/>
            </a:r>
            <a:br>
              <a:rPr lang="en-US" dirty="0" smtClean="0"/>
            </a:br>
            <a:r>
              <a:rPr lang="en-US" dirty="0" smtClean="0"/>
              <a:t>Attribute</a:t>
            </a:r>
            <a:r>
              <a:rPr lang="en-US" dirty="0"/>
              <a:t>. </a:t>
            </a:r>
            <a:endParaRPr lang="en-US" dirty="0" smtClean="0"/>
          </a:p>
          <a:p>
            <a:r>
              <a:rPr lang="en-US" dirty="0" smtClean="0"/>
              <a:t>ECU </a:t>
            </a:r>
            <a:r>
              <a:rPr lang="en-US" dirty="0"/>
              <a:t>Input signals: </a:t>
            </a:r>
            <a:r>
              <a:rPr lang="en-US" dirty="0" smtClean="0"/>
              <a:t/>
            </a:r>
            <a:br>
              <a:rPr lang="en-US" dirty="0" smtClean="0"/>
            </a:br>
            <a:r>
              <a:rPr lang="en-US" dirty="0" smtClean="0"/>
              <a:t>the </a:t>
            </a:r>
            <a:r>
              <a:rPr lang="en-US" dirty="0"/>
              <a:t>specific </a:t>
            </a:r>
            <a:r>
              <a:rPr lang="en-US" dirty="0" smtClean="0"/>
              <a:t>functionality</a:t>
            </a:r>
          </a:p>
          <a:p>
            <a:pPr marL="0" indent="0">
              <a:buNone/>
            </a:pPr>
            <a:r>
              <a:rPr lang="en-US" dirty="0" smtClean="0"/>
              <a:t>of </a:t>
            </a:r>
            <a:r>
              <a:rPr lang="en-US" dirty="0"/>
              <a:t>this attribute is to limit the signals </a:t>
            </a:r>
            <a:r>
              <a:rPr lang="en-US" dirty="0" smtClean="0"/>
              <a:t>lifetime</a:t>
            </a:r>
          </a:p>
          <a:p>
            <a:pPr marL="0" indent="0">
              <a:buNone/>
            </a:pPr>
            <a:r>
              <a:rPr lang="en-US" dirty="0" smtClean="0"/>
              <a:t>The </a:t>
            </a:r>
            <a:r>
              <a:rPr lang="en-US" dirty="0"/>
              <a:t>value defines the maximum allowed age </a:t>
            </a:r>
            <a:endParaRPr lang="en-US" dirty="0" smtClean="0"/>
          </a:p>
          <a:p>
            <a:pPr marL="0" indent="0">
              <a:buNone/>
            </a:pPr>
            <a:r>
              <a:rPr lang="en-US" dirty="0" smtClean="0"/>
              <a:t>for </a:t>
            </a:r>
            <a:r>
              <a:rPr lang="en-US" dirty="0"/>
              <a:t>data of this signal</a:t>
            </a:r>
            <a:r>
              <a:rPr lang="en-US" dirty="0" smtClean="0"/>
              <a:t>.</a:t>
            </a:r>
          </a:p>
          <a:p>
            <a:pPr marL="0" indent="0">
              <a:buNone/>
            </a:pPr>
            <a:r>
              <a:rPr lang="en-US" dirty="0" smtClean="0"/>
              <a:t>If </a:t>
            </a:r>
            <a:r>
              <a:rPr lang="en-US" dirty="0"/>
              <a:t>the lifetime is 0, the signal has to </a:t>
            </a:r>
            <a:r>
              <a:rPr lang="en-US" dirty="0" smtClean="0"/>
              <a:t>be</a:t>
            </a:r>
          </a:p>
          <a:p>
            <a:pPr marL="0" indent="0">
              <a:buNone/>
            </a:pPr>
            <a:r>
              <a:rPr lang="en-US" dirty="0" smtClean="0"/>
              <a:t>retrieved </a:t>
            </a:r>
            <a:r>
              <a:rPr lang="en-US" dirty="0"/>
              <a:t>from the physical register</a:t>
            </a:r>
            <a:r>
              <a:rPr lang="en-US" dirty="0" smtClean="0"/>
              <a:t>,</a:t>
            </a:r>
            <a:br>
              <a:rPr lang="en-US" dirty="0" smtClean="0"/>
            </a:br>
            <a:r>
              <a:rPr lang="en-US" dirty="0" smtClean="0"/>
              <a:t>immediately</a:t>
            </a:r>
            <a:r>
              <a:rPr lang="en-US" dirty="0"/>
              <a:t>. If the lifetime is greater </a:t>
            </a:r>
            <a:r>
              <a:rPr lang="en-US" dirty="0" smtClean="0"/>
              <a:t/>
            </a:r>
            <a:br>
              <a:rPr lang="en-US" dirty="0" smtClean="0"/>
            </a:br>
            <a:r>
              <a:rPr lang="en-US" dirty="0" smtClean="0"/>
              <a:t>than </a:t>
            </a:r>
            <a:r>
              <a:rPr lang="en-US" dirty="0"/>
              <a:t>0, the signal is valid for the specified time. </a:t>
            </a:r>
          </a:p>
        </p:txBody>
      </p:sp>
      <p:pic>
        <p:nvPicPr>
          <p:cNvPr id="4" name="Picture 3"/>
          <p:cNvPicPr>
            <a:picLocks noChangeAspect="1"/>
          </p:cNvPicPr>
          <p:nvPr/>
        </p:nvPicPr>
        <p:blipFill>
          <a:blip r:embed="rId2"/>
          <a:stretch>
            <a:fillRect/>
          </a:stretch>
        </p:blipFill>
        <p:spPr>
          <a:xfrm>
            <a:off x="6178241" y="320875"/>
            <a:ext cx="6013759" cy="6427001"/>
          </a:xfrm>
          <a:prstGeom prst="rect">
            <a:avLst/>
          </a:prstGeom>
        </p:spPr>
      </p:pic>
    </p:spTree>
    <p:extLst>
      <p:ext uri="{BB962C8B-B14F-4D97-AF65-F5344CB8AC3E}">
        <p14:creationId xmlns:p14="http://schemas.microsoft.com/office/powerpoint/2010/main" val="3531344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ECU Abstraction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38300"/>
            <a:ext cx="8229600" cy="5219700"/>
          </a:xfrm>
          <a:prstGeom prst="rect">
            <a:avLst/>
          </a:prstGeom>
        </p:spPr>
      </p:pic>
    </p:spTree>
    <p:extLst>
      <p:ext uri="{BB962C8B-B14F-4D97-AF65-F5344CB8AC3E}">
        <p14:creationId xmlns:p14="http://schemas.microsoft.com/office/powerpoint/2010/main" val="80536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464"/>
            <a:ext cx="10493991" cy="1049243"/>
          </a:xfrm>
        </p:spPr>
        <p:txBody>
          <a:bodyPr/>
          <a:lstStyle/>
          <a:p>
            <a:r>
              <a:rPr lang="en-US" b="1" dirty="0"/>
              <a:t>Use case of on-board hardware </a:t>
            </a:r>
            <a:endParaRPr lang="en-US" dirty="0"/>
          </a:p>
        </p:txBody>
      </p:sp>
      <p:pic>
        <p:nvPicPr>
          <p:cNvPr id="4" name="Content Placeholder 3"/>
          <p:cNvPicPr>
            <a:picLocks noGrp="1" noChangeAspect="1"/>
          </p:cNvPicPr>
          <p:nvPr>
            <p:ph idx="1"/>
          </p:nvPr>
        </p:nvPicPr>
        <p:blipFill>
          <a:blip r:embed="rId2"/>
          <a:stretch>
            <a:fillRect/>
          </a:stretch>
        </p:blipFill>
        <p:spPr>
          <a:xfrm>
            <a:off x="7051389" y="153471"/>
            <a:ext cx="4003298" cy="6446573"/>
          </a:xfrm>
          <a:prstGeom prst="rect">
            <a:avLst/>
          </a:prstGeom>
        </p:spPr>
      </p:pic>
    </p:spTree>
    <p:extLst>
      <p:ext uri="{BB962C8B-B14F-4D97-AF65-F5344CB8AC3E}">
        <p14:creationId xmlns:p14="http://schemas.microsoft.com/office/powerpoint/2010/main" val="357923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Abstraction</a:t>
            </a:r>
            <a:endParaRPr lang="en-US" dirty="0"/>
          </a:p>
        </p:txBody>
      </p:sp>
      <p:pic>
        <p:nvPicPr>
          <p:cNvPr id="4" name="Content Placeholder 3"/>
          <p:cNvPicPr>
            <a:picLocks noGrp="1" noChangeAspect="1"/>
          </p:cNvPicPr>
          <p:nvPr>
            <p:ph idx="1"/>
          </p:nvPr>
        </p:nvPicPr>
        <p:blipFill>
          <a:blip r:embed="rId2"/>
          <a:stretch>
            <a:fillRect/>
          </a:stretch>
        </p:blipFill>
        <p:spPr>
          <a:xfrm>
            <a:off x="6291618" y="365124"/>
            <a:ext cx="5211597" cy="6418803"/>
          </a:xfrm>
          <a:prstGeom prst="rect">
            <a:avLst/>
          </a:prstGeom>
        </p:spPr>
      </p:pic>
    </p:spTree>
    <p:extLst>
      <p:ext uri="{BB962C8B-B14F-4D97-AF65-F5344CB8AC3E}">
        <p14:creationId xmlns:p14="http://schemas.microsoft.com/office/powerpoint/2010/main" val="301482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stage driver</a:t>
            </a:r>
            <a:endParaRPr lang="en-US" dirty="0"/>
          </a:p>
        </p:txBody>
      </p:sp>
      <p:sp>
        <p:nvSpPr>
          <p:cNvPr id="3" name="Content Placeholder 2"/>
          <p:cNvSpPr>
            <a:spLocks noGrp="1"/>
          </p:cNvSpPr>
          <p:nvPr>
            <p:ph idx="1"/>
          </p:nvPr>
        </p:nvSpPr>
        <p:spPr/>
        <p:txBody>
          <a:bodyPr/>
          <a:lstStyle/>
          <a:p>
            <a:r>
              <a:rPr lang="en-US" dirty="0"/>
              <a:t>Some outputs are controlled via the SPI driver/handler. </a:t>
            </a:r>
          </a:p>
          <a:p>
            <a:r>
              <a:rPr lang="en-US" dirty="0"/>
              <a:t>Some inputs are directly controlled via the DIO driver. </a:t>
            </a:r>
          </a:p>
          <a:p>
            <a:r>
              <a:rPr lang="en-US" dirty="0"/>
              <a:t>Some voltages, frequencies are set via the PWM driver. </a:t>
            </a:r>
            <a:endParaRPr lang="en-US" dirty="0" smtClean="0"/>
          </a:p>
          <a:p>
            <a:endParaRPr lang="en-US" dirty="0"/>
          </a:p>
          <a:p>
            <a:r>
              <a:rPr lang="en-US" dirty="0"/>
              <a:t>A </a:t>
            </a:r>
            <a:r>
              <a:rPr lang="en-US" b="1" dirty="0"/>
              <a:t>power stage driver </a:t>
            </a:r>
            <a:r>
              <a:rPr lang="en-US" dirty="0"/>
              <a:t>provides the view of all outputs. It calls services of PWM, DIO drivers and SPI handler. The signal abstraction makes all these outputs “visible” from the point of view of Software Component (signals are mapped on Ports). </a:t>
            </a:r>
          </a:p>
          <a:p>
            <a:r>
              <a:rPr lang="en-US" dirty="0"/>
              <a:t>The “Power stage driver” can be configurable </a:t>
            </a:r>
            <a:endParaRPr lang="en-US" dirty="0"/>
          </a:p>
        </p:txBody>
      </p:sp>
    </p:spTree>
    <p:extLst>
      <p:ext uri="{BB962C8B-B14F-4D97-AF65-F5344CB8AC3E}">
        <p14:creationId xmlns:p14="http://schemas.microsoft.com/office/powerpoint/2010/main" val="333246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AUTOSAR_SWS_IOHWAB</a:t>
            </a:r>
          </a:p>
          <a:p>
            <a:r>
              <a:rPr lang="en-US" dirty="0" err="1" smtClean="0"/>
              <a:t>AUTOSAR_SWS_ADCDriver</a:t>
            </a:r>
            <a:endParaRPr lang="en-US" dirty="0"/>
          </a:p>
        </p:txBody>
      </p:sp>
    </p:spTree>
    <p:extLst>
      <p:ext uri="{BB962C8B-B14F-4D97-AF65-F5344CB8AC3E}">
        <p14:creationId xmlns:p14="http://schemas.microsoft.com/office/powerpoint/2010/main" val="129107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11" y="1827106"/>
            <a:ext cx="9603972" cy="4654148"/>
          </a:xfrm>
        </p:spPr>
      </p:pic>
    </p:spTree>
    <p:extLst>
      <p:ext uri="{BB962C8B-B14F-4D97-AF65-F5344CB8AC3E}">
        <p14:creationId xmlns:p14="http://schemas.microsoft.com/office/powerpoint/2010/main" val="167574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Stacks</a:t>
            </a:r>
            <a:endParaRPr lang="en-US" dirty="0"/>
          </a:p>
        </p:txBody>
      </p:sp>
      <p:pic>
        <p:nvPicPr>
          <p:cNvPr id="4" name="Content Placeholder 3"/>
          <p:cNvPicPr>
            <a:picLocks noGrp="1" noChangeAspect="1"/>
          </p:cNvPicPr>
          <p:nvPr>
            <p:ph idx="1"/>
          </p:nvPr>
        </p:nvPicPr>
        <p:blipFill>
          <a:blip r:embed="rId2"/>
          <a:stretch>
            <a:fillRect/>
          </a:stretch>
        </p:blipFill>
        <p:spPr>
          <a:xfrm>
            <a:off x="988326" y="1396095"/>
            <a:ext cx="8986518" cy="5243541"/>
          </a:xfrm>
          <a:prstGeom prst="rect">
            <a:avLst/>
          </a:prstGeom>
        </p:spPr>
      </p:pic>
    </p:spTree>
    <p:extLst>
      <p:ext uri="{BB962C8B-B14F-4D97-AF65-F5344CB8AC3E}">
        <p14:creationId xmlns:p14="http://schemas.microsoft.com/office/powerpoint/2010/main" val="2730208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85" y="224465"/>
            <a:ext cx="10515600" cy="544276"/>
          </a:xfrm>
        </p:spPr>
        <p:txBody>
          <a:bodyPr>
            <a:normAutofit fontScale="90000"/>
          </a:bodyPr>
          <a:lstStyle/>
          <a:p>
            <a:r>
              <a:rPr lang="en-US" dirty="0" smtClean="0"/>
              <a:t>BSW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908145"/>
            <a:ext cx="12167638" cy="5949855"/>
          </a:xfrm>
          <a:prstGeom prst="rect">
            <a:avLst/>
          </a:prstGeom>
        </p:spPr>
      </p:pic>
    </p:spTree>
    <p:extLst>
      <p:ext uri="{BB962C8B-B14F-4D97-AF65-F5344CB8AC3E}">
        <p14:creationId xmlns:p14="http://schemas.microsoft.com/office/powerpoint/2010/main" val="232127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Methodology</a:t>
            </a:r>
            <a:endParaRPr lang="en-US" dirty="0"/>
          </a:p>
        </p:txBody>
      </p:sp>
      <p:pic>
        <p:nvPicPr>
          <p:cNvPr id="6" name="Picture 5"/>
          <p:cNvPicPr>
            <a:picLocks noChangeAspect="1"/>
          </p:cNvPicPr>
          <p:nvPr/>
        </p:nvPicPr>
        <p:blipFill>
          <a:blip r:embed="rId2"/>
          <a:stretch>
            <a:fillRect/>
          </a:stretch>
        </p:blipFill>
        <p:spPr>
          <a:xfrm>
            <a:off x="913056" y="1690688"/>
            <a:ext cx="10365888" cy="4655521"/>
          </a:xfrm>
          <a:prstGeom prst="rect">
            <a:avLst/>
          </a:prstGeom>
        </p:spPr>
      </p:pic>
    </p:spTree>
    <p:extLst>
      <p:ext uri="{BB962C8B-B14F-4D97-AF65-F5344CB8AC3E}">
        <p14:creationId xmlns:p14="http://schemas.microsoft.com/office/powerpoint/2010/main" val="3774321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Classic </a:t>
            </a:r>
            <a:r>
              <a:rPr lang="en-US" dirty="0" err="1" smtClean="0"/>
              <a:t>vs</a:t>
            </a:r>
            <a:r>
              <a:rPr lang="en-US" dirty="0" smtClean="0"/>
              <a:t> Adaptive platform</a:t>
            </a:r>
            <a:endParaRPr lang="en-US" dirty="0"/>
          </a:p>
        </p:txBody>
      </p:sp>
      <p:pic>
        <p:nvPicPr>
          <p:cNvPr id="1026" name="Picture 2" descr="https://qph.fs.quoracdn.net/main-qimg-43217206acfaa72fede20cd8911995c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846" y="1849994"/>
            <a:ext cx="7052338" cy="472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68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14" y="259308"/>
            <a:ext cx="10515600" cy="655091"/>
          </a:xfrm>
        </p:spPr>
        <p:txBody>
          <a:bodyPr>
            <a:normAutofit fontScale="90000"/>
          </a:bodyPr>
          <a:lstStyle/>
          <a:p>
            <a:r>
              <a:rPr lang="en-US" dirty="0" smtClean="0"/>
              <a:t>AUTOSAR Documents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5339" y="1614488"/>
            <a:ext cx="9972675" cy="4562475"/>
          </a:xfrm>
          <a:prstGeom prst="rect">
            <a:avLst/>
          </a:prstGeom>
        </p:spPr>
      </p:pic>
    </p:spTree>
    <p:extLst>
      <p:ext uri="{BB962C8B-B14F-4D97-AF65-F5344CB8AC3E}">
        <p14:creationId xmlns:p14="http://schemas.microsoft.com/office/powerpoint/2010/main" val="139377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Docs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2450" y="1691481"/>
            <a:ext cx="11639550" cy="4619625"/>
          </a:xfrm>
          <a:prstGeom prst="rect">
            <a:avLst/>
          </a:prstGeom>
        </p:spPr>
      </p:pic>
    </p:spTree>
    <p:extLst>
      <p:ext uri="{BB962C8B-B14F-4D97-AF65-F5344CB8AC3E}">
        <p14:creationId xmlns:p14="http://schemas.microsoft.com/office/powerpoint/2010/main" val="335272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4" name="Oval 3"/>
          <p:cNvSpPr/>
          <p:nvPr/>
        </p:nvSpPr>
        <p:spPr>
          <a:xfrm>
            <a:off x="1433014" y="3521122"/>
            <a:ext cx="2251881" cy="159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Functional Requirements</a:t>
            </a:r>
            <a:endParaRPr lang="en-US" dirty="0"/>
          </a:p>
        </p:txBody>
      </p:sp>
      <p:sp>
        <p:nvSpPr>
          <p:cNvPr id="6" name="Oval 5"/>
          <p:cNvSpPr/>
          <p:nvPr/>
        </p:nvSpPr>
        <p:spPr>
          <a:xfrm>
            <a:off x="4267200" y="1230573"/>
            <a:ext cx="2461146" cy="159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7" name="Oval 6"/>
          <p:cNvSpPr/>
          <p:nvPr/>
        </p:nvSpPr>
        <p:spPr>
          <a:xfrm>
            <a:off x="7099109" y="3521122"/>
            <a:ext cx="2222311" cy="159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Non-functional</a:t>
            </a:r>
            <a:br>
              <a:rPr lang="en-US" dirty="0" smtClean="0"/>
            </a:br>
            <a:r>
              <a:rPr lang="en-US" dirty="0" smtClean="0"/>
              <a:t>Requirements</a:t>
            </a:r>
            <a:endParaRPr lang="en-US" dirty="0"/>
          </a:p>
        </p:txBody>
      </p:sp>
      <p:cxnSp>
        <p:nvCxnSpPr>
          <p:cNvPr id="9" name="Straight Arrow Connector 8"/>
          <p:cNvCxnSpPr>
            <a:stCxn id="6" idx="3"/>
            <a:endCxn id="4" idx="7"/>
          </p:cNvCxnSpPr>
          <p:nvPr/>
        </p:nvCxnSpPr>
        <p:spPr>
          <a:xfrm flipH="1">
            <a:off x="3355115" y="2593517"/>
            <a:ext cx="1272511" cy="116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5"/>
            <a:endCxn id="7" idx="1"/>
          </p:cNvCxnSpPr>
          <p:nvPr/>
        </p:nvCxnSpPr>
        <p:spPr>
          <a:xfrm>
            <a:off x="6367920" y="2593517"/>
            <a:ext cx="1056639" cy="116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12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145</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AUTOSAR</vt:lpstr>
      <vt:lpstr>AUTOSAR Architecture</vt:lpstr>
      <vt:lpstr>AUTOSAR Stacks</vt:lpstr>
      <vt:lpstr>BSW</vt:lpstr>
      <vt:lpstr>AUTOSAR Methodology</vt:lpstr>
      <vt:lpstr>AUTOSAR Classic vs Adaptive platform</vt:lpstr>
      <vt:lpstr>AUTOSAR Documents</vt:lpstr>
      <vt:lpstr>ADC Docs</vt:lpstr>
      <vt:lpstr>Requirements</vt:lpstr>
      <vt:lpstr>Configuration Types</vt:lpstr>
      <vt:lpstr>IoHwAb SWS</vt:lpstr>
      <vt:lpstr>I/O Hardware Abstraction</vt:lpstr>
      <vt:lpstr>ECU Abstraction</vt:lpstr>
      <vt:lpstr>Use case of on-board hardware </vt:lpstr>
      <vt:lpstr>Signal Abstraction</vt:lpstr>
      <vt:lpstr>Power stage driver</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Mohamed</cp:lastModifiedBy>
  <cp:revision>46</cp:revision>
  <dcterms:created xsi:type="dcterms:W3CDTF">2019-11-07T12:02:01Z</dcterms:created>
  <dcterms:modified xsi:type="dcterms:W3CDTF">2020-01-31T06:16:51Z</dcterms:modified>
</cp:coreProperties>
</file>