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59" r:id="rId7"/>
    <p:sldId id="272" r:id="rId8"/>
    <p:sldId id="263" r:id="rId9"/>
    <p:sldId id="271" r:id="rId10"/>
    <p:sldId id="273" r:id="rId11"/>
    <p:sldId id="274" r:id="rId12"/>
    <p:sldId id="270" r:id="rId13"/>
    <p:sldId id="266" r:id="rId14"/>
    <p:sldId id="258" r:id="rId15"/>
    <p:sldId id="269" r:id="rId16"/>
    <p:sldId id="264" r:id="rId17"/>
    <p:sldId id="275" r:id="rId18"/>
    <p:sldId id="276" r:id="rId19"/>
    <p:sldId id="277" r:id="rId20"/>
    <p:sldId id="278" r:id="rId21"/>
    <p:sldId id="279" r:id="rId22"/>
    <p:sldId id="280" r:id="rId23"/>
    <p:sldId id="281" r:id="rId24"/>
    <p:sldId id="282" r:id="rId25"/>
    <p:sldId id="283"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varScale="1">
        <p:scale>
          <a:sx n="70" d="100"/>
          <a:sy n="70"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5CCC6D-1EA1-4881-ADB2-3B6A3FC7EC90}"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5568F-77D1-4B66-B561-3E5BA7440CEF}" type="slidenum">
              <a:rPr lang="en-US" smtClean="0"/>
              <a:t>‹#›</a:t>
            </a:fld>
            <a:endParaRPr lang="en-US"/>
          </a:p>
        </p:txBody>
      </p:sp>
    </p:spTree>
    <p:extLst>
      <p:ext uri="{BB962C8B-B14F-4D97-AF65-F5344CB8AC3E}">
        <p14:creationId xmlns:p14="http://schemas.microsoft.com/office/powerpoint/2010/main" val="374562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CCC6D-1EA1-4881-ADB2-3B6A3FC7EC90}"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5568F-77D1-4B66-B561-3E5BA7440CEF}" type="slidenum">
              <a:rPr lang="en-US" smtClean="0"/>
              <a:t>‹#›</a:t>
            </a:fld>
            <a:endParaRPr lang="en-US"/>
          </a:p>
        </p:txBody>
      </p:sp>
    </p:spTree>
    <p:extLst>
      <p:ext uri="{BB962C8B-B14F-4D97-AF65-F5344CB8AC3E}">
        <p14:creationId xmlns:p14="http://schemas.microsoft.com/office/powerpoint/2010/main" val="211839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CCC6D-1EA1-4881-ADB2-3B6A3FC7EC90}"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5568F-77D1-4B66-B561-3E5BA7440CEF}" type="slidenum">
              <a:rPr lang="en-US" smtClean="0"/>
              <a:t>‹#›</a:t>
            </a:fld>
            <a:endParaRPr lang="en-US"/>
          </a:p>
        </p:txBody>
      </p:sp>
    </p:spTree>
    <p:extLst>
      <p:ext uri="{BB962C8B-B14F-4D97-AF65-F5344CB8AC3E}">
        <p14:creationId xmlns:p14="http://schemas.microsoft.com/office/powerpoint/2010/main" val="374598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CCC6D-1EA1-4881-ADB2-3B6A3FC7EC90}"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5568F-77D1-4B66-B561-3E5BA7440CEF}" type="slidenum">
              <a:rPr lang="en-US" smtClean="0"/>
              <a:t>‹#›</a:t>
            </a:fld>
            <a:endParaRPr lang="en-US"/>
          </a:p>
        </p:txBody>
      </p:sp>
    </p:spTree>
    <p:extLst>
      <p:ext uri="{BB962C8B-B14F-4D97-AF65-F5344CB8AC3E}">
        <p14:creationId xmlns:p14="http://schemas.microsoft.com/office/powerpoint/2010/main" val="2024709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5CCC6D-1EA1-4881-ADB2-3B6A3FC7EC90}"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B5568F-77D1-4B66-B561-3E5BA7440CEF}" type="slidenum">
              <a:rPr lang="en-US" smtClean="0"/>
              <a:t>‹#›</a:t>
            </a:fld>
            <a:endParaRPr lang="en-US"/>
          </a:p>
        </p:txBody>
      </p:sp>
    </p:spTree>
    <p:extLst>
      <p:ext uri="{BB962C8B-B14F-4D97-AF65-F5344CB8AC3E}">
        <p14:creationId xmlns:p14="http://schemas.microsoft.com/office/powerpoint/2010/main" val="403338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5CCC6D-1EA1-4881-ADB2-3B6A3FC7EC90}"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5568F-77D1-4B66-B561-3E5BA7440CEF}" type="slidenum">
              <a:rPr lang="en-US" smtClean="0"/>
              <a:t>‹#›</a:t>
            </a:fld>
            <a:endParaRPr lang="en-US"/>
          </a:p>
        </p:txBody>
      </p:sp>
    </p:spTree>
    <p:extLst>
      <p:ext uri="{BB962C8B-B14F-4D97-AF65-F5344CB8AC3E}">
        <p14:creationId xmlns:p14="http://schemas.microsoft.com/office/powerpoint/2010/main" val="402272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5CCC6D-1EA1-4881-ADB2-3B6A3FC7EC90}" type="datetimeFigureOut">
              <a:rPr lang="en-US" smtClean="0"/>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B5568F-77D1-4B66-B561-3E5BA7440CEF}" type="slidenum">
              <a:rPr lang="en-US" smtClean="0"/>
              <a:t>‹#›</a:t>
            </a:fld>
            <a:endParaRPr lang="en-US"/>
          </a:p>
        </p:txBody>
      </p:sp>
    </p:spTree>
    <p:extLst>
      <p:ext uri="{BB962C8B-B14F-4D97-AF65-F5344CB8AC3E}">
        <p14:creationId xmlns:p14="http://schemas.microsoft.com/office/powerpoint/2010/main" val="252700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5CCC6D-1EA1-4881-ADB2-3B6A3FC7EC90}"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B5568F-77D1-4B66-B561-3E5BA7440CEF}" type="slidenum">
              <a:rPr lang="en-US" smtClean="0"/>
              <a:t>‹#›</a:t>
            </a:fld>
            <a:endParaRPr lang="en-US"/>
          </a:p>
        </p:txBody>
      </p:sp>
    </p:spTree>
    <p:extLst>
      <p:ext uri="{BB962C8B-B14F-4D97-AF65-F5344CB8AC3E}">
        <p14:creationId xmlns:p14="http://schemas.microsoft.com/office/powerpoint/2010/main" val="219435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CCC6D-1EA1-4881-ADB2-3B6A3FC7EC90}" type="datetimeFigureOut">
              <a:rPr lang="en-US" smtClean="0"/>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B5568F-77D1-4B66-B561-3E5BA7440CEF}" type="slidenum">
              <a:rPr lang="en-US" smtClean="0"/>
              <a:t>‹#›</a:t>
            </a:fld>
            <a:endParaRPr lang="en-US"/>
          </a:p>
        </p:txBody>
      </p:sp>
    </p:spTree>
    <p:extLst>
      <p:ext uri="{BB962C8B-B14F-4D97-AF65-F5344CB8AC3E}">
        <p14:creationId xmlns:p14="http://schemas.microsoft.com/office/powerpoint/2010/main" val="1660754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CCC6D-1EA1-4881-ADB2-3B6A3FC7EC90}"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5568F-77D1-4B66-B561-3E5BA7440CEF}" type="slidenum">
              <a:rPr lang="en-US" smtClean="0"/>
              <a:t>‹#›</a:t>
            </a:fld>
            <a:endParaRPr lang="en-US"/>
          </a:p>
        </p:txBody>
      </p:sp>
    </p:spTree>
    <p:extLst>
      <p:ext uri="{BB962C8B-B14F-4D97-AF65-F5344CB8AC3E}">
        <p14:creationId xmlns:p14="http://schemas.microsoft.com/office/powerpoint/2010/main" val="3574570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CCC6D-1EA1-4881-ADB2-3B6A3FC7EC90}"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B5568F-77D1-4B66-B561-3E5BA7440CEF}" type="slidenum">
              <a:rPr lang="en-US" smtClean="0"/>
              <a:t>‹#›</a:t>
            </a:fld>
            <a:endParaRPr lang="en-US"/>
          </a:p>
        </p:txBody>
      </p:sp>
    </p:spTree>
    <p:extLst>
      <p:ext uri="{BB962C8B-B14F-4D97-AF65-F5344CB8AC3E}">
        <p14:creationId xmlns:p14="http://schemas.microsoft.com/office/powerpoint/2010/main" val="225554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CCC6D-1EA1-4881-ADB2-3B6A3FC7EC90}" type="datetimeFigureOut">
              <a:rPr lang="en-US" smtClean="0"/>
              <a:t>9/17/2020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5568F-77D1-4B66-B561-3E5BA7440CEF}" type="slidenum">
              <a:rPr lang="en-US" smtClean="0"/>
              <a:t>‹#›</a:t>
            </a:fld>
            <a:endParaRPr lang="en-US"/>
          </a:p>
        </p:txBody>
      </p:sp>
    </p:spTree>
    <p:extLst>
      <p:ext uri="{BB962C8B-B14F-4D97-AF65-F5344CB8AC3E}">
        <p14:creationId xmlns:p14="http://schemas.microsoft.com/office/powerpoint/2010/main" val="3045970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utomotiveembeddedsite.wordpress.com/runtime-enviroment/" TargetMode="External"/><Relationship Id="rId2" Type="http://schemas.openxmlformats.org/officeDocument/2006/relationships/hyperlink" Target="http://www.programmersought.com/article/883011136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Runtime Environment (RTE)</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spTree>
    <p:extLst>
      <p:ext uri="{BB962C8B-B14F-4D97-AF65-F5344CB8AC3E}">
        <p14:creationId xmlns:p14="http://schemas.microsoft.com/office/powerpoint/2010/main" val="1780489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automotiveembeddedsite.files.wordpress.com/2016/12/rte_sr.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2801" y="51096"/>
            <a:ext cx="6223568" cy="612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27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https://automotiveembeddedsite.files.wordpress.com/2016/12/rte_c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0"/>
            <a:ext cx="6921596"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82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a:t>
            </a:r>
            <a:r>
              <a:rPr lang="en-US" dirty="0" err="1" smtClean="0"/>
              <a:t>cont</a:t>
            </a:r>
            <a:r>
              <a:rPr lang="en-US" dirty="0" smtClean="0"/>
              <a:t>’</a:t>
            </a:r>
            <a:endParaRPr lang="en-US" dirty="0"/>
          </a:p>
        </p:txBody>
      </p:sp>
      <p:pic>
        <p:nvPicPr>
          <p:cNvPr id="7170" name="Picture 2" descr="https://automotiveembeddedsite.files.wordpress.com/2016/12/rte_por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0" y="2117957"/>
            <a:ext cx="6154737" cy="308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428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Connector</a:t>
            </a:r>
            <a:endParaRPr lang="en-US" dirty="0"/>
          </a:p>
        </p:txBody>
      </p:sp>
      <p:pic>
        <p:nvPicPr>
          <p:cNvPr id="4098" name="Picture 2" descr="rte_connect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4787" y="1690688"/>
            <a:ext cx="6600825" cy="43338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9100" y="1690688"/>
            <a:ext cx="2376487" cy="1200329"/>
          </a:xfrm>
          <a:prstGeom prst="rect">
            <a:avLst/>
          </a:prstGeom>
        </p:spPr>
        <p:txBody>
          <a:bodyPr wrap="square">
            <a:spAutoFit/>
          </a:bodyPr>
          <a:lstStyle/>
          <a:p>
            <a:pPr algn="just"/>
            <a:r>
              <a:rPr lang="en-US" b="0" i="0" dirty="0" smtClean="0">
                <a:solidFill>
                  <a:srgbClr val="1A1A1A"/>
                </a:solidFill>
                <a:effectLst/>
                <a:latin typeface="Merriweather"/>
              </a:rPr>
              <a:t>Types of Connectors</a:t>
            </a:r>
            <a:br>
              <a:rPr lang="en-US" b="0" i="0" dirty="0" smtClean="0">
                <a:solidFill>
                  <a:srgbClr val="1A1A1A"/>
                </a:solidFill>
                <a:effectLst/>
                <a:latin typeface="Merriweather"/>
              </a:rPr>
            </a:br>
            <a:endParaRPr lang="en-US" b="0" i="0" dirty="0" smtClean="0">
              <a:solidFill>
                <a:srgbClr val="1A1A1A"/>
              </a:solidFill>
              <a:effectLst/>
              <a:latin typeface="Merriweather"/>
            </a:endParaRPr>
          </a:p>
          <a:p>
            <a:pPr algn="just">
              <a:buFont typeface="+mj-lt"/>
              <a:buAutoNum type="arabicPeriod"/>
            </a:pPr>
            <a:r>
              <a:rPr lang="en-US" b="0" i="0" dirty="0" smtClean="0">
                <a:solidFill>
                  <a:srgbClr val="1A1A1A"/>
                </a:solidFill>
                <a:effectLst/>
                <a:latin typeface="Merriweather"/>
              </a:rPr>
              <a:t>Assembly</a:t>
            </a:r>
          </a:p>
          <a:p>
            <a:pPr algn="just">
              <a:buFont typeface="+mj-lt"/>
              <a:buAutoNum type="arabicPeriod"/>
            </a:pPr>
            <a:r>
              <a:rPr lang="en-US" b="0" i="0" dirty="0" smtClean="0">
                <a:solidFill>
                  <a:srgbClr val="1A1A1A"/>
                </a:solidFill>
                <a:effectLst/>
                <a:latin typeface="Merriweather"/>
              </a:rPr>
              <a:t>Delegation</a:t>
            </a:r>
            <a:endParaRPr lang="en-US" b="0" i="0" dirty="0">
              <a:solidFill>
                <a:srgbClr val="1A1A1A"/>
              </a:solidFill>
              <a:effectLst/>
              <a:latin typeface="Merriweather"/>
            </a:endParaRPr>
          </a:p>
        </p:txBody>
      </p:sp>
    </p:spTree>
    <p:extLst>
      <p:ext uri="{BB962C8B-B14F-4D97-AF65-F5344CB8AC3E}">
        <p14:creationId xmlns:p14="http://schemas.microsoft.com/office/powerpoint/2010/main" val="377337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Types</a:t>
            </a:r>
            <a:endParaRPr lang="en-US" dirty="0"/>
          </a:p>
        </p:txBody>
      </p:sp>
      <p:pic>
        <p:nvPicPr>
          <p:cNvPr id="2050" name="Picture 2" descr="http://www.programmersought.com/images/455/e6f17d837115b36314c9321da014e28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424" y="2414588"/>
            <a:ext cx="9370004" cy="349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066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t>PORT INTERFACE:</a:t>
            </a:r>
            <a:br>
              <a:rPr lang="en-US" b="1" cap="all" dirty="0" smtClean="0"/>
            </a:br>
            <a:endParaRPr lang="en-US" dirty="0"/>
          </a:p>
        </p:txBody>
      </p:sp>
      <p:sp>
        <p:nvSpPr>
          <p:cNvPr id="3" name="Content Placeholder 2"/>
          <p:cNvSpPr>
            <a:spLocks noGrp="1"/>
          </p:cNvSpPr>
          <p:nvPr>
            <p:ph idx="1"/>
          </p:nvPr>
        </p:nvSpPr>
        <p:spPr/>
        <p:txBody>
          <a:bodyPr/>
          <a:lstStyle/>
          <a:p>
            <a:r>
              <a:rPr lang="en-US" dirty="0" smtClean="0"/>
              <a:t>Different </a:t>
            </a:r>
            <a:r>
              <a:rPr lang="en-US" dirty="0"/>
              <a:t>types of interfaces:</a:t>
            </a:r>
          </a:p>
          <a:p>
            <a:r>
              <a:rPr lang="en-US" dirty="0"/>
              <a:t>Sender Receiver Interface</a:t>
            </a:r>
          </a:p>
          <a:p>
            <a:r>
              <a:rPr lang="en-US" dirty="0"/>
              <a:t>NV Data Interface</a:t>
            </a:r>
          </a:p>
          <a:p>
            <a:r>
              <a:rPr lang="en-US" dirty="0"/>
              <a:t>Mode Switch Interface</a:t>
            </a:r>
          </a:p>
          <a:p>
            <a:r>
              <a:rPr lang="en-US" dirty="0"/>
              <a:t>Client Server Interface</a:t>
            </a:r>
          </a:p>
          <a:p>
            <a:r>
              <a:rPr lang="en-US" dirty="0"/>
              <a:t>Parameter Interface</a:t>
            </a:r>
          </a:p>
          <a:p>
            <a:r>
              <a:rPr lang="en-US" dirty="0"/>
              <a:t>Trigger Interface</a:t>
            </a:r>
          </a:p>
          <a:p>
            <a:endParaRPr lang="en-US" dirty="0"/>
          </a:p>
        </p:txBody>
      </p:sp>
    </p:spTree>
    <p:extLst>
      <p:ext uri="{BB962C8B-B14F-4D97-AF65-F5344CB8AC3E}">
        <p14:creationId xmlns:p14="http://schemas.microsoft.com/office/powerpoint/2010/main" val="4166197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SWC Described in AUTOSAR </a:t>
            </a:r>
            <a:endParaRPr lang="en-US" dirty="0"/>
          </a:p>
        </p:txBody>
      </p:sp>
      <p:sp>
        <p:nvSpPr>
          <p:cNvPr id="3" name="Content Placeholder 2"/>
          <p:cNvSpPr>
            <a:spLocks noGrp="1"/>
          </p:cNvSpPr>
          <p:nvPr>
            <p:ph idx="1"/>
          </p:nvPr>
        </p:nvSpPr>
        <p:spPr/>
        <p:txBody>
          <a:bodyPr/>
          <a:lstStyle/>
          <a:p>
            <a:r>
              <a:rPr lang="en-US" dirty="0" smtClean="0"/>
              <a:t>Structure/Composition</a:t>
            </a:r>
          </a:p>
          <a:p>
            <a:r>
              <a:rPr lang="en-US" dirty="0" smtClean="0"/>
              <a:t>Port Interface</a:t>
            </a:r>
          </a:p>
          <a:p>
            <a:r>
              <a:rPr lang="en-US" dirty="0" smtClean="0"/>
              <a:t>Internal Behavior (</a:t>
            </a:r>
            <a:r>
              <a:rPr lang="en-US" dirty="0" err="1" smtClean="0"/>
              <a:t>Runnables,events</a:t>
            </a:r>
            <a:r>
              <a:rPr lang="en-US" dirty="0" smtClean="0"/>
              <a:t> “timing port access”,</a:t>
            </a:r>
            <a:r>
              <a:rPr lang="en-US" dirty="0" err="1" smtClean="0"/>
              <a:t>waitpoint</a:t>
            </a:r>
            <a:r>
              <a:rPr lang="en-US" dirty="0" smtClean="0"/>
              <a:t>)</a:t>
            </a:r>
          </a:p>
          <a:p>
            <a:r>
              <a:rPr lang="en-US" dirty="0" smtClean="0"/>
              <a:t>Implementation (Exclusive area critical section memory map)</a:t>
            </a:r>
            <a:endParaRPr lang="en-US" dirty="0"/>
          </a:p>
        </p:txBody>
      </p:sp>
    </p:spTree>
    <p:extLst>
      <p:ext uri="{BB962C8B-B14F-4D97-AF65-F5344CB8AC3E}">
        <p14:creationId xmlns:p14="http://schemas.microsoft.com/office/powerpoint/2010/main" val="10528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RTE Entities</a:t>
            </a:r>
            <a:endParaRPr lang="en-US" dirty="0"/>
          </a:p>
        </p:txBody>
      </p:sp>
      <p:sp>
        <p:nvSpPr>
          <p:cNvPr id="3" name="Content Placeholder 2"/>
          <p:cNvSpPr>
            <a:spLocks noGrp="1"/>
          </p:cNvSpPr>
          <p:nvPr>
            <p:ph idx="1"/>
          </p:nvPr>
        </p:nvSpPr>
        <p:spPr>
          <a:xfrm>
            <a:off x="317500" y="1825625"/>
            <a:ext cx="10515600" cy="4351338"/>
          </a:xfrm>
        </p:spPr>
        <p:txBody>
          <a:bodyPr/>
          <a:lstStyle/>
          <a:p>
            <a:r>
              <a:rPr lang="en-US" sz="2400" dirty="0"/>
              <a:t>Runnable Entity</a:t>
            </a:r>
          </a:p>
          <a:p>
            <a:r>
              <a:rPr lang="en-US" sz="2400" dirty="0"/>
              <a:t>RTE Events</a:t>
            </a:r>
          </a:p>
          <a:p>
            <a:r>
              <a:rPr lang="en-US" sz="2400" dirty="0"/>
              <a:t>Exclusive Areas</a:t>
            </a:r>
          </a:p>
          <a:p>
            <a:r>
              <a:rPr lang="en-US" sz="2400" dirty="0"/>
              <a:t>Runnable Execution Constraints</a:t>
            </a:r>
          </a:p>
          <a:p>
            <a:r>
              <a:rPr lang="en-US" sz="2400" dirty="0"/>
              <a:t>Per Instance Memory</a:t>
            </a:r>
          </a:p>
          <a:p>
            <a:endParaRPr lang="en-US" dirty="0"/>
          </a:p>
        </p:txBody>
      </p:sp>
      <p:pic>
        <p:nvPicPr>
          <p:cNvPr id="9218" name="Picture 2" descr="rte_internalbehavio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775" y="1690688"/>
            <a:ext cx="7667625"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70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RTE OS Relation</a:t>
            </a:r>
            <a:endParaRPr lang="en-US" dirty="0"/>
          </a:p>
        </p:txBody>
      </p:sp>
      <p:pic>
        <p:nvPicPr>
          <p:cNvPr id="4" name="Content Placeholder 3"/>
          <p:cNvPicPr>
            <a:picLocks noGrp="1" noChangeAspect="1"/>
          </p:cNvPicPr>
          <p:nvPr>
            <p:ph idx="1"/>
          </p:nvPr>
        </p:nvPicPr>
        <p:blipFill>
          <a:blip r:embed="rId2"/>
          <a:stretch>
            <a:fillRect/>
          </a:stretch>
        </p:blipFill>
        <p:spPr>
          <a:xfrm>
            <a:off x="746272" y="1597025"/>
            <a:ext cx="9607255" cy="4351338"/>
          </a:xfrm>
          <a:prstGeom prst="rect">
            <a:avLst/>
          </a:prstGeom>
        </p:spPr>
      </p:pic>
    </p:spTree>
    <p:extLst>
      <p:ext uri="{BB962C8B-B14F-4D97-AF65-F5344CB8AC3E}">
        <p14:creationId xmlns:p14="http://schemas.microsoft.com/office/powerpoint/2010/main" val="1762877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RTE OS Relation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 Tasks :</a:t>
            </a:r>
          </a:p>
          <a:p>
            <a:r>
              <a:rPr lang="en-US" dirty="0" smtClean="0"/>
              <a:t>The RTE generator has to create the task bodies, which contain the calls of the </a:t>
            </a:r>
            <a:r>
              <a:rPr lang="en-US" dirty="0" err="1" smtClean="0"/>
              <a:t>RunnableEntitys</a:t>
            </a:r>
            <a:r>
              <a:rPr lang="en-US" dirty="0" smtClean="0"/>
              <a:t> and </a:t>
            </a:r>
            <a:r>
              <a:rPr lang="en-US" dirty="0" err="1" smtClean="0"/>
              <a:t>BswSchedulableEntitys</a:t>
            </a:r>
            <a:r>
              <a:rPr lang="en-US" dirty="0" smtClean="0"/>
              <a:t>. Note that</a:t>
            </a:r>
          </a:p>
          <a:p>
            <a:r>
              <a:rPr lang="en-US" dirty="0" smtClean="0"/>
              <a:t>the term task body is used here to describe a piece of code, while the term task describes a configuration object of the OS. • The RTE</a:t>
            </a:r>
          </a:p>
          <a:p>
            <a:r>
              <a:rPr lang="en-US" dirty="0" smtClean="0"/>
              <a:t>and Basic Software Scheduler controls the task activation/resumption either directly by calling OS services like </a:t>
            </a:r>
            <a:r>
              <a:rPr lang="en-US" dirty="0" err="1" smtClean="0"/>
              <a:t>SetEvent</a:t>
            </a:r>
            <a:r>
              <a:rPr lang="en-US" dirty="0" smtClean="0"/>
              <a:t>() or</a:t>
            </a:r>
          </a:p>
          <a:p>
            <a:r>
              <a:rPr lang="en-US" dirty="0" err="1" smtClean="0"/>
              <a:t>ActivateTask</a:t>
            </a:r>
            <a:r>
              <a:rPr lang="en-US" dirty="0" smtClean="0"/>
              <a:t>() or indirectly by initializing OS alarms or starting Schedule-Tables for time-based activation of </a:t>
            </a:r>
            <a:r>
              <a:rPr lang="en-US" dirty="0" err="1" smtClean="0"/>
              <a:t>RunnableEntitys</a:t>
            </a:r>
            <a:r>
              <a:rPr lang="en-US" dirty="0" smtClean="0"/>
              <a:t>. If the task</a:t>
            </a:r>
          </a:p>
          <a:p>
            <a:r>
              <a:rPr lang="en-US" dirty="0" smtClean="0"/>
              <a:t>terminates, the generated </a:t>
            </a:r>
            <a:r>
              <a:rPr lang="en-US" dirty="0" err="1" smtClean="0"/>
              <a:t>taskbody</a:t>
            </a:r>
            <a:r>
              <a:rPr lang="en-US" dirty="0" smtClean="0"/>
              <a:t> also contains the calls of </a:t>
            </a:r>
            <a:r>
              <a:rPr lang="en-US" dirty="0" err="1" smtClean="0"/>
              <a:t>TerminateTask</a:t>
            </a:r>
            <a:r>
              <a:rPr lang="en-US" dirty="0" smtClean="0"/>
              <a:t>() or </a:t>
            </a:r>
            <a:r>
              <a:rPr lang="en-US" dirty="0" err="1" smtClean="0"/>
              <a:t>ChainTask</a:t>
            </a:r>
            <a:r>
              <a:rPr lang="en-US" dirty="0" smtClean="0"/>
              <a:t>(). • The RTE generator does not create</a:t>
            </a:r>
          </a:p>
          <a:p>
            <a:r>
              <a:rPr lang="en-US" dirty="0" smtClean="0"/>
              <a:t>tasks. The mapping of </a:t>
            </a:r>
            <a:r>
              <a:rPr lang="en-US" dirty="0" err="1" smtClean="0"/>
              <a:t>RunnableEntitys</a:t>
            </a:r>
            <a:r>
              <a:rPr lang="en-US" dirty="0" smtClean="0"/>
              <a:t> and </a:t>
            </a:r>
            <a:r>
              <a:rPr lang="en-US" dirty="0" err="1" smtClean="0"/>
              <a:t>BswSchedulableEntitys</a:t>
            </a:r>
            <a:r>
              <a:rPr lang="en-US" dirty="0" smtClean="0"/>
              <a:t> to tasks is the input to the RTE generator and is therefore part of the</a:t>
            </a:r>
          </a:p>
          <a:p>
            <a:r>
              <a:rPr lang="en-US" dirty="0" smtClean="0"/>
              <a:t>RTE Configuration. • The RTE configurator has to allocate the necessary tasks in the OS configuration.</a:t>
            </a:r>
          </a:p>
        </p:txBody>
      </p:sp>
    </p:spTree>
    <p:extLst>
      <p:ext uri="{BB962C8B-B14F-4D97-AF65-F5344CB8AC3E}">
        <p14:creationId xmlns:p14="http://schemas.microsoft.com/office/powerpoint/2010/main" val="324862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AUTOSAR Methodology</a:t>
            </a:r>
          </a:p>
          <a:p>
            <a:r>
              <a:rPr lang="en-US" dirty="0" smtClean="0"/>
              <a:t>Virtual Function Bus (VFB)</a:t>
            </a:r>
            <a:endParaRPr lang="en-US" dirty="0" smtClean="0"/>
          </a:p>
          <a:p>
            <a:r>
              <a:rPr lang="en-US" dirty="0" smtClean="0"/>
              <a:t>RTE between SWCs on the same Partition (core)</a:t>
            </a:r>
          </a:p>
          <a:p>
            <a:r>
              <a:rPr lang="en-US" dirty="0" smtClean="0"/>
              <a:t>RTE between SWCs on two different Partitions (core)</a:t>
            </a:r>
          </a:p>
          <a:p>
            <a:r>
              <a:rPr lang="en-US" dirty="0" smtClean="0"/>
              <a:t>RTE between SWCs on Two different ECUs</a:t>
            </a:r>
          </a:p>
          <a:p>
            <a:r>
              <a:rPr lang="en-US" dirty="0" smtClean="0"/>
              <a:t>Port Interface</a:t>
            </a:r>
          </a:p>
          <a:p>
            <a:r>
              <a:rPr lang="en-US" dirty="0" smtClean="0"/>
              <a:t>Relation Between OS and RTE </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30769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RTE OS Relation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2- OS applications</a:t>
            </a:r>
          </a:p>
          <a:p>
            <a:r>
              <a:rPr lang="en-US" dirty="0" smtClean="0"/>
              <a:t>AUTOSAR OS has in R4.0 a new feature called Inter-OS-Application Communication (IOC). IOC is generated by the OS based on the</a:t>
            </a:r>
          </a:p>
          <a:p>
            <a:r>
              <a:rPr lang="en-US" dirty="0" smtClean="0"/>
              <a:t>configuration partially generated by the RTE. The appropriate objects (OS-Applications) are generated by the OS, and are used by RTE</a:t>
            </a:r>
          </a:p>
          <a:p>
            <a:r>
              <a:rPr lang="en-US" dirty="0" smtClean="0"/>
              <a:t>to for task/runnable mapping.</a:t>
            </a:r>
          </a:p>
          <a:p>
            <a:endParaRPr lang="en-US" dirty="0" smtClean="0"/>
          </a:p>
          <a:p>
            <a:r>
              <a:rPr lang="en-US" dirty="0" smtClean="0"/>
              <a:t>3- Events:</a:t>
            </a:r>
          </a:p>
          <a:p>
            <a:r>
              <a:rPr lang="en-US" dirty="0" smtClean="0"/>
              <a:t>• The RTE and Basic Software Scheduler may use OS Events for the implementation of the abstract </a:t>
            </a:r>
            <a:r>
              <a:rPr lang="en-US" dirty="0" err="1" smtClean="0"/>
              <a:t>RTEEvents</a:t>
            </a:r>
            <a:r>
              <a:rPr lang="en-US" dirty="0" smtClean="0"/>
              <a:t> and </a:t>
            </a:r>
            <a:r>
              <a:rPr lang="en-US" dirty="0" err="1" smtClean="0"/>
              <a:t>BswEvents</a:t>
            </a:r>
            <a:r>
              <a:rPr lang="en-US" dirty="0" smtClean="0"/>
              <a:t>. </a:t>
            </a:r>
          </a:p>
          <a:p>
            <a:r>
              <a:rPr lang="en-US" dirty="0" smtClean="0"/>
              <a:t>• </a:t>
            </a:r>
            <a:r>
              <a:rPr lang="en-US" dirty="0" err="1" smtClean="0"/>
              <a:t>TheRTE</a:t>
            </a:r>
            <a:r>
              <a:rPr lang="en-US" dirty="0" smtClean="0"/>
              <a:t> and Basic Software Scheduler therefore may call the OS service functions </a:t>
            </a:r>
            <a:r>
              <a:rPr lang="en-US" dirty="0" err="1" smtClean="0"/>
              <a:t>SetEvent</a:t>
            </a:r>
            <a:r>
              <a:rPr lang="en-US" dirty="0" smtClean="0"/>
              <a:t>(), </a:t>
            </a:r>
            <a:r>
              <a:rPr lang="en-US" dirty="0" err="1" smtClean="0"/>
              <a:t>WaitEvent</a:t>
            </a:r>
            <a:r>
              <a:rPr lang="en-US" dirty="0" smtClean="0"/>
              <a:t>(), </a:t>
            </a:r>
            <a:r>
              <a:rPr lang="en-US" dirty="0" err="1" smtClean="0"/>
              <a:t>GetEvent</a:t>
            </a:r>
            <a:r>
              <a:rPr lang="en-US" dirty="0" smtClean="0"/>
              <a:t>() and </a:t>
            </a:r>
            <a:r>
              <a:rPr lang="en-US" dirty="0" err="1" smtClean="0"/>
              <a:t>ClearEvent</a:t>
            </a:r>
            <a:r>
              <a:rPr lang="en-US" dirty="0" smtClean="0"/>
              <a:t>(). </a:t>
            </a:r>
          </a:p>
          <a:p>
            <a:r>
              <a:rPr lang="en-US" dirty="0" smtClean="0"/>
              <a:t>The used OS Events are part of the input information of the RTE generator • The RTE configurator has to allocate the necessary events</a:t>
            </a:r>
          </a:p>
          <a:p>
            <a:r>
              <a:rPr lang="en-US" dirty="0" smtClean="0"/>
              <a:t>in the OS configuration</a:t>
            </a:r>
          </a:p>
          <a:p>
            <a:endParaRPr lang="en-US" dirty="0"/>
          </a:p>
        </p:txBody>
      </p:sp>
    </p:spTree>
    <p:extLst>
      <p:ext uri="{BB962C8B-B14F-4D97-AF65-F5344CB8AC3E}">
        <p14:creationId xmlns:p14="http://schemas.microsoft.com/office/powerpoint/2010/main" val="601518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RTE OS Relation</a:t>
            </a:r>
            <a:endParaRPr lang="en-US" dirty="0"/>
          </a:p>
        </p:txBody>
      </p:sp>
      <p:sp>
        <p:nvSpPr>
          <p:cNvPr id="3" name="Content Placeholder 2"/>
          <p:cNvSpPr>
            <a:spLocks noGrp="1"/>
          </p:cNvSpPr>
          <p:nvPr>
            <p:ph idx="1"/>
          </p:nvPr>
        </p:nvSpPr>
        <p:spPr/>
        <p:txBody>
          <a:bodyPr/>
          <a:lstStyle/>
          <a:p>
            <a:r>
              <a:rPr lang="en-US" dirty="0" smtClean="0"/>
              <a:t>Resources: The RTE and Basic Software Scheduler may use OS Resources (standard or internal) e.g. to implement data consistency mechanisms. </a:t>
            </a:r>
          </a:p>
          <a:p>
            <a:pPr marL="0" indent="0">
              <a:buNone/>
            </a:pPr>
            <a:r>
              <a:rPr lang="en-US" dirty="0" smtClean="0"/>
              <a:t>• The RTE and Basic Software Scheduler may call the OS services </a:t>
            </a:r>
            <a:r>
              <a:rPr lang="en-US" dirty="0" err="1" smtClean="0"/>
              <a:t>GetResource</a:t>
            </a:r>
            <a:r>
              <a:rPr lang="en-US" dirty="0" smtClean="0"/>
              <a:t>() and </a:t>
            </a:r>
            <a:r>
              <a:rPr lang="en-US" dirty="0" err="1" smtClean="0"/>
              <a:t>ReleaseResource</a:t>
            </a:r>
            <a:r>
              <a:rPr lang="en-US" dirty="0" smtClean="0"/>
              <a:t>(). </a:t>
            </a:r>
          </a:p>
          <a:p>
            <a:pPr marL="0" indent="0">
              <a:buNone/>
            </a:pPr>
            <a:r>
              <a:rPr lang="en-US" dirty="0" smtClean="0"/>
              <a:t>• The used Resources are part of the input information of the RTE generator. </a:t>
            </a:r>
          </a:p>
          <a:p>
            <a:pPr marL="0" indent="0">
              <a:buNone/>
            </a:pPr>
            <a:r>
              <a:rPr lang="en-US" dirty="0" smtClean="0"/>
              <a:t>• The RTE configurator has to allocate the necessary resources (all types of resources) in the OS configuration.</a:t>
            </a:r>
            <a:endParaRPr lang="en-US" dirty="0"/>
          </a:p>
        </p:txBody>
      </p:sp>
    </p:spTree>
    <p:extLst>
      <p:ext uri="{BB962C8B-B14F-4D97-AF65-F5344CB8AC3E}">
        <p14:creationId xmlns:p14="http://schemas.microsoft.com/office/powerpoint/2010/main" val="2566733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RTE OS Relation</a:t>
            </a:r>
            <a:endParaRPr lang="en-US" dirty="0"/>
          </a:p>
        </p:txBody>
      </p:sp>
      <p:sp>
        <p:nvSpPr>
          <p:cNvPr id="3" name="Content Placeholder 2"/>
          <p:cNvSpPr>
            <a:spLocks noGrp="1"/>
          </p:cNvSpPr>
          <p:nvPr>
            <p:ph idx="1"/>
          </p:nvPr>
        </p:nvSpPr>
        <p:spPr/>
        <p:txBody>
          <a:bodyPr/>
          <a:lstStyle/>
          <a:p>
            <a:r>
              <a:rPr lang="en-US" dirty="0" smtClean="0"/>
              <a:t>Interrupt Processing</a:t>
            </a:r>
            <a:br>
              <a:rPr lang="en-US" dirty="0" smtClean="0"/>
            </a:br>
            <a:r>
              <a:rPr lang="en-US" dirty="0" smtClean="0"/>
              <a:t> An alternative mechanism to get consistent data access is disabling/enabling of interrupts. The AUTOSAR OS provides different service functions to handle interrupt enabling/disabling. The RTE may use these functions and must not use compiler/processor dependent functions for the same purpose. </a:t>
            </a:r>
            <a:endParaRPr lang="en-US" dirty="0"/>
          </a:p>
        </p:txBody>
      </p:sp>
    </p:spTree>
    <p:extLst>
      <p:ext uri="{BB962C8B-B14F-4D97-AF65-F5344CB8AC3E}">
        <p14:creationId xmlns:p14="http://schemas.microsoft.com/office/powerpoint/2010/main" val="134457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RTE OS Relation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RTE may use Alarms for timeout monitoring of asynchronous client/server calls. The RTE is responsible for Timeout handling. </a:t>
            </a:r>
          </a:p>
          <a:p>
            <a:pPr marL="0" indent="0">
              <a:buNone/>
            </a:pPr>
            <a:r>
              <a:rPr lang="en-US" dirty="0" smtClean="0"/>
              <a:t>• The RTE and Basic Software Scheduler may setup cyclic alarms for periodic triggering of </a:t>
            </a:r>
            <a:r>
              <a:rPr lang="en-US" dirty="0" err="1" smtClean="0"/>
              <a:t>RunnableEntitys</a:t>
            </a:r>
            <a:r>
              <a:rPr lang="en-US" dirty="0" smtClean="0"/>
              <a:t> and </a:t>
            </a:r>
            <a:r>
              <a:rPr lang="en-US" dirty="0" err="1" smtClean="0"/>
              <a:t>BswSchedulableEntitys</a:t>
            </a:r>
            <a:r>
              <a:rPr lang="en-US" dirty="0" smtClean="0"/>
              <a:t> (</a:t>
            </a:r>
            <a:r>
              <a:rPr lang="en-US" dirty="0" err="1" smtClean="0"/>
              <a:t>RunnableEntity</a:t>
            </a:r>
            <a:r>
              <a:rPr lang="en-US" dirty="0" smtClean="0"/>
              <a:t> activation via </a:t>
            </a:r>
            <a:r>
              <a:rPr lang="en-US" dirty="0" err="1" smtClean="0"/>
              <a:t>RTEEvent</a:t>
            </a:r>
            <a:r>
              <a:rPr lang="en-US" dirty="0" smtClean="0"/>
              <a:t> </a:t>
            </a:r>
            <a:r>
              <a:rPr lang="en-US" dirty="0" err="1" smtClean="0"/>
              <a:t>TimingEvent</a:t>
            </a:r>
            <a:r>
              <a:rPr lang="en-US" dirty="0" smtClean="0"/>
              <a:t> respectively </a:t>
            </a:r>
            <a:r>
              <a:rPr lang="en-US" dirty="0" err="1" smtClean="0"/>
              <a:t>BswSchedulableEntity</a:t>
            </a:r>
            <a:r>
              <a:rPr lang="en-US" dirty="0" smtClean="0"/>
              <a:t> activation via </a:t>
            </a:r>
            <a:r>
              <a:rPr lang="en-US" dirty="0" err="1" smtClean="0"/>
              <a:t>BswEvent</a:t>
            </a:r>
            <a:r>
              <a:rPr lang="en-US" dirty="0" smtClean="0"/>
              <a:t> </a:t>
            </a:r>
            <a:r>
              <a:rPr lang="en-US" dirty="0" err="1" smtClean="0"/>
              <a:t>BswTimingEvent</a:t>
            </a:r>
            <a:r>
              <a:rPr lang="en-US" dirty="0" smtClean="0"/>
              <a:t> )</a:t>
            </a:r>
          </a:p>
          <a:p>
            <a:pPr marL="0" indent="0">
              <a:buNone/>
            </a:pPr>
            <a:r>
              <a:rPr lang="en-US" dirty="0" smtClean="0"/>
              <a:t>• The RTE and Basic Software Scheduler therefore may call the OS service functions </a:t>
            </a:r>
            <a:r>
              <a:rPr lang="en-US" dirty="0" err="1" smtClean="0"/>
              <a:t>GetAlarmBase</a:t>
            </a:r>
            <a:r>
              <a:rPr lang="en-US" dirty="0" smtClean="0"/>
              <a:t>(), </a:t>
            </a:r>
            <a:r>
              <a:rPr lang="en-US" dirty="0" err="1" smtClean="0"/>
              <a:t>GetAlarm</a:t>
            </a:r>
            <a:r>
              <a:rPr lang="en-US" dirty="0" smtClean="0"/>
              <a:t>(), </a:t>
            </a:r>
            <a:r>
              <a:rPr lang="en-US" dirty="0" err="1" smtClean="0"/>
              <a:t>SetRelAlarm</a:t>
            </a:r>
            <a:r>
              <a:rPr lang="en-US" dirty="0" smtClean="0"/>
              <a:t>(), </a:t>
            </a:r>
            <a:r>
              <a:rPr lang="en-US" dirty="0" err="1" smtClean="0"/>
              <a:t>SetAbsAlarm</a:t>
            </a:r>
            <a:r>
              <a:rPr lang="en-US" dirty="0" smtClean="0"/>
              <a:t>() and </a:t>
            </a:r>
            <a:r>
              <a:rPr lang="en-US" dirty="0" err="1" smtClean="0"/>
              <a:t>CancelAlarm</a:t>
            </a:r>
            <a:r>
              <a:rPr lang="en-US" dirty="0" smtClean="0"/>
              <a:t>(). </a:t>
            </a:r>
          </a:p>
          <a:p>
            <a:pPr marL="0" indent="0">
              <a:buNone/>
            </a:pPr>
            <a:r>
              <a:rPr lang="en-US" dirty="0" smtClean="0"/>
              <a:t>• The used Alarms are part of the input information of the RTE generator. </a:t>
            </a:r>
          </a:p>
          <a:p>
            <a:pPr marL="0" indent="0">
              <a:buNone/>
            </a:pPr>
            <a:r>
              <a:rPr lang="en-US" dirty="0" smtClean="0"/>
              <a:t>• The RTE configurator has to allocate the necessary alarms in the OS configuration</a:t>
            </a:r>
            <a:endParaRPr lang="en-US" dirty="0"/>
          </a:p>
        </p:txBody>
      </p:sp>
    </p:spTree>
    <p:extLst>
      <p:ext uri="{BB962C8B-B14F-4D97-AF65-F5344CB8AC3E}">
        <p14:creationId xmlns:p14="http://schemas.microsoft.com/office/powerpoint/2010/main" val="2150303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RTE OS Relation</a:t>
            </a:r>
            <a:endParaRPr lang="en-US" dirty="0"/>
          </a:p>
        </p:txBody>
      </p:sp>
      <p:sp>
        <p:nvSpPr>
          <p:cNvPr id="3" name="Content Placeholder 2"/>
          <p:cNvSpPr>
            <a:spLocks noGrp="1"/>
          </p:cNvSpPr>
          <p:nvPr>
            <p:ph idx="1"/>
          </p:nvPr>
        </p:nvSpPr>
        <p:spPr/>
        <p:txBody>
          <a:bodyPr/>
          <a:lstStyle/>
          <a:p>
            <a:r>
              <a:rPr lang="en-US" dirty="0" smtClean="0"/>
              <a:t>Schedule Tables The RTE and Basic Software Scheduler may setup schedule tables for cyclic task activation (e.g. </a:t>
            </a:r>
            <a:r>
              <a:rPr lang="en-US" dirty="0" err="1" smtClean="0"/>
              <a:t>RunnableEntity</a:t>
            </a:r>
            <a:r>
              <a:rPr lang="en-US" dirty="0" smtClean="0"/>
              <a:t> activation via </a:t>
            </a:r>
            <a:r>
              <a:rPr lang="en-US" dirty="0" err="1" smtClean="0"/>
              <a:t>RTEEvent</a:t>
            </a:r>
            <a:r>
              <a:rPr lang="en-US" dirty="0" smtClean="0"/>
              <a:t> </a:t>
            </a:r>
            <a:r>
              <a:rPr lang="en-US" dirty="0" err="1" smtClean="0"/>
              <a:t>TimingEvent</a:t>
            </a:r>
            <a:r>
              <a:rPr lang="en-US" dirty="0" smtClean="0"/>
              <a:t>) </a:t>
            </a:r>
          </a:p>
          <a:p>
            <a:r>
              <a:rPr lang="en-US" dirty="0" smtClean="0"/>
              <a:t>• The used schedule tables are part of the input information of the RTE generator. </a:t>
            </a:r>
          </a:p>
          <a:p>
            <a:r>
              <a:rPr lang="en-US" dirty="0" smtClean="0"/>
              <a:t>• The RTE configurator has to allocate the necessary schedule tables in the OS configuration</a:t>
            </a:r>
            <a:endParaRPr lang="en-US" dirty="0"/>
          </a:p>
        </p:txBody>
      </p:sp>
    </p:spTree>
    <p:extLst>
      <p:ext uri="{BB962C8B-B14F-4D97-AF65-F5344CB8AC3E}">
        <p14:creationId xmlns:p14="http://schemas.microsoft.com/office/powerpoint/2010/main" val="1108486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RTE OS Relation</a:t>
            </a:r>
            <a:endParaRPr lang="en-US" dirty="0"/>
          </a:p>
        </p:txBody>
      </p:sp>
      <p:sp>
        <p:nvSpPr>
          <p:cNvPr id="3" name="Content Placeholder 2"/>
          <p:cNvSpPr>
            <a:spLocks noGrp="1"/>
          </p:cNvSpPr>
          <p:nvPr>
            <p:ph idx="1"/>
          </p:nvPr>
        </p:nvSpPr>
        <p:spPr/>
        <p:txBody>
          <a:bodyPr/>
          <a:lstStyle/>
          <a:p>
            <a:r>
              <a:rPr lang="en-US" dirty="0" smtClean="0"/>
              <a:t>Hook functions The AUTOSAR OS Specification defines hook functions as follows: A Hook function is implemented by the user and invoked by the operating system in the case of certain incidents. In order to react to these on system or application level, there are two kinds of hook functions. </a:t>
            </a:r>
          </a:p>
          <a:p>
            <a:r>
              <a:rPr lang="en-US" dirty="0" smtClean="0"/>
              <a:t>• application-specific: Hook functions within the scope of an individual OS Application. </a:t>
            </a:r>
          </a:p>
          <a:p>
            <a:r>
              <a:rPr lang="en-US" dirty="0" smtClean="0"/>
              <a:t>• system specific: Hook functions within the scope of the complete ECU (in general provided by the integrator)</a:t>
            </a:r>
            <a:endParaRPr lang="en-US" dirty="0"/>
          </a:p>
        </p:txBody>
      </p:sp>
    </p:spTree>
    <p:extLst>
      <p:ext uri="{BB962C8B-B14F-4D97-AF65-F5344CB8AC3E}">
        <p14:creationId xmlns:p14="http://schemas.microsoft.com/office/powerpoint/2010/main" val="1429133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http://www.programmersought.com/article/8830111360/</a:t>
            </a:r>
            <a:endParaRPr lang="en-US" dirty="0" smtClean="0"/>
          </a:p>
          <a:p>
            <a:r>
              <a:rPr lang="en-US" dirty="0" smtClean="0">
                <a:hlinkClick r:id="rId3"/>
              </a:rPr>
              <a:t>https://automotiveembeddedsite.wordpress.com/runtime-enviroment/</a:t>
            </a:r>
            <a:r>
              <a:rPr lang="en-US" dirty="0" smtClean="0"/>
              <a:t> (read it)</a:t>
            </a:r>
            <a:endParaRPr lang="en-US" dirty="0"/>
          </a:p>
        </p:txBody>
      </p:sp>
    </p:spTree>
    <p:extLst>
      <p:ext uri="{BB962C8B-B14F-4D97-AF65-F5344CB8AC3E}">
        <p14:creationId xmlns:p14="http://schemas.microsoft.com/office/powerpoint/2010/main" val="413904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RTE</a:t>
            </a:r>
            <a:endParaRPr lang="en-US" dirty="0"/>
          </a:p>
        </p:txBody>
      </p:sp>
      <p:sp>
        <p:nvSpPr>
          <p:cNvPr id="3" name="Content Placeholder 2"/>
          <p:cNvSpPr>
            <a:spLocks noGrp="1"/>
          </p:cNvSpPr>
          <p:nvPr>
            <p:ph idx="1"/>
          </p:nvPr>
        </p:nvSpPr>
        <p:spPr/>
        <p:txBody>
          <a:bodyPr/>
          <a:lstStyle/>
          <a:p>
            <a:r>
              <a:rPr lang="en-US" dirty="0"/>
              <a:t>RTE is responsible to establish link between AUTOSAR software components.</a:t>
            </a:r>
          </a:p>
          <a:p>
            <a:r>
              <a:rPr lang="en-US" dirty="0"/>
              <a:t>Software components communicate via this link provided by RTE.</a:t>
            </a:r>
          </a:p>
          <a:p>
            <a:r>
              <a:rPr lang="en-US" dirty="0"/>
              <a:t>RTE acts as means by which AUTOSAR software components access basic software modules including the OS and Communication service.</a:t>
            </a:r>
          </a:p>
          <a:p>
            <a:r>
              <a:rPr lang="en-US" dirty="0"/>
              <a:t>RTE implements the VFB for each ECU.</a:t>
            </a:r>
          </a:p>
          <a:p>
            <a:r>
              <a:rPr lang="en-US" dirty="0"/>
              <a:t>RTE abstracts the software component layer from implementation of the Basic software and from the hardware.</a:t>
            </a:r>
          </a:p>
          <a:p>
            <a:r>
              <a:rPr lang="en-US" dirty="0"/>
              <a:t>RTE enables software components to be reused in different ECUs.</a:t>
            </a:r>
          </a:p>
          <a:p>
            <a:endParaRPr lang="en-US" dirty="0"/>
          </a:p>
        </p:txBody>
      </p:sp>
    </p:spTree>
    <p:extLst>
      <p:ext uri="{BB962C8B-B14F-4D97-AF65-F5344CB8AC3E}">
        <p14:creationId xmlns:p14="http://schemas.microsoft.com/office/powerpoint/2010/main" val="194388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Image result for AUTOSAR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83" y="365125"/>
            <a:ext cx="9720299" cy="594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29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AUTOSAR Interface</a:t>
            </a:r>
            <a:endParaRPr lang="en-US" dirty="0"/>
          </a:p>
        </p:txBody>
      </p:sp>
      <p:sp>
        <p:nvSpPr>
          <p:cNvPr id="3" name="Content Placeholder 2"/>
          <p:cNvSpPr>
            <a:spLocks noGrp="1"/>
          </p:cNvSpPr>
          <p:nvPr>
            <p:ph idx="1"/>
          </p:nvPr>
        </p:nvSpPr>
        <p:spPr/>
        <p:txBody>
          <a:bodyPr/>
          <a:lstStyle/>
          <a:p>
            <a:r>
              <a:rPr lang="en-US" dirty="0"/>
              <a:t>An “AUTOSAR Interface” defines the information exchanged between software components and/or BSW modules. This description is independent of a specific programming language, ECU or network technology. AUTOSAR Interfaces are used in defining the ports of software-components and/or BSW modules. Through these ports software-components and/or BSW modules can communicate with each other (send or receive information or invoke services). AUTOSAR makes it possible to implement this communication between Software- Components and/or BSW modules either locally or via a network.</a:t>
            </a:r>
          </a:p>
        </p:txBody>
      </p:sp>
    </p:spTree>
    <p:extLst>
      <p:ext uri="{BB962C8B-B14F-4D97-AF65-F5344CB8AC3E}">
        <p14:creationId xmlns:p14="http://schemas.microsoft.com/office/powerpoint/2010/main" val="192196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AUTOSAR Methodology</a:t>
            </a:r>
            <a:endParaRPr lang="en-US" dirty="0"/>
          </a:p>
        </p:txBody>
      </p:sp>
      <p:pic>
        <p:nvPicPr>
          <p:cNvPr id="6" name="Picture 5"/>
          <p:cNvPicPr>
            <a:picLocks noChangeAspect="1"/>
          </p:cNvPicPr>
          <p:nvPr/>
        </p:nvPicPr>
        <p:blipFill>
          <a:blip r:embed="rId2"/>
          <a:stretch>
            <a:fillRect/>
          </a:stretch>
        </p:blipFill>
        <p:spPr>
          <a:xfrm>
            <a:off x="913056" y="1690688"/>
            <a:ext cx="10365888" cy="4655521"/>
          </a:xfrm>
          <a:prstGeom prst="rect">
            <a:avLst/>
          </a:prstGeom>
        </p:spPr>
      </p:pic>
    </p:spTree>
    <p:extLst>
      <p:ext uri="{BB962C8B-B14F-4D97-AF65-F5344CB8AC3E}">
        <p14:creationId xmlns:p14="http://schemas.microsoft.com/office/powerpoint/2010/main" val="328374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SWC components</a:t>
            </a:r>
            <a:endParaRPr lang="en-US" dirty="0"/>
          </a:p>
        </p:txBody>
      </p:sp>
      <p:sp>
        <p:nvSpPr>
          <p:cNvPr id="3" name="Content Placeholder 2"/>
          <p:cNvSpPr>
            <a:spLocks noGrp="1"/>
          </p:cNvSpPr>
          <p:nvPr>
            <p:ph idx="1"/>
          </p:nvPr>
        </p:nvSpPr>
        <p:spPr/>
        <p:txBody>
          <a:bodyPr/>
          <a:lstStyle/>
          <a:p>
            <a:r>
              <a:rPr lang="en-US" dirty="0"/>
              <a:t>Application Software Component</a:t>
            </a:r>
          </a:p>
          <a:p>
            <a:r>
              <a:rPr lang="en-US" dirty="0"/>
              <a:t>Sensor Actuator Component</a:t>
            </a:r>
          </a:p>
          <a:p>
            <a:r>
              <a:rPr lang="en-US" dirty="0"/>
              <a:t>Calibration Parameter Component</a:t>
            </a:r>
          </a:p>
          <a:p>
            <a:r>
              <a:rPr lang="en-US" dirty="0"/>
              <a:t>Service Component</a:t>
            </a:r>
          </a:p>
          <a:p>
            <a:r>
              <a:rPr lang="en-US" dirty="0"/>
              <a:t>ECU Abstraction Component</a:t>
            </a:r>
          </a:p>
          <a:p>
            <a:r>
              <a:rPr lang="en-US" dirty="0"/>
              <a:t>Complex Device Driver Component</a:t>
            </a:r>
          </a:p>
          <a:p>
            <a:endParaRPr lang="en-US" dirty="0"/>
          </a:p>
        </p:txBody>
      </p:sp>
    </p:spTree>
    <p:extLst>
      <p:ext uri="{BB962C8B-B14F-4D97-AF65-F5344CB8AC3E}">
        <p14:creationId xmlns:p14="http://schemas.microsoft.com/office/powerpoint/2010/main" val="239277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SWC [Sender Receiver Port]</a:t>
            </a:r>
            <a:endParaRPr lang="en-US" dirty="0"/>
          </a:p>
        </p:txBody>
      </p:sp>
      <p:pic>
        <p:nvPicPr>
          <p:cNvPr id="3074" name="Picture 2" descr="http://www.programmersought.com/images/987/b0864dd1665ddba5c3e02332850c34f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475" y="1709737"/>
            <a:ext cx="4305300" cy="44672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programmersought.com/images/960/a7095e4ebea01babba9b5ed275b137a0.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16000" y="2588419"/>
            <a:ext cx="54102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726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t>COMPOSITION</a:t>
            </a:r>
            <a:endParaRPr lang="en-US" dirty="0"/>
          </a:p>
        </p:txBody>
      </p:sp>
      <p:pic>
        <p:nvPicPr>
          <p:cNvPr id="8194" name="Picture 2" descr="https://automotiveembeddedsite.files.wordpress.com/2016/12/rte_por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83765"/>
            <a:ext cx="6616700" cy="4033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274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976</Words>
  <Application>Microsoft Office PowerPoint</Application>
  <PresentationFormat>Widescreen</PresentationFormat>
  <Paragraphs>101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Merriweather</vt:lpstr>
      <vt:lpstr>Office Theme</vt:lpstr>
      <vt:lpstr>Runtime Environment (RTE)</vt:lpstr>
      <vt:lpstr>Agenda</vt:lpstr>
      <vt:lpstr>Introduction to RTE</vt:lpstr>
      <vt:lpstr>PowerPoint Presentation</vt:lpstr>
      <vt:lpstr>AUTOSAR Interface</vt:lpstr>
      <vt:lpstr>AUTOSAR Methodology</vt:lpstr>
      <vt:lpstr>Types of SWC components</vt:lpstr>
      <vt:lpstr>Mapping SWC [Sender Receiver Port]</vt:lpstr>
      <vt:lpstr>COMPOSITION</vt:lpstr>
      <vt:lpstr>PowerPoint Presentation</vt:lpstr>
      <vt:lpstr>PowerPoint Presentation</vt:lpstr>
      <vt:lpstr>Composition cont’</vt:lpstr>
      <vt:lpstr>Connector</vt:lpstr>
      <vt:lpstr>Port Types</vt:lpstr>
      <vt:lpstr>PORT INTERFACE: </vt:lpstr>
      <vt:lpstr>SWC Described in AUTOSAR </vt:lpstr>
      <vt:lpstr>RTE Entities</vt:lpstr>
      <vt:lpstr>RTE OS Relation</vt:lpstr>
      <vt:lpstr>RTE OS Relation</vt:lpstr>
      <vt:lpstr>RTE OS Relation</vt:lpstr>
      <vt:lpstr>RTE OS Relation</vt:lpstr>
      <vt:lpstr>RTE OS Relation</vt:lpstr>
      <vt:lpstr>RTE OS Relation</vt:lpstr>
      <vt:lpstr>RTE OS Relation</vt:lpstr>
      <vt:lpstr>RTE OS Relation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RTE</dc:title>
  <dc:creator>Mohamed</dc:creator>
  <cp:lastModifiedBy>Mohamed</cp:lastModifiedBy>
  <cp:revision>49</cp:revision>
  <dcterms:created xsi:type="dcterms:W3CDTF">2020-02-14T07:38:55Z</dcterms:created>
  <dcterms:modified xsi:type="dcterms:W3CDTF">2020-09-17T13:46:52Z</dcterms:modified>
</cp:coreProperties>
</file>