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B5E95-DB87-4AD4-B731-75271EFB2513}"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38EE0-428B-49DA-9817-B723C57E7CEF}" type="slidenum">
              <a:rPr lang="en-US" smtClean="0"/>
              <a:t>‹#›</a:t>
            </a:fld>
            <a:endParaRPr lang="en-US"/>
          </a:p>
        </p:txBody>
      </p:sp>
    </p:spTree>
    <p:extLst>
      <p:ext uri="{BB962C8B-B14F-4D97-AF65-F5344CB8AC3E}">
        <p14:creationId xmlns:p14="http://schemas.microsoft.com/office/powerpoint/2010/main" val="2377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338EE0-428B-49DA-9817-B723C57E7CEF}" type="slidenum">
              <a:rPr lang="en-US" smtClean="0"/>
              <a:t>6</a:t>
            </a:fld>
            <a:endParaRPr lang="en-US"/>
          </a:p>
        </p:txBody>
      </p:sp>
    </p:spTree>
    <p:extLst>
      <p:ext uri="{BB962C8B-B14F-4D97-AF65-F5344CB8AC3E}">
        <p14:creationId xmlns:p14="http://schemas.microsoft.com/office/powerpoint/2010/main" val="62756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68CDC-5CC5-404C-AA1D-B8552834D588}"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26383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68CDC-5CC5-404C-AA1D-B8552834D588}"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118181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68CDC-5CC5-404C-AA1D-B8552834D588}"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62481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68CDC-5CC5-404C-AA1D-B8552834D588}"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30895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68CDC-5CC5-404C-AA1D-B8552834D588}"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24487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68CDC-5CC5-404C-AA1D-B8552834D588}"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11873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68CDC-5CC5-404C-AA1D-B8552834D588}" type="datetimeFigureOut">
              <a:rPr lang="en-US" smtClean="0"/>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324846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68CDC-5CC5-404C-AA1D-B8552834D588}" type="datetimeFigureOut">
              <a:rPr lang="en-US" smtClean="0"/>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68441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68CDC-5CC5-404C-AA1D-B8552834D588}" type="datetimeFigureOut">
              <a:rPr lang="en-US" smtClean="0"/>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73696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68CDC-5CC5-404C-AA1D-B8552834D588}"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331490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68CDC-5CC5-404C-AA1D-B8552834D588}"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D928-CD74-4592-A7DA-B4ECC23942C9}" type="slidenum">
              <a:rPr lang="en-US" smtClean="0"/>
              <a:t>‹#›</a:t>
            </a:fld>
            <a:endParaRPr lang="en-US"/>
          </a:p>
        </p:txBody>
      </p:sp>
    </p:spTree>
    <p:extLst>
      <p:ext uri="{BB962C8B-B14F-4D97-AF65-F5344CB8AC3E}">
        <p14:creationId xmlns:p14="http://schemas.microsoft.com/office/powerpoint/2010/main" val="681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68CDC-5CC5-404C-AA1D-B8552834D588}" type="datetimeFigureOut">
              <a:rPr lang="en-US" smtClean="0"/>
              <a:t>3/7/2020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3D928-CD74-4592-A7DA-B4ECC23942C9}" type="slidenum">
              <a:rPr lang="en-US" smtClean="0"/>
              <a:t>‹#›</a:t>
            </a:fld>
            <a:endParaRPr lang="en-US"/>
          </a:p>
        </p:txBody>
      </p:sp>
    </p:spTree>
    <p:extLst>
      <p:ext uri="{BB962C8B-B14F-4D97-AF65-F5344CB8AC3E}">
        <p14:creationId xmlns:p14="http://schemas.microsoft.com/office/powerpoint/2010/main" val="103680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Diagnostic Stack</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298272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FIM</a:t>
            </a:r>
            <a:endParaRPr lang="en-US" dirty="0"/>
          </a:p>
        </p:txBody>
      </p:sp>
      <p:sp>
        <p:nvSpPr>
          <p:cNvPr id="3" name="Content Placeholder 2"/>
          <p:cNvSpPr>
            <a:spLocks noGrp="1"/>
          </p:cNvSpPr>
          <p:nvPr>
            <p:ph idx="1"/>
          </p:nvPr>
        </p:nvSpPr>
        <p:spPr/>
        <p:txBody>
          <a:bodyPr/>
          <a:lstStyle/>
          <a:p>
            <a:r>
              <a:rPr lang="en-US" dirty="0"/>
              <a:t>The Function Inhibition Manager (FIM) is a Basic Software </a:t>
            </a:r>
            <a:r>
              <a:rPr lang="en-US" dirty="0" smtClean="0"/>
              <a:t>Module </a:t>
            </a:r>
            <a:r>
              <a:rPr lang="en-US" dirty="0"/>
              <a:t>of the Diagnostic Services. The </a:t>
            </a:r>
            <a:r>
              <a:rPr lang="en-US" dirty="0" smtClean="0"/>
              <a:t>FIM </a:t>
            </a:r>
            <a:r>
              <a:rPr lang="en-US" dirty="0"/>
              <a:t>stands for the evaluation and assignment of events to the required actions for Software Components (e.g. inhibition of specific “Monitors</a:t>
            </a:r>
            <a:r>
              <a:rPr lang="en-US" dirty="0" smtClean="0"/>
              <a:t>”).</a:t>
            </a:r>
            <a:endParaRPr lang="en-US" dirty="0"/>
          </a:p>
          <a:p>
            <a:r>
              <a:rPr lang="en-US" dirty="0"/>
              <a:t>The Dem informs and updates the Function Inhibition Manager (</a:t>
            </a:r>
            <a:r>
              <a:rPr lang="en-US" dirty="0" smtClean="0"/>
              <a:t>FIM</a:t>
            </a:r>
            <a:r>
              <a:rPr lang="en-US" dirty="0"/>
              <a:t>) upon changes of the event status in order to stop or release function entities according to assigned dependencies.</a:t>
            </a:r>
          </a:p>
        </p:txBody>
      </p:sp>
    </p:spTree>
    <p:extLst>
      <p:ext uri="{BB962C8B-B14F-4D97-AF65-F5344CB8AC3E}">
        <p14:creationId xmlns:p14="http://schemas.microsoft.com/office/powerpoint/2010/main" val="88657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40802"/>
            <a:ext cx="10521287" cy="662782"/>
          </a:xfrm>
        </p:spPr>
        <p:txBody>
          <a:bodyPr>
            <a:normAutofit fontScale="90000"/>
          </a:bodyPr>
          <a:lstStyle/>
          <a:p>
            <a:r>
              <a:rPr lang="en-US" dirty="0" smtClean="0"/>
              <a:t>Flow of Communication and Diagnostic Stack</a:t>
            </a:r>
            <a:endParaRPr lang="en-US" dirty="0"/>
          </a:p>
        </p:txBody>
      </p:sp>
      <p:pic>
        <p:nvPicPr>
          <p:cNvPr id="3074" name="Picture 2" descr="diag_fl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002" y="803584"/>
            <a:ext cx="7461849" cy="609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74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 Diagnostic and </a:t>
            </a:r>
            <a:r>
              <a:rPr lang="en-US" dirty="0" err="1" smtClean="0"/>
              <a:t>Comm</a:t>
            </a:r>
            <a:r>
              <a:rPr lang="en-US" dirty="0" smtClean="0"/>
              <a:t> stack</a:t>
            </a:r>
            <a:endParaRPr lang="en-US" dirty="0"/>
          </a:p>
        </p:txBody>
      </p:sp>
      <p:sp>
        <p:nvSpPr>
          <p:cNvPr id="3" name="Content Placeholder 2"/>
          <p:cNvSpPr>
            <a:spLocks noGrp="1"/>
          </p:cNvSpPr>
          <p:nvPr>
            <p:ph idx="1"/>
          </p:nvPr>
        </p:nvSpPr>
        <p:spPr/>
        <p:txBody>
          <a:bodyPr>
            <a:normAutofit lnSpcReduction="10000"/>
          </a:bodyPr>
          <a:lstStyle/>
          <a:p>
            <a:r>
              <a:rPr lang="en-US" dirty="0"/>
              <a:t>It is in charge of the communication path and execution of diagnostic service resulting in the processing of diagnostic request from an external tester or onboard test system. It forwards requests coming from an external diagnostic scan tool and is further responsible for assembly of response messages (DTC, status information, etc.) which will be transferred to the external diagnostic scan tool afterwards</a:t>
            </a:r>
            <a:r>
              <a:rPr lang="en-US" dirty="0" smtClean="0"/>
              <a:t>.</a:t>
            </a:r>
          </a:p>
          <a:p>
            <a:r>
              <a:rPr lang="en-US" dirty="0"/>
              <a:t>DLT: It provides a generic Logging and Tracing functionality.</a:t>
            </a:r>
          </a:p>
          <a:p>
            <a:r>
              <a:rPr lang="en-US" dirty="0"/>
              <a:t>DET: Development Error Tracer module to which development errors are reported.</a:t>
            </a:r>
          </a:p>
          <a:p>
            <a:r>
              <a:rPr lang="en-US" dirty="0"/>
              <a:t>DEM: Relevant errors are reported either from Application Layer (resp. SWC) or Basic Software Modules (BSWM).</a:t>
            </a:r>
          </a:p>
          <a:p>
            <a:endParaRPr lang="en-US" dirty="0"/>
          </a:p>
        </p:txBody>
      </p:sp>
    </p:spTree>
    <p:extLst>
      <p:ext uri="{BB962C8B-B14F-4D97-AF65-F5344CB8AC3E}">
        <p14:creationId xmlns:p14="http://schemas.microsoft.com/office/powerpoint/2010/main" val="150039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 role in the flow</a:t>
            </a:r>
            <a:endParaRPr lang="en-US" dirty="0"/>
          </a:p>
        </p:txBody>
      </p:sp>
      <p:sp>
        <p:nvSpPr>
          <p:cNvPr id="3" name="Content Placeholder 2"/>
          <p:cNvSpPr>
            <a:spLocks noGrp="1"/>
          </p:cNvSpPr>
          <p:nvPr>
            <p:ph idx="1"/>
          </p:nvPr>
        </p:nvSpPr>
        <p:spPr/>
        <p:txBody>
          <a:bodyPr/>
          <a:lstStyle/>
          <a:p>
            <a:r>
              <a:rPr lang="en-US" dirty="0" smtClean="0"/>
              <a:t>BSWs </a:t>
            </a:r>
            <a:r>
              <a:rPr lang="en-US" dirty="0"/>
              <a:t>report the new status of the event with the </a:t>
            </a:r>
            <a:r>
              <a:rPr lang="en-US" dirty="0" err="1"/>
              <a:t>Dem_ReportErrorStatus</a:t>
            </a:r>
            <a:r>
              <a:rPr lang="en-US" dirty="0"/>
              <a:t> API.</a:t>
            </a:r>
          </a:p>
          <a:p>
            <a:r>
              <a:rPr lang="en-US" dirty="0"/>
              <a:t>SWCs report the new status of the event with the </a:t>
            </a:r>
            <a:r>
              <a:rPr lang="en-US" dirty="0" err="1"/>
              <a:t>Dem_SetEventStatus</a:t>
            </a:r>
            <a:r>
              <a:rPr lang="en-US" dirty="0"/>
              <a:t> API (through the RTE)</a:t>
            </a:r>
          </a:p>
          <a:p>
            <a:endParaRPr lang="en-US" dirty="0"/>
          </a:p>
        </p:txBody>
      </p:sp>
    </p:spTree>
    <p:extLst>
      <p:ext uri="{BB962C8B-B14F-4D97-AF65-F5344CB8AC3E}">
        <p14:creationId xmlns:p14="http://schemas.microsoft.com/office/powerpoint/2010/main" val="189497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 role in the flow</a:t>
            </a:r>
            <a:endParaRPr lang="en-US" dirty="0"/>
          </a:p>
        </p:txBody>
      </p:sp>
      <p:sp>
        <p:nvSpPr>
          <p:cNvPr id="3" name="Content Placeholder 2"/>
          <p:cNvSpPr>
            <a:spLocks noGrp="1"/>
          </p:cNvSpPr>
          <p:nvPr>
            <p:ph idx="1"/>
          </p:nvPr>
        </p:nvSpPr>
        <p:spPr/>
        <p:txBody>
          <a:bodyPr>
            <a:normAutofit/>
          </a:bodyPr>
          <a:lstStyle/>
          <a:p>
            <a:r>
              <a:rPr lang="en-US" dirty="0"/>
              <a:t>The Diagnostic Event Manager (Dem) handles and stores the diagnostic event detected by diagnostic monitors in both Software Components(SW-Cs) and Basic Software Modules (BSWM). The stored event information is available via an interface to other BSW modules or SW-Cs</a:t>
            </a:r>
            <a:r>
              <a:rPr lang="en-US" dirty="0" smtClean="0"/>
              <a:t>.</a:t>
            </a:r>
          </a:p>
        </p:txBody>
      </p:sp>
    </p:spTree>
    <p:extLst>
      <p:ext uri="{BB962C8B-B14F-4D97-AF65-F5344CB8AC3E}">
        <p14:creationId xmlns:p14="http://schemas.microsoft.com/office/powerpoint/2010/main" val="191728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FIM role in the flow</a:t>
            </a:r>
            <a:endParaRPr lang="en-US" dirty="0"/>
          </a:p>
        </p:txBody>
      </p:sp>
      <p:sp>
        <p:nvSpPr>
          <p:cNvPr id="3" name="Content Placeholder 2"/>
          <p:cNvSpPr>
            <a:spLocks noGrp="1"/>
          </p:cNvSpPr>
          <p:nvPr>
            <p:ph idx="1"/>
          </p:nvPr>
        </p:nvSpPr>
        <p:spPr/>
        <p:txBody>
          <a:bodyPr/>
          <a:lstStyle/>
          <a:p>
            <a:r>
              <a:rPr lang="en-US" dirty="0" smtClean="0"/>
              <a:t>FIM: The Function Inhibition Manager is responsible for providing a control mechanism for software components and the functionality therein. In this context, a functionality can be built up of the contents of one, several or parts of Runnable Entities with the same set of permission / inhibit conditions. By means of the FIM, the inhibiting of these functionalities can be configured and even modified by calibration. Therefore, the adaptation of a functionality into a new system context with modified physical boundary conditions and influences is significantly enhanced.</a:t>
            </a:r>
          </a:p>
          <a:p>
            <a:endParaRPr lang="en-US" dirty="0"/>
          </a:p>
        </p:txBody>
      </p:sp>
    </p:spTree>
    <p:extLst>
      <p:ext uri="{BB962C8B-B14F-4D97-AF65-F5344CB8AC3E}">
        <p14:creationId xmlns:p14="http://schemas.microsoft.com/office/powerpoint/2010/main" val="78524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FiM</a:t>
            </a:r>
            <a:r>
              <a:rPr lang="en-US" dirty="0" smtClean="0"/>
              <a:t> Role in the flow</a:t>
            </a:r>
            <a:endParaRPr lang="en-US" dirty="0"/>
          </a:p>
        </p:txBody>
      </p:sp>
      <p:sp>
        <p:nvSpPr>
          <p:cNvPr id="3" name="Content Placeholder 2"/>
          <p:cNvSpPr>
            <a:spLocks noGrp="1"/>
          </p:cNvSpPr>
          <p:nvPr>
            <p:ph idx="1"/>
          </p:nvPr>
        </p:nvSpPr>
        <p:spPr/>
        <p:txBody>
          <a:bodyPr/>
          <a:lstStyle/>
          <a:p>
            <a:r>
              <a:rPr lang="en-US" dirty="0"/>
              <a:t>The </a:t>
            </a:r>
            <a:r>
              <a:rPr lang="en-US" dirty="0" err="1"/>
              <a:t>FiM</a:t>
            </a:r>
            <a:r>
              <a:rPr lang="en-US" dirty="0"/>
              <a:t> is closely related to the Dem since diagnostic events and their status information are supported as inhibit conditions. Hence, functionality which needs to be stopped in case of a failure, e.g. of a certain sensor, can be represented by a particular identifier. If the failure is detected and the event is reported to the Dem, the </a:t>
            </a:r>
            <a:r>
              <a:rPr lang="en-US" dirty="0" err="1"/>
              <a:t>FiM</a:t>
            </a:r>
            <a:r>
              <a:rPr lang="en-US" dirty="0"/>
              <a:t> then inhibits the FID and therefore the corresponding functionality</a:t>
            </a:r>
            <a:r>
              <a:rPr lang="en-US" dirty="0" smtClean="0"/>
              <a:t>.</a:t>
            </a:r>
          </a:p>
          <a:p>
            <a:endParaRPr lang="en-US" dirty="0"/>
          </a:p>
          <a:p>
            <a:r>
              <a:rPr lang="en-US" dirty="0"/>
              <a:t>n order to handle the relation of functionality and linked events, the identifier and inhibit conditions of the functionality have been introduced into the SW-C</a:t>
            </a:r>
          </a:p>
        </p:txBody>
      </p:sp>
    </p:spTree>
    <p:extLst>
      <p:ext uri="{BB962C8B-B14F-4D97-AF65-F5344CB8AC3E}">
        <p14:creationId xmlns:p14="http://schemas.microsoft.com/office/powerpoint/2010/main" val="186675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2" y="146761"/>
            <a:ext cx="10398457" cy="481036"/>
          </a:xfrm>
        </p:spPr>
        <p:txBody>
          <a:bodyPr>
            <a:normAutofit fontScale="90000"/>
          </a:bodyPr>
          <a:lstStyle/>
          <a:p>
            <a:r>
              <a:rPr lang="en-US" dirty="0" smtClean="0"/>
              <a:t>D Stack Arch.</a:t>
            </a:r>
            <a:endParaRPr lang="en-US" dirty="0"/>
          </a:p>
        </p:txBody>
      </p:sp>
      <p:pic>
        <p:nvPicPr>
          <p:cNvPr id="1026" name="Picture 2" descr="diag_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26" y="764274"/>
            <a:ext cx="9817395" cy="597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3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communication manager</a:t>
            </a:r>
            <a:endParaRPr lang="en-US" dirty="0"/>
          </a:p>
        </p:txBody>
      </p:sp>
      <p:sp>
        <p:nvSpPr>
          <p:cNvPr id="3" name="Content Placeholder 2"/>
          <p:cNvSpPr>
            <a:spLocks noGrp="1"/>
          </p:cNvSpPr>
          <p:nvPr>
            <p:ph idx="1"/>
          </p:nvPr>
        </p:nvSpPr>
        <p:spPr/>
        <p:txBody>
          <a:bodyPr>
            <a:normAutofit lnSpcReduction="10000"/>
          </a:bodyPr>
          <a:lstStyle/>
          <a:p>
            <a:r>
              <a:rPr lang="en-US" dirty="0"/>
              <a:t>The DCM module ensures diagnostic data flow and manages the diagnostic states, especially diagnostic sessions and security states. Furthermore, the DCM module checks if the diagnostic service request is supported and if the service may be executed in the current session according to the diagnostic states. The DCM module provides the OSI-Layers 5 to 7.</a:t>
            </a:r>
          </a:p>
          <a:p>
            <a:r>
              <a:rPr lang="en-US" dirty="0"/>
              <a:t>At OSI-level 7, the DCM module provides an extensive set of ISO14229-1 [15] services. In addition, the DCM module provides mechanisms to support the OBD services $01 – $0A. With these services, AUTOSAR OBD functionality is capable of meeting all light duty OBD regulations worldwide (California OBDII, EOBD, Japan OBD, and all others).</a:t>
            </a:r>
          </a:p>
          <a:p>
            <a:endParaRPr lang="en-US" dirty="0"/>
          </a:p>
        </p:txBody>
      </p:sp>
    </p:spTree>
    <p:extLst>
      <p:ext uri="{BB962C8B-B14F-4D97-AF65-F5344CB8AC3E}">
        <p14:creationId xmlns:p14="http://schemas.microsoft.com/office/powerpoint/2010/main" val="398297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DCM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At OSI-level 5, the DCM module handles the network-independent sections of the following specifications:</a:t>
            </a:r>
          </a:p>
          <a:p>
            <a:r>
              <a:rPr lang="en-US" dirty="0"/>
              <a:t>ISO15765-3 [18]: Implementation of unified diagnostic services (UDS on CAN).</a:t>
            </a:r>
          </a:p>
          <a:p>
            <a:r>
              <a:rPr lang="en-US" dirty="0"/>
              <a:t>ISO15765-4 [19]: Requirements for emission-related systems, “Session Layer”.</a:t>
            </a:r>
          </a:p>
          <a:p>
            <a:r>
              <a:rPr lang="en-US" dirty="0"/>
              <a:t>The DCM module is network-independent. All network-specific functionality (the specifics of networks like CAN, LIN, FLEXRAY or MOST) is handled outside of the DCM module. The PDU Router (PDUR) module provides a network-independent interface to the DCM module.</a:t>
            </a:r>
          </a:p>
          <a:p>
            <a:r>
              <a:rPr lang="en-US" dirty="0"/>
              <a:t>The DCM module receives a diagnostic message from the PDUR module. The DCM module processes and checks internally the diagnostic message. As part of processing the requested diagnostic service, the DCM will interact with other BSW modules or with SW-Components (through the RTE) to obtain requested data or to execute requested commands. This processing is very service-specific. Typically, the DCM will assemble the gathered information and send a message back through the PDUR module.</a:t>
            </a:r>
          </a:p>
          <a:p>
            <a:r>
              <a:rPr lang="en-US" dirty="0"/>
              <a:t>DCM module as consisting of the following sub modules:</a:t>
            </a:r>
          </a:p>
          <a:p>
            <a:endParaRPr lang="en-US" dirty="0"/>
          </a:p>
        </p:txBody>
      </p:sp>
    </p:spTree>
    <p:extLst>
      <p:ext uri="{BB962C8B-B14F-4D97-AF65-F5344CB8AC3E}">
        <p14:creationId xmlns:p14="http://schemas.microsoft.com/office/powerpoint/2010/main" val="6695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DCM module as consisting of the following sub modules</a:t>
            </a:r>
            <a:r>
              <a:rPr lang="en-US" dirty="0" smtClean="0"/>
              <a:t>:</a:t>
            </a:r>
            <a:endParaRPr lang="en-US" dirty="0"/>
          </a:p>
        </p:txBody>
      </p:sp>
      <p:sp>
        <p:nvSpPr>
          <p:cNvPr id="3" name="Content Placeholder 2"/>
          <p:cNvSpPr>
            <a:spLocks noGrp="1"/>
          </p:cNvSpPr>
          <p:nvPr>
            <p:ph idx="1"/>
          </p:nvPr>
        </p:nvSpPr>
        <p:spPr/>
        <p:txBody>
          <a:bodyPr/>
          <a:lstStyle/>
          <a:p>
            <a:r>
              <a:rPr lang="en-US" dirty="0"/>
              <a:t>Diagnostic Session Layer (DSL) sub </a:t>
            </a:r>
            <a:r>
              <a:rPr lang="en-US" dirty="0" err="1"/>
              <a:t>module:The</a:t>
            </a:r>
            <a:r>
              <a:rPr lang="en-US" dirty="0"/>
              <a:t> DSL sub module ensures data flow concerning diagnostic requests and responses, supervises and guarantees diagnostic protocol timing and manages diagnostic states (especially diagnostic session and security).</a:t>
            </a:r>
          </a:p>
          <a:p>
            <a:r>
              <a:rPr lang="en-US" dirty="0"/>
              <a:t>Diagnostic Service Dispatcher (DSD) sub </a:t>
            </a:r>
            <a:r>
              <a:rPr lang="en-US" dirty="0" err="1"/>
              <a:t>module:The</a:t>
            </a:r>
            <a:r>
              <a:rPr lang="en-US" dirty="0"/>
              <a:t> DSD sub module processes a stream of diagnostic data. The sub module</a:t>
            </a:r>
            <a:r>
              <a:rPr lang="en-US" dirty="0" smtClean="0"/>
              <a:t>:</a:t>
            </a:r>
            <a:endParaRPr lang="en-US" dirty="0"/>
          </a:p>
          <a:p>
            <a:r>
              <a:rPr lang="en-US" dirty="0"/>
              <a:t>1. Receives a new diagnostic request over a network and forwards it to a data processor</a:t>
            </a:r>
            <a:r>
              <a:rPr lang="en-US" dirty="0" smtClean="0"/>
              <a:t>.</a:t>
            </a:r>
          </a:p>
          <a:p>
            <a:r>
              <a:rPr lang="en-US" dirty="0"/>
              <a:t>2. Transmits a diagnostic response over a network when triggered by the data processor (e.g. by the DSP sub module).</a:t>
            </a:r>
          </a:p>
        </p:txBody>
      </p:sp>
    </p:spTree>
    <p:extLst>
      <p:ext uri="{BB962C8B-B14F-4D97-AF65-F5344CB8AC3E}">
        <p14:creationId xmlns:p14="http://schemas.microsoft.com/office/powerpoint/2010/main" val="2230383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Diagnostic Service Processing (DSP) sub </a:t>
            </a:r>
            <a:r>
              <a:rPr lang="en-US" dirty="0" smtClean="0"/>
              <a:t>module</a:t>
            </a:r>
            <a:endParaRPr lang="en-US" dirty="0"/>
          </a:p>
        </p:txBody>
      </p:sp>
      <p:sp>
        <p:nvSpPr>
          <p:cNvPr id="3" name="Content Placeholder 2"/>
          <p:cNvSpPr>
            <a:spLocks noGrp="1"/>
          </p:cNvSpPr>
          <p:nvPr>
            <p:ph idx="1"/>
          </p:nvPr>
        </p:nvSpPr>
        <p:spPr/>
        <p:txBody>
          <a:bodyPr/>
          <a:lstStyle/>
          <a:p>
            <a:endParaRPr lang="en-US" dirty="0"/>
          </a:p>
        </p:txBody>
      </p:sp>
      <p:pic>
        <p:nvPicPr>
          <p:cNvPr id="2052" name="Picture 4" descr="dcm_inte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32" y="1690688"/>
            <a:ext cx="10025417"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41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DEM:</a:t>
            </a:r>
            <a:endParaRPr lang="en-US" dirty="0"/>
          </a:p>
        </p:txBody>
      </p:sp>
      <p:sp>
        <p:nvSpPr>
          <p:cNvPr id="3" name="Content Placeholder 2"/>
          <p:cNvSpPr>
            <a:spLocks noGrp="1"/>
          </p:cNvSpPr>
          <p:nvPr>
            <p:ph idx="1"/>
          </p:nvPr>
        </p:nvSpPr>
        <p:spPr/>
        <p:txBody>
          <a:bodyPr/>
          <a:lstStyle/>
          <a:p>
            <a:r>
              <a:rPr lang="en-US" dirty="0" smtClean="0"/>
              <a:t>The </a:t>
            </a:r>
            <a:r>
              <a:rPr lang="en-US" dirty="0"/>
              <a:t>service component Diagnostic Event Manager (Dem) is responsible for processing and storing diagnostic events (errors) and associated data. Further, the Dem provides fault information to the DCM (e.g. read all stored DTCs from the event memory). The Dem offers interfaces to the application layer and to other BSW modules.</a:t>
            </a:r>
          </a:p>
          <a:p>
            <a:r>
              <a:rPr lang="en-US" dirty="0"/>
              <a:t>The Diagnostic Event Manager (Dem) handles and stores the events detected by diagnostic monitors in both Software Components (SW-Cs) and Basic software (BSW) modules. The stored event information is available via an interface to other BSW modules or SW-Cs.</a:t>
            </a:r>
          </a:p>
          <a:p>
            <a:endParaRPr lang="en-US" dirty="0"/>
          </a:p>
        </p:txBody>
      </p:sp>
    </p:spTree>
    <p:extLst>
      <p:ext uri="{BB962C8B-B14F-4D97-AF65-F5344CB8AC3E}">
        <p14:creationId xmlns:p14="http://schemas.microsoft.com/office/powerpoint/2010/main" val="2966320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DET:</a:t>
            </a:r>
            <a:endParaRPr lang="en-US" dirty="0"/>
          </a:p>
        </p:txBody>
      </p:sp>
      <p:sp>
        <p:nvSpPr>
          <p:cNvPr id="3" name="Content Placeholder 2"/>
          <p:cNvSpPr>
            <a:spLocks noGrp="1"/>
          </p:cNvSpPr>
          <p:nvPr>
            <p:ph idx="1"/>
          </p:nvPr>
        </p:nvSpPr>
        <p:spPr/>
        <p:txBody>
          <a:bodyPr/>
          <a:lstStyle/>
          <a:p>
            <a:r>
              <a:rPr lang="en-US" dirty="0" smtClean="0"/>
              <a:t>The Default Error Tracer provides functionality to support error detection and tracing of errors during the development and runtime of Software Components and other Basic Software Modules. For this purpose the Default Error Tracer receives and evaluates error messages from these components and modules.</a:t>
            </a:r>
          </a:p>
          <a:p>
            <a:endParaRPr lang="en-US" dirty="0"/>
          </a:p>
        </p:txBody>
      </p:sp>
    </p:spTree>
    <p:extLst>
      <p:ext uri="{BB962C8B-B14F-4D97-AF65-F5344CB8AC3E}">
        <p14:creationId xmlns:p14="http://schemas.microsoft.com/office/powerpoint/2010/main" val="124135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DLT</a:t>
            </a:r>
            <a:endParaRPr lang="en-US" dirty="0"/>
          </a:p>
        </p:txBody>
      </p:sp>
      <p:sp>
        <p:nvSpPr>
          <p:cNvPr id="3" name="Content Placeholder 2"/>
          <p:cNvSpPr>
            <a:spLocks noGrp="1"/>
          </p:cNvSpPr>
          <p:nvPr>
            <p:ph idx="1"/>
          </p:nvPr>
        </p:nvSpPr>
        <p:spPr/>
        <p:txBody>
          <a:bodyPr/>
          <a:lstStyle/>
          <a:p>
            <a:r>
              <a:rPr lang="en-US" dirty="0"/>
              <a:t>The Diagnostic Log and Trace (DLT) is a Basic Software Module of the Diagnostic Services</a:t>
            </a:r>
            <a:r>
              <a:rPr lang="en-US" dirty="0" smtClean="0"/>
              <a:t>.</a:t>
            </a:r>
          </a:p>
          <a:p>
            <a:r>
              <a:rPr lang="en-US" dirty="0" smtClean="0"/>
              <a:t> </a:t>
            </a:r>
            <a:r>
              <a:rPr lang="en-US" dirty="0"/>
              <a:t>It provides a generic Logging and Tracing functionality.</a:t>
            </a:r>
          </a:p>
        </p:txBody>
      </p:sp>
    </p:spTree>
    <p:extLst>
      <p:ext uri="{BB962C8B-B14F-4D97-AF65-F5344CB8AC3E}">
        <p14:creationId xmlns:p14="http://schemas.microsoft.com/office/powerpoint/2010/main" val="3006610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759</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Diagnostic Stack</vt:lpstr>
      <vt:lpstr>D Stack Arch.</vt:lpstr>
      <vt:lpstr>Diagnostic communication manager</vt:lpstr>
      <vt:lpstr>DCM Cont’</vt:lpstr>
      <vt:lpstr>DCM module as consisting of the following sub modules:</vt:lpstr>
      <vt:lpstr>Diagnostic Service Processing (DSP) sub module</vt:lpstr>
      <vt:lpstr>DEM:</vt:lpstr>
      <vt:lpstr>DET:</vt:lpstr>
      <vt:lpstr>DLT</vt:lpstr>
      <vt:lpstr>FIM</vt:lpstr>
      <vt:lpstr>Flow of Communication and Diagnostic Stack</vt:lpstr>
      <vt:lpstr>Relation of Diagnostic and Comm stack</vt:lpstr>
      <vt:lpstr>Dem role in the flow</vt:lpstr>
      <vt:lpstr>Dem role in the flow</vt:lpstr>
      <vt:lpstr>FIM role in the flow</vt:lpstr>
      <vt:lpstr>FiM Role in the flow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Stack</dc:title>
  <dc:creator>Mohamed</dc:creator>
  <cp:lastModifiedBy>Mohamed</cp:lastModifiedBy>
  <cp:revision>30</cp:revision>
  <dcterms:created xsi:type="dcterms:W3CDTF">2020-03-07T08:49:42Z</dcterms:created>
  <dcterms:modified xsi:type="dcterms:W3CDTF">2020-03-08T10:00:58Z</dcterms:modified>
</cp:coreProperties>
</file>