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A_998B4982.xml" ContentType="application/vnd.ms-powerpoint.comments+xml"/>
  <Override PartName="/ppt/comments/modernComment_10B_E66B80E.xml" ContentType="application/vnd.ms-powerpoint.comments+xml"/>
  <Override PartName="/ppt/ink/ink1.xml" ContentType="application/inkml+xml"/>
  <Override PartName="/ppt/ink/ink2.xml" ContentType="application/inkml+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57" r:id="rId3"/>
    <p:sldId id="258" r:id="rId4"/>
    <p:sldId id="259" r:id="rId5"/>
    <p:sldId id="260" r:id="rId6"/>
    <p:sldId id="263" r:id="rId7"/>
    <p:sldId id="261" r:id="rId8"/>
    <p:sldId id="264" r:id="rId9"/>
    <p:sldId id="265" r:id="rId10"/>
    <p:sldId id="266" r:id="rId11"/>
    <p:sldId id="267" r:id="rId12"/>
    <p:sldId id="268" r:id="rId13"/>
    <p:sldId id="262"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authors.xml><?xml version="1.0" encoding="utf-8"?>
<p188:authorLst xmlns:a="http://schemas.openxmlformats.org/drawingml/2006/main" xmlns:r="http://schemas.openxmlformats.org/officeDocument/2006/relationships" xmlns:p188="http://schemas.microsoft.com/office/powerpoint/2018/8/main">
  <p188:author id="{977A64B7-9C00-C12B-BC79-558C1024DFFB}" name="Nouran Hussein Mohamed Youssef Abdel Rahman 1701597" initials="" userId="S::1701597@eng.asu.edu.eg::06304b44-17b1-4f78-9471-0f276e875fd9"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8" d="100"/>
          <a:sy n="88" d="100"/>
        </p:scale>
        <p:origin x="494"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8/10/relationships/authors" Target="authors.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omments/modernComment_10A_998B4982.xml><?xml version="1.0" encoding="utf-8"?>
<p188:cmLst xmlns:a="http://schemas.openxmlformats.org/drawingml/2006/main" xmlns:r="http://schemas.openxmlformats.org/officeDocument/2006/relationships" xmlns:p188="http://schemas.microsoft.com/office/powerpoint/2018/8/main">
  <p188:cm id="{5AB84AE2-AC53-4A9C-BCFF-7750202BF1A0}" authorId="{977A64B7-9C00-C12B-BC79-558C1024DFFB}" created="2023-11-18T01:56:56.965">
    <pc:sldMkLst xmlns:pc="http://schemas.microsoft.com/office/powerpoint/2013/main/command">
      <pc:docMk/>
      <pc:sldMk cId="2576042370" sldId="266"/>
    </pc:sldMkLst>
    <p188:replyLst>
      <p188:reply id="{E302D653-AC0D-4026-B1AA-ECD0754A90FC}" authorId="{977A64B7-9C00-C12B-BC79-558C1024DFFB}" created="2023-11-18T01:58:54.777">
        <p188:txBody>
          <a:bodyPr/>
          <a:lstStyle/>
          <a:p>
            <a:r>
              <a:rPr lang="en-US"/>
              <a:t>he primary purpose of bit stuffing is to maintain synchronization between different nodes on the CAN bus. The CAN bus protocol relies on edge transitions (the change from 0 to 1 or vice versa) to synchronize the internal clocks of different nodes. If there are too many consecutive bits of the same value, the lack of edge transitions could lead to a loss of synchronization.
By adding a stuff bit after every five consecutive bits of the same value, bit stuffing ensures that there are enough edge transitions for the nodes to stay synchronized. This process enhances the reliability of the CAN bus system, allowing it to function correctly even in noisy environments.</a:t>
            </a:r>
          </a:p>
        </p188:txBody>
      </p188:reply>
    </p188:replyLst>
    <p188:txBody>
      <a:bodyPr/>
      <a:lstStyle/>
      <a:p>
        <a:r>
          <a:rPr lang="en-US"/>
          <a:t>The stuffing is needed because CAN is an asynchronous bus and it needs a falling or rising edge every five bits for clock resynchronisation between the different CAN controllers.</a:t>
        </a:r>
      </a:p>
    </p188:txBody>
  </p188:cm>
</p188:cmLst>
</file>

<file path=ppt/comments/modernComment_10B_E66B80E.xml><?xml version="1.0" encoding="utf-8"?>
<p188:cmLst xmlns:a="http://schemas.openxmlformats.org/drawingml/2006/main" xmlns:r="http://schemas.openxmlformats.org/officeDocument/2006/relationships" xmlns:p188="http://schemas.microsoft.com/office/powerpoint/2018/8/main">
  <p188:cm id="{333FE94B-14B1-4FF7-A101-777612FA827C}" authorId="{977A64B7-9C00-C12B-BC79-558C1024DFFB}" created="2023-11-18T02:07:43.630">
    <pc:sldMkLst xmlns:pc="http://schemas.microsoft.com/office/powerpoint/2013/main/command">
      <pc:docMk/>
      <pc:sldMk cId="241612814" sldId="267"/>
    </pc:sldMkLst>
    <p188:txBody>
      <a:bodyPr/>
      <a:lstStyle/>
      <a:p>
        <a:r>
          <a:rPr lang="en-US"/>
          <a:t>nterMissoin Frame (IMF) A 3 bit field with all recessive value marking a separation between one frame and the other. </a:t>
        </a:r>
      </a:p>
    </p188:txBody>
  </p188:cm>
</p188:cmLst>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8T02:34:27.855"/>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8T02:41:06.280"/>
    </inkml:context>
    <inkml:brush xml:id="br0">
      <inkml:brushProperty name="width" value="0.1" units="cm"/>
      <inkml:brushProperty name="height" value="0.1" units="cm"/>
      <inkml:brushProperty name="color" value="#FFFFFF"/>
    </inkml:brush>
  </inkml:definitions>
  <inkml:trace contextRef="#ctx0" brushRef="#br0">1 0 128,'0'6'0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11/18/2023</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782078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11/18/2023</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264956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11/18/2023</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925330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11/18/2023</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841141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11/18/2023</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668836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11/18/2023</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142979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11/18/2023</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793850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11/18/2023</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049218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11/18/2023</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88731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11/18/2023</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7757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11/18/2023</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0455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11/18/2023</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36718820"/>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44" r:id="rId6"/>
    <p:sldLayoutId id="2147483740" r:id="rId7"/>
    <p:sldLayoutId id="2147483741" r:id="rId8"/>
    <p:sldLayoutId id="2147483742" r:id="rId9"/>
    <p:sldLayoutId id="2147483743" r:id="rId10"/>
    <p:sldLayoutId id="2147483745" r:id="rId11"/>
  </p:sldLayoutIdLs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microsoft.com/office/2018/10/relationships/comments" Target="../comments/modernComment_10A_998B498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microsoft.com/office/2018/10/relationships/comments" Target="../comments/modernComment_10B_E66B80E.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customXml" Target="../ink/ink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customXml" Target="../ink/ink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68AB93A-48BC-4C25-A3AD-C17B5A682A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AF4AE179-A75B-4007-B5FA-8139ACF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8969" y="1168517"/>
            <a:ext cx="4889565" cy="4424065"/>
          </a:xfrm>
          <a:custGeom>
            <a:avLst/>
            <a:gdLst>
              <a:gd name="connsiteX0" fmla="*/ 2612540 w 5531319"/>
              <a:gd name="connsiteY0" fmla="*/ 836 h 4424065"/>
              <a:gd name="connsiteX1" fmla="*/ 2946310 w 5531319"/>
              <a:gd name="connsiteY1" fmla="*/ 35548 h 4424065"/>
              <a:gd name="connsiteX2" fmla="*/ 3961099 w 5531319"/>
              <a:gd name="connsiteY2" fmla="*/ 303581 h 4424065"/>
              <a:gd name="connsiteX3" fmla="*/ 4854587 w 5531319"/>
              <a:gd name="connsiteY3" fmla="*/ 764502 h 4424065"/>
              <a:gd name="connsiteX4" fmla="*/ 5377812 w 5531319"/>
              <a:gd name="connsiteY4" fmla="*/ 1339732 h 4424065"/>
              <a:gd name="connsiteX5" fmla="*/ 5526197 w 5531319"/>
              <a:gd name="connsiteY5" fmla="*/ 1825829 h 4424065"/>
              <a:gd name="connsiteX6" fmla="*/ 5510557 w 5531319"/>
              <a:gd name="connsiteY6" fmla="*/ 2199398 h 4424065"/>
              <a:gd name="connsiteX7" fmla="*/ 5509795 w 5531319"/>
              <a:gd name="connsiteY7" fmla="*/ 2402839 h 4424065"/>
              <a:gd name="connsiteX8" fmla="*/ 5323519 w 5531319"/>
              <a:gd name="connsiteY8" fmla="*/ 3144890 h 4424065"/>
              <a:gd name="connsiteX9" fmla="*/ 4853061 w 5531319"/>
              <a:gd name="connsiteY9" fmla="*/ 3612932 h 4424065"/>
              <a:gd name="connsiteX10" fmla="*/ 4316358 w 5531319"/>
              <a:gd name="connsiteY10" fmla="*/ 3982940 h 4424065"/>
              <a:gd name="connsiteX11" fmla="*/ 3352556 w 5531319"/>
              <a:gd name="connsiteY11" fmla="*/ 4386771 h 4424065"/>
              <a:gd name="connsiteX12" fmla="*/ 2770206 w 5531319"/>
              <a:gd name="connsiteY12" fmla="*/ 4412201 h 4424065"/>
              <a:gd name="connsiteX13" fmla="*/ 2514888 w 5531319"/>
              <a:gd name="connsiteY13" fmla="*/ 4393637 h 4424065"/>
              <a:gd name="connsiteX14" fmla="*/ 1903166 w 5531319"/>
              <a:gd name="connsiteY14" fmla="*/ 4263562 h 4424065"/>
              <a:gd name="connsiteX15" fmla="*/ 948392 w 5531319"/>
              <a:gd name="connsiteY15" fmla="*/ 3794249 h 4424065"/>
              <a:gd name="connsiteX16" fmla="*/ 223633 w 5531319"/>
              <a:gd name="connsiteY16" fmla="*/ 2975526 h 4424065"/>
              <a:gd name="connsiteX17" fmla="*/ 39519 w 5531319"/>
              <a:gd name="connsiteY17" fmla="*/ 2401695 h 4424065"/>
              <a:gd name="connsiteX18" fmla="*/ 16251 w 5531319"/>
              <a:gd name="connsiteY18" fmla="*/ 2300991 h 4424065"/>
              <a:gd name="connsiteX19" fmla="*/ 11800 w 5531319"/>
              <a:gd name="connsiteY19" fmla="*/ 2053556 h 4424065"/>
              <a:gd name="connsiteX20" fmla="*/ 812849 w 5531319"/>
              <a:gd name="connsiteY20" fmla="*/ 651084 h 4424065"/>
              <a:gd name="connsiteX21" fmla="*/ 2066809 w 5531319"/>
              <a:gd name="connsiteY21" fmla="*/ 52586 h 4424065"/>
              <a:gd name="connsiteX22" fmla="*/ 2332045 w 5531319"/>
              <a:gd name="connsiteY22" fmla="*/ 14441 h 4424065"/>
              <a:gd name="connsiteX23" fmla="*/ 2612540 w 5531319"/>
              <a:gd name="connsiteY23" fmla="*/ 836 h 4424065"/>
              <a:gd name="connsiteX24" fmla="*/ 5468597 w 5531319"/>
              <a:gd name="connsiteY24" fmla="*/ 2088522 h 4424065"/>
              <a:gd name="connsiteX25" fmla="*/ 5471140 w 5531319"/>
              <a:gd name="connsiteY25" fmla="*/ 1826083 h 4424065"/>
              <a:gd name="connsiteX26" fmla="*/ 5327079 w 5531319"/>
              <a:gd name="connsiteY26" fmla="*/ 1361348 h 4424065"/>
              <a:gd name="connsiteX27" fmla="*/ 4833353 w 5531319"/>
              <a:gd name="connsiteY27" fmla="*/ 816507 h 4424065"/>
              <a:gd name="connsiteX28" fmla="*/ 4063456 w 5531319"/>
              <a:gd name="connsiteY28" fmla="*/ 400724 h 4424065"/>
              <a:gd name="connsiteX29" fmla="*/ 3972543 w 5531319"/>
              <a:gd name="connsiteY29" fmla="*/ 365631 h 4424065"/>
              <a:gd name="connsiteX30" fmla="*/ 3885571 w 5531319"/>
              <a:gd name="connsiteY30" fmla="*/ 334733 h 4424065"/>
              <a:gd name="connsiteX31" fmla="*/ 4355012 w 5531319"/>
              <a:gd name="connsiteY31" fmla="*/ 579880 h 4424065"/>
              <a:gd name="connsiteX32" fmla="*/ 5144618 w 5531319"/>
              <a:gd name="connsiteY32" fmla="*/ 1290779 h 4424065"/>
              <a:gd name="connsiteX33" fmla="*/ 5468597 w 5531319"/>
              <a:gd name="connsiteY33" fmla="*/ 2088522 h 4424065"/>
              <a:gd name="connsiteX34" fmla="*/ 2219771 w 5531319"/>
              <a:gd name="connsiteY34" fmla="*/ 85645 h 4424065"/>
              <a:gd name="connsiteX35" fmla="*/ 2181626 w 5531319"/>
              <a:gd name="connsiteY35" fmla="*/ 89333 h 4424065"/>
              <a:gd name="connsiteX36" fmla="*/ 1462971 w 5531319"/>
              <a:gd name="connsiteY36" fmla="*/ 303073 h 4424065"/>
              <a:gd name="connsiteX37" fmla="*/ 308697 w 5531319"/>
              <a:gd name="connsiteY37" fmla="*/ 1338461 h 4424065"/>
              <a:gd name="connsiteX38" fmla="*/ 65839 w 5531319"/>
              <a:gd name="connsiteY38" fmla="*/ 2064364 h 4424065"/>
              <a:gd name="connsiteX39" fmla="*/ 82114 w 5531319"/>
              <a:gd name="connsiteY39" fmla="*/ 2022150 h 4424065"/>
              <a:gd name="connsiteX40" fmla="*/ 423260 w 5531319"/>
              <a:gd name="connsiteY40" fmla="*/ 1282260 h 4424065"/>
              <a:gd name="connsiteX41" fmla="*/ 1231811 w 5531319"/>
              <a:gd name="connsiteY41" fmla="*/ 454001 h 4424065"/>
              <a:gd name="connsiteX42" fmla="*/ 2219771 w 5531319"/>
              <a:gd name="connsiteY42" fmla="*/ 85645 h 4424065"/>
              <a:gd name="connsiteX43" fmla="*/ 2855524 w 5531319"/>
              <a:gd name="connsiteY43" fmla="*/ 4364392 h 4424065"/>
              <a:gd name="connsiteX44" fmla="*/ 4292327 w 5531319"/>
              <a:gd name="connsiteY44" fmla="*/ 3931444 h 4424065"/>
              <a:gd name="connsiteX45" fmla="*/ 2855652 w 5531319"/>
              <a:gd name="connsiteY45" fmla="*/ 4364392 h 4424065"/>
              <a:gd name="connsiteX46" fmla="*/ 3869805 w 5531319"/>
              <a:gd name="connsiteY46" fmla="*/ 330156 h 4424065"/>
              <a:gd name="connsiteX47" fmla="*/ 3865736 w 5531319"/>
              <a:gd name="connsiteY47" fmla="*/ 329520 h 4424065"/>
              <a:gd name="connsiteX48" fmla="*/ 3866499 w 5531319"/>
              <a:gd name="connsiteY48" fmla="*/ 330537 h 4424065"/>
              <a:gd name="connsiteX49" fmla="*/ 4302117 w 5531319"/>
              <a:gd name="connsiteY49" fmla="*/ 3923561 h 4424065"/>
              <a:gd name="connsiteX50" fmla="*/ 4301101 w 5531319"/>
              <a:gd name="connsiteY50" fmla="*/ 3924959 h 4424065"/>
              <a:gd name="connsiteX51" fmla="*/ 4302880 w 5531319"/>
              <a:gd name="connsiteY51" fmla="*/ 3924959 h 4424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531319" h="4424065">
                <a:moveTo>
                  <a:pt x="2612540" y="836"/>
                </a:moveTo>
                <a:cubicBezTo>
                  <a:pt x="2715913" y="-4250"/>
                  <a:pt x="2831239" y="14695"/>
                  <a:pt x="2946310" y="35548"/>
                </a:cubicBezTo>
                <a:cubicBezTo>
                  <a:pt x="3291651" y="98106"/>
                  <a:pt x="3631143" y="182915"/>
                  <a:pt x="3961099" y="303581"/>
                </a:cubicBezTo>
                <a:cubicBezTo>
                  <a:pt x="4278340" y="419543"/>
                  <a:pt x="4581340" y="563350"/>
                  <a:pt x="4854587" y="764502"/>
                </a:cubicBezTo>
                <a:cubicBezTo>
                  <a:pt x="5067437" y="921152"/>
                  <a:pt x="5250407" y="1105521"/>
                  <a:pt x="5377812" y="1339732"/>
                </a:cubicBezTo>
                <a:cubicBezTo>
                  <a:pt x="5459811" y="1489986"/>
                  <a:pt x="5510303" y="1655396"/>
                  <a:pt x="5526197" y="1825829"/>
                </a:cubicBezTo>
                <a:cubicBezTo>
                  <a:pt x="5538276" y="1951327"/>
                  <a:pt x="5527341" y="2074917"/>
                  <a:pt x="5510557" y="2199398"/>
                </a:cubicBezTo>
                <a:cubicBezTo>
                  <a:pt x="5502966" y="2266991"/>
                  <a:pt x="5502712" y="2335195"/>
                  <a:pt x="5509795" y="2402839"/>
                </a:cubicBezTo>
                <a:cubicBezTo>
                  <a:pt x="5534207" y="2664197"/>
                  <a:pt x="5468471" y="2926051"/>
                  <a:pt x="5323519" y="3144890"/>
                </a:cubicBezTo>
                <a:cubicBezTo>
                  <a:pt x="5201339" y="3332234"/>
                  <a:pt x="5041041" y="3491719"/>
                  <a:pt x="4853061" y="3612932"/>
                </a:cubicBezTo>
                <a:cubicBezTo>
                  <a:pt x="4671109" y="3732072"/>
                  <a:pt x="4498565" y="3864563"/>
                  <a:pt x="4316358" y="3982940"/>
                </a:cubicBezTo>
                <a:cubicBezTo>
                  <a:pt x="4019716" y="4175573"/>
                  <a:pt x="3701076" y="4317347"/>
                  <a:pt x="3352556" y="4386771"/>
                </a:cubicBezTo>
                <a:cubicBezTo>
                  <a:pt x="3160953" y="4425590"/>
                  <a:pt x="2964455" y="4434173"/>
                  <a:pt x="2770206" y="4412201"/>
                </a:cubicBezTo>
                <a:cubicBezTo>
                  <a:pt x="2685524" y="4402537"/>
                  <a:pt x="2599952" y="4402410"/>
                  <a:pt x="2514888" y="4393637"/>
                </a:cubicBezTo>
                <a:cubicBezTo>
                  <a:pt x="2307136" y="4370851"/>
                  <a:pt x="2102208" y="4327277"/>
                  <a:pt x="1903166" y="4263562"/>
                </a:cubicBezTo>
                <a:cubicBezTo>
                  <a:pt x="1560622" y="4156119"/>
                  <a:pt x="1238931" y="4006972"/>
                  <a:pt x="948392" y="3794249"/>
                </a:cubicBezTo>
                <a:cubicBezTo>
                  <a:pt x="647553" y="3573897"/>
                  <a:pt x="396812" y="3308660"/>
                  <a:pt x="223633" y="2975526"/>
                </a:cubicBezTo>
                <a:cubicBezTo>
                  <a:pt x="129453" y="2796370"/>
                  <a:pt x="67149" y="2602198"/>
                  <a:pt x="39519" y="2401695"/>
                </a:cubicBezTo>
                <a:cubicBezTo>
                  <a:pt x="34509" y="2367555"/>
                  <a:pt x="26728" y="2333872"/>
                  <a:pt x="16251" y="2300991"/>
                </a:cubicBezTo>
                <a:cubicBezTo>
                  <a:pt x="-9180" y="2218598"/>
                  <a:pt x="-25" y="2135695"/>
                  <a:pt x="11800" y="2053556"/>
                </a:cubicBezTo>
                <a:cubicBezTo>
                  <a:pt x="93685" y="1480615"/>
                  <a:pt x="377867" y="1021983"/>
                  <a:pt x="812849" y="651084"/>
                </a:cubicBezTo>
                <a:cubicBezTo>
                  <a:pt x="1176754" y="340201"/>
                  <a:pt x="1598259" y="146042"/>
                  <a:pt x="2066809" y="52586"/>
                </a:cubicBezTo>
                <a:cubicBezTo>
                  <a:pt x="2154543" y="35039"/>
                  <a:pt x="2243040" y="23087"/>
                  <a:pt x="2332045" y="14441"/>
                </a:cubicBezTo>
                <a:cubicBezTo>
                  <a:pt x="2421051" y="5794"/>
                  <a:pt x="2508912" y="2107"/>
                  <a:pt x="2612540" y="836"/>
                </a:cubicBezTo>
                <a:close/>
                <a:moveTo>
                  <a:pt x="5468597" y="2088522"/>
                </a:moveTo>
                <a:cubicBezTo>
                  <a:pt x="5479329" y="2001424"/>
                  <a:pt x="5480181" y="1913385"/>
                  <a:pt x="5471140" y="1826083"/>
                </a:cubicBezTo>
                <a:cubicBezTo>
                  <a:pt x="5455336" y="1662962"/>
                  <a:pt x="5406306" y="1504799"/>
                  <a:pt x="5327079" y="1361348"/>
                </a:cubicBezTo>
                <a:cubicBezTo>
                  <a:pt x="5206159" y="1140233"/>
                  <a:pt x="5033361" y="965782"/>
                  <a:pt x="4833353" y="816507"/>
                </a:cubicBezTo>
                <a:cubicBezTo>
                  <a:pt x="4597234" y="640276"/>
                  <a:pt x="4336321" y="509438"/>
                  <a:pt x="4063456" y="400724"/>
                </a:cubicBezTo>
                <a:cubicBezTo>
                  <a:pt x="4033359" y="388607"/>
                  <a:pt x="4003059" y="376909"/>
                  <a:pt x="3972543" y="365631"/>
                </a:cubicBezTo>
                <a:cubicBezTo>
                  <a:pt x="3943679" y="354950"/>
                  <a:pt x="3914562" y="345033"/>
                  <a:pt x="3885571" y="334733"/>
                </a:cubicBezTo>
                <a:cubicBezTo>
                  <a:pt x="4046888" y="406840"/>
                  <a:pt x="4203652" y="488713"/>
                  <a:pt x="4355012" y="579880"/>
                </a:cubicBezTo>
                <a:cubicBezTo>
                  <a:pt x="4662081" y="768063"/>
                  <a:pt x="4933802" y="995790"/>
                  <a:pt x="5144618" y="1290779"/>
                </a:cubicBezTo>
                <a:cubicBezTo>
                  <a:pt x="5314364" y="1528042"/>
                  <a:pt x="5426257" y="1789591"/>
                  <a:pt x="5468597" y="2088522"/>
                </a:cubicBezTo>
                <a:close/>
                <a:moveTo>
                  <a:pt x="2219771" y="85645"/>
                </a:moveTo>
                <a:cubicBezTo>
                  <a:pt x="2206942" y="84005"/>
                  <a:pt x="2193909" y="85264"/>
                  <a:pt x="2181626" y="89333"/>
                </a:cubicBezTo>
                <a:cubicBezTo>
                  <a:pt x="1932919" y="125113"/>
                  <a:pt x="1690799" y="197118"/>
                  <a:pt x="1462971" y="303073"/>
                </a:cubicBezTo>
                <a:cubicBezTo>
                  <a:pt x="971788" y="529528"/>
                  <a:pt x="578129" y="865460"/>
                  <a:pt x="308697" y="1338461"/>
                </a:cubicBezTo>
                <a:cubicBezTo>
                  <a:pt x="180224" y="1561852"/>
                  <a:pt x="97652" y="1808638"/>
                  <a:pt x="65839" y="2064364"/>
                </a:cubicBezTo>
                <a:cubicBezTo>
                  <a:pt x="71942" y="2050505"/>
                  <a:pt x="77283" y="2036391"/>
                  <a:pt x="82114" y="2022150"/>
                </a:cubicBezTo>
                <a:cubicBezTo>
                  <a:pt x="170103" y="1763653"/>
                  <a:pt x="279579" y="1515073"/>
                  <a:pt x="423260" y="1282260"/>
                </a:cubicBezTo>
                <a:cubicBezTo>
                  <a:pt x="630769" y="945565"/>
                  <a:pt x="895370" y="664944"/>
                  <a:pt x="1231811" y="454001"/>
                </a:cubicBezTo>
                <a:cubicBezTo>
                  <a:pt x="1535192" y="263783"/>
                  <a:pt x="1866801" y="149729"/>
                  <a:pt x="2219771" y="85645"/>
                </a:cubicBezTo>
                <a:close/>
                <a:moveTo>
                  <a:pt x="2855524" y="4364392"/>
                </a:moveTo>
                <a:cubicBezTo>
                  <a:pt x="3386633" y="4394018"/>
                  <a:pt x="3853530" y="4210158"/>
                  <a:pt x="4292327" y="3931444"/>
                </a:cubicBezTo>
                <a:cubicBezTo>
                  <a:pt x="3830134" y="4131325"/>
                  <a:pt x="3346707" y="4259111"/>
                  <a:pt x="2855652" y="4364392"/>
                </a:cubicBezTo>
                <a:close/>
                <a:moveTo>
                  <a:pt x="3869805" y="330156"/>
                </a:moveTo>
                <a:lnTo>
                  <a:pt x="3865736" y="329520"/>
                </a:lnTo>
                <a:cubicBezTo>
                  <a:pt x="3865736" y="329520"/>
                  <a:pt x="3865736" y="330410"/>
                  <a:pt x="3866499" y="330537"/>
                </a:cubicBezTo>
                <a:close/>
                <a:moveTo>
                  <a:pt x="4302117" y="3923561"/>
                </a:moveTo>
                <a:lnTo>
                  <a:pt x="4301101" y="3924959"/>
                </a:lnTo>
                <a:lnTo>
                  <a:pt x="4302880" y="3924959"/>
                </a:lnTo>
                <a:close/>
              </a:path>
            </a:pathLst>
          </a:custGeom>
          <a:solidFill>
            <a:srgbClr val="C9A37E"/>
          </a:solidFill>
          <a:ln w="12700"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22CDC57-0155-D258-648A-E6FC46C6EA1E}"/>
              </a:ext>
            </a:extLst>
          </p:cNvPr>
          <p:cNvSpPr>
            <a:spLocks noGrp="1"/>
          </p:cNvSpPr>
          <p:nvPr>
            <p:ph type="ctrTitle"/>
          </p:nvPr>
        </p:nvSpPr>
        <p:spPr>
          <a:xfrm>
            <a:off x="7124135" y="2156348"/>
            <a:ext cx="3971495" cy="1866748"/>
          </a:xfrm>
        </p:spPr>
        <p:txBody>
          <a:bodyPr>
            <a:normAutofit/>
          </a:bodyPr>
          <a:lstStyle/>
          <a:p>
            <a:pPr algn="ctr"/>
            <a:r>
              <a:rPr lang="en-US" sz="5800">
                <a:solidFill>
                  <a:srgbClr val="FFFFFF"/>
                </a:solidFill>
              </a:rPr>
              <a:t>CAN</a:t>
            </a:r>
          </a:p>
        </p:txBody>
      </p:sp>
      <p:sp>
        <p:nvSpPr>
          <p:cNvPr id="14"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5874" y="4409267"/>
            <a:ext cx="3242551" cy="27432"/>
          </a:xfrm>
          <a:custGeom>
            <a:avLst/>
            <a:gdLst>
              <a:gd name="connsiteX0" fmla="*/ 0 w 3242551"/>
              <a:gd name="connsiteY0" fmla="*/ 0 h 27432"/>
              <a:gd name="connsiteX1" fmla="*/ 616085 w 3242551"/>
              <a:gd name="connsiteY1" fmla="*/ 0 h 27432"/>
              <a:gd name="connsiteX2" fmla="*/ 1264595 w 3242551"/>
              <a:gd name="connsiteY2" fmla="*/ 0 h 27432"/>
              <a:gd name="connsiteX3" fmla="*/ 1945531 w 3242551"/>
              <a:gd name="connsiteY3" fmla="*/ 0 h 27432"/>
              <a:gd name="connsiteX4" fmla="*/ 2626466 w 3242551"/>
              <a:gd name="connsiteY4" fmla="*/ 0 h 27432"/>
              <a:gd name="connsiteX5" fmla="*/ 3242551 w 3242551"/>
              <a:gd name="connsiteY5" fmla="*/ 0 h 27432"/>
              <a:gd name="connsiteX6" fmla="*/ 3242551 w 3242551"/>
              <a:gd name="connsiteY6" fmla="*/ 27432 h 27432"/>
              <a:gd name="connsiteX7" fmla="*/ 2529190 w 3242551"/>
              <a:gd name="connsiteY7" fmla="*/ 27432 h 27432"/>
              <a:gd name="connsiteX8" fmla="*/ 1815829 w 3242551"/>
              <a:gd name="connsiteY8" fmla="*/ 27432 h 27432"/>
              <a:gd name="connsiteX9" fmla="*/ 1167318 w 3242551"/>
              <a:gd name="connsiteY9" fmla="*/ 27432 h 27432"/>
              <a:gd name="connsiteX10" fmla="*/ 0 w 3242551"/>
              <a:gd name="connsiteY10" fmla="*/ 27432 h 27432"/>
              <a:gd name="connsiteX11" fmla="*/ 0 w 3242551"/>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42551" h="27432" fill="none" extrusionOk="0">
                <a:moveTo>
                  <a:pt x="0" y="0"/>
                </a:moveTo>
                <a:cubicBezTo>
                  <a:pt x="194108" y="-30346"/>
                  <a:pt x="476260" y="9901"/>
                  <a:pt x="616085" y="0"/>
                </a:cubicBezTo>
                <a:cubicBezTo>
                  <a:pt x="755911" y="-9901"/>
                  <a:pt x="955441" y="-31994"/>
                  <a:pt x="1264595" y="0"/>
                </a:cubicBezTo>
                <a:cubicBezTo>
                  <a:pt x="1573749" y="31994"/>
                  <a:pt x="1618785" y="-7447"/>
                  <a:pt x="1945531" y="0"/>
                </a:cubicBezTo>
                <a:cubicBezTo>
                  <a:pt x="2272277" y="7447"/>
                  <a:pt x="2390625" y="1646"/>
                  <a:pt x="2626466" y="0"/>
                </a:cubicBezTo>
                <a:cubicBezTo>
                  <a:pt x="2862308" y="-1646"/>
                  <a:pt x="3064770" y="5184"/>
                  <a:pt x="3242551" y="0"/>
                </a:cubicBezTo>
                <a:cubicBezTo>
                  <a:pt x="3241385" y="7395"/>
                  <a:pt x="3242596" y="21864"/>
                  <a:pt x="3242551" y="27432"/>
                </a:cubicBezTo>
                <a:cubicBezTo>
                  <a:pt x="3023282" y="59750"/>
                  <a:pt x="2875833" y="36030"/>
                  <a:pt x="2529190" y="27432"/>
                </a:cubicBezTo>
                <a:cubicBezTo>
                  <a:pt x="2182547" y="18834"/>
                  <a:pt x="2011286" y="10066"/>
                  <a:pt x="1815829" y="27432"/>
                </a:cubicBezTo>
                <a:cubicBezTo>
                  <a:pt x="1620372" y="44798"/>
                  <a:pt x="1410011" y="-1058"/>
                  <a:pt x="1167318" y="27432"/>
                </a:cubicBezTo>
                <a:cubicBezTo>
                  <a:pt x="924625" y="55922"/>
                  <a:pt x="241931" y="85033"/>
                  <a:pt x="0" y="27432"/>
                </a:cubicBezTo>
                <a:cubicBezTo>
                  <a:pt x="-503" y="20663"/>
                  <a:pt x="1168" y="5855"/>
                  <a:pt x="0" y="0"/>
                </a:cubicBezTo>
                <a:close/>
              </a:path>
              <a:path w="3242551" h="27432" stroke="0" extrusionOk="0">
                <a:moveTo>
                  <a:pt x="0" y="0"/>
                </a:moveTo>
                <a:cubicBezTo>
                  <a:pt x="292987" y="-12051"/>
                  <a:pt x="313221" y="-4437"/>
                  <a:pt x="616085" y="0"/>
                </a:cubicBezTo>
                <a:cubicBezTo>
                  <a:pt x="918950" y="4437"/>
                  <a:pt x="1001475" y="-7765"/>
                  <a:pt x="1167318" y="0"/>
                </a:cubicBezTo>
                <a:cubicBezTo>
                  <a:pt x="1333161" y="7765"/>
                  <a:pt x="1642740" y="34995"/>
                  <a:pt x="1880680" y="0"/>
                </a:cubicBezTo>
                <a:cubicBezTo>
                  <a:pt x="2118620" y="-34995"/>
                  <a:pt x="2326628" y="756"/>
                  <a:pt x="2496764" y="0"/>
                </a:cubicBezTo>
                <a:cubicBezTo>
                  <a:pt x="2666900" y="-756"/>
                  <a:pt x="2887316" y="25599"/>
                  <a:pt x="3242551" y="0"/>
                </a:cubicBezTo>
                <a:cubicBezTo>
                  <a:pt x="3242744" y="12649"/>
                  <a:pt x="3241563" y="17989"/>
                  <a:pt x="3242551" y="27432"/>
                </a:cubicBezTo>
                <a:cubicBezTo>
                  <a:pt x="3008998" y="-2757"/>
                  <a:pt x="2799879" y="44559"/>
                  <a:pt x="2594041" y="27432"/>
                </a:cubicBezTo>
                <a:cubicBezTo>
                  <a:pt x="2388203" y="10306"/>
                  <a:pt x="2212925" y="-2221"/>
                  <a:pt x="1880680" y="27432"/>
                </a:cubicBezTo>
                <a:cubicBezTo>
                  <a:pt x="1548435" y="57085"/>
                  <a:pt x="1523943" y="37041"/>
                  <a:pt x="1329446" y="27432"/>
                </a:cubicBezTo>
                <a:cubicBezTo>
                  <a:pt x="1134949" y="17823"/>
                  <a:pt x="919920" y="28299"/>
                  <a:pt x="680936" y="27432"/>
                </a:cubicBezTo>
                <a:cubicBezTo>
                  <a:pt x="441952" y="26566"/>
                  <a:pt x="273000" y="57219"/>
                  <a:pt x="0" y="27432"/>
                </a:cubicBezTo>
                <a:cubicBezTo>
                  <a:pt x="1300" y="19678"/>
                  <a:pt x="-86" y="12044"/>
                  <a:pt x="0" y="0"/>
                </a:cubicBezTo>
                <a:close/>
              </a:path>
            </a:pathLst>
          </a:custGeom>
          <a:solidFill>
            <a:srgbClr val="C9A37E"/>
          </a:solidFill>
          <a:ln w="38100" cap="rnd">
            <a:solidFill>
              <a:srgbClr val="C9A37E"/>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diagram of a computer program&#10;&#10;Description automatically generated">
            <a:extLst>
              <a:ext uri="{FF2B5EF4-FFF2-40B4-BE49-F238E27FC236}">
                <a16:creationId xmlns:a16="http://schemas.microsoft.com/office/drawing/2014/main" id="{EAAC10BC-C7D2-F1D4-8674-633A489CEA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1575792"/>
            <a:ext cx="5448327" cy="3609516"/>
          </a:xfrm>
          <a:prstGeom prst="rect">
            <a:avLst/>
          </a:prstGeom>
        </p:spPr>
      </p:pic>
    </p:spTree>
    <p:extLst>
      <p:ext uri="{BB962C8B-B14F-4D97-AF65-F5344CB8AC3E}">
        <p14:creationId xmlns:p14="http://schemas.microsoft.com/office/powerpoint/2010/main" val="887851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25814-976D-06B8-5DB1-28663B6A157E}"/>
              </a:ext>
            </a:extLst>
          </p:cNvPr>
          <p:cNvSpPr>
            <a:spLocks noGrp="1"/>
          </p:cNvSpPr>
          <p:nvPr>
            <p:ph type="title"/>
          </p:nvPr>
        </p:nvSpPr>
        <p:spPr/>
        <p:txBody>
          <a:bodyPr/>
          <a:lstStyle/>
          <a:p>
            <a:r>
              <a:rPr lang="en-US" dirty="0"/>
              <a:t>CAN Frame </a:t>
            </a:r>
          </a:p>
        </p:txBody>
      </p:sp>
      <p:sp>
        <p:nvSpPr>
          <p:cNvPr id="4" name="Rectangle 1">
            <a:extLst>
              <a:ext uri="{FF2B5EF4-FFF2-40B4-BE49-F238E27FC236}">
                <a16:creationId xmlns:a16="http://schemas.microsoft.com/office/drawing/2014/main" id="{0E686487-C9A1-0AD5-A89A-704E231881D5}"/>
              </a:ext>
            </a:extLst>
          </p:cNvPr>
          <p:cNvSpPr>
            <a:spLocks noGrp="1" noChangeArrowheads="1"/>
          </p:cNvSpPr>
          <p:nvPr>
            <p:ph idx="1"/>
          </p:nvPr>
        </p:nvSpPr>
        <p:spPr bwMode="auto">
          <a:xfrm>
            <a:off x="838200" y="2228671"/>
            <a:ext cx="955983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altLang="en-US" sz="1800" b="0" i="0" u="none" strike="noStrike" cap="none" normalizeH="0" baseline="0" dirty="0">
                <a:ln>
                  <a:noFill/>
                </a:ln>
                <a:solidFill>
                  <a:schemeClr val="tx1"/>
                </a:solidFill>
                <a:effectLst/>
                <a:latin typeface="Arial" panose="020B0604020202020204" pitchFamily="34" charset="0"/>
              </a:rPr>
              <a:t>Data frame: a frame containing node data for transmission </a:t>
            </a:r>
          </a:p>
          <a:p>
            <a:pPr eaLnBrk="0" fontAlgn="base" hangingPunct="0">
              <a:lnSpc>
                <a:spcPct val="100000"/>
              </a:lnSpc>
              <a:spcBef>
                <a:spcPct val="0"/>
              </a:spcBef>
              <a:spcAft>
                <a:spcPct val="0"/>
              </a:spcAft>
            </a:pPr>
            <a:r>
              <a:rPr kumimoji="0" lang="en-US" altLang="en-US" sz="1800" b="0" i="0" u="none" strike="noStrike" cap="none" normalizeH="0" baseline="0" dirty="0">
                <a:ln>
                  <a:noFill/>
                </a:ln>
                <a:solidFill>
                  <a:schemeClr val="tx1"/>
                </a:solidFill>
                <a:effectLst/>
                <a:latin typeface="Arial" panose="020B0604020202020204" pitchFamily="34" charset="0"/>
              </a:rPr>
              <a:t>Remote frame: a frame requesting the transmission of a specific identifier </a:t>
            </a:r>
          </a:p>
          <a:p>
            <a:pPr eaLnBrk="0" fontAlgn="base" hangingPunct="0">
              <a:lnSpc>
                <a:spcPct val="100000"/>
              </a:lnSpc>
              <a:spcBef>
                <a:spcPct val="0"/>
              </a:spcBef>
              <a:spcAft>
                <a:spcPct val="0"/>
              </a:spcAft>
            </a:pPr>
            <a:r>
              <a:rPr kumimoji="0" lang="en-US" altLang="en-US" sz="1800" b="0" i="0" u="none" strike="noStrike" cap="none" normalizeH="0" baseline="0" dirty="0">
                <a:ln>
                  <a:noFill/>
                </a:ln>
                <a:solidFill>
                  <a:schemeClr val="tx1"/>
                </a:solidFill>
                <a:effectLst/>
                <a:latin typeface="Arial" panose="020B0604020202020204" pitchFamily="34" charset="0"/>
              </a:rPr>
              <a:t>Error frame: a frame transmitted by any node detecting an error </a:t>
            </a:r>
          </a:p>
          <a:p>
            <a:pPr eaLnBrk="0" fontAlgn="base" hangingPunct="0">
              <a:lnSpc>
                <a:spcPct val="100000"/>
              </a:lnSpc>
              <a:spcBef>
                <a:spcPct val="0"/>
              </a:spcBef>
              <a:spcAft>
                <a:spcPct val="0"/>
              </a:spcAft>
            </a:pPr>
            <a:r>
              <a:rPr kumimoji="0" lang="en-US" altLang="en-US" sz="1800" b="0" i="0" u="none" strike="noStrike" cap="none" normalizeH="0" baseline="0" dirty="0">
                <a:ln>
                  <a:noFill/>
                </a:ln>
                <a:solidFill>
                  <a:schemeClr val="tx1"/>
                </a:solidFill>
                <a:effectLst/>
                <a:latin typeface="Arial" panose="020B0604020202020204" pitchFamily="34" charset="0"/>
              </a:rPr>
              <a:t>Overload frame: a frame to inject a delay between data or remote frame </a:t>
            </a:r>
          </a:p>
        </p:txBody>
      </p:sp>
      <p:pic>
        <p:nvPicPr>
          <p:cNvPr id="6" name="Picture 5" descr="A blue and purple chart&#10;&#10;Description automatically generated">
            <a:extLst>
              <a:ext uri="{FF2B5EF4-FFF2-40B4-BE49-F238E27FC236}">
                <a16:creationId xmlns:a16="http://schemas.microsoft.com/office/drawing/2014/main" id="{24BF9C3E-CF02-3AD1-1CF2-99549DC412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6117" y="4300946"/>
            <a:ext cx="9144000" cy="1600200"/>
          </a:xfrm>
          <a:prstGeom prst="rect">
            <a:avLst/>
          </a:prstGeom>
        </p:spPr>
      </p:pic>
    </p:spTree>
    <p:extLst>
      <p:ext uri="{BB962C8B-B14F-4D97-AF65-F5344CB8AC3E}">
        <p14:creationId xmlns:p14="http://schemas.microsoft.com/office/powerpoint/2010/main" val="2576042370"/>
      </p:ext>
    </p:extLst>
  </p:cSld>
  <p:clrMapOvr>
    <a:masterClrMapping/>
  </p:clrMapOvr>
  <p:extLst>
    <p:ext uri="{6950BFC3-D8DA-4A85-94F7-54DA5524770B}">
      <p188:commentRel xmlns:p188="http://schemas.microsoft.com/office/powerpoint/2018/8/main" r:id="rId2"/>
    </p:ext>
  </p:extLs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28" name="Rectangle 27">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27432"/>
          </a:xfrm>
          <a:custGeom>
            <a:avLst/>
            <a:gdLst>
              <a:gd name="connsiteX0" fmla="*/ 0 w 3291840"/>
              <a:gd name="connsiteY0" fmla="*/ 0 h 27432"/>
              <a:gd name="connsiteX1" fmla="*/ 625450 w 3291840"/>
              <a:gd name="connsiteY1" fmla="*/ 0 h 27432"/>
              <a:gd name="connsiteX2" fmla="*/ 1283818 w 3291840"/>
              <a:gd name="connsiteY2" fmla="*/ 0 h 27432"/>
              <a:gd name="connsiteX3" fmla="*/ 1975104 w 3291840"/>
              <a:gd name="connsiteY3" fmla="*/ 0 h 27432"/>
              <a:gd name="connsiteX4" fmla="*/ 2666390 w 3291840"/>
              <a:gd name="connsiteY4" fmla="*/ 0 h 27432"/>
              <a:gd name="connsiteX5" fmla="*/ 3291840 w 3291840"/>
              <a:gd name="connsiteY5" fmla="*/ 0 h 27432"/>
              <a:gd name="connsiteX6" fmla="*/ 3291840 w 3291840"/>
              <a:gd name="connsiteY6" fmla="*/ 27432 h 27432"/>
              <a:gd name="connsiteX7" fmla="*/ 2567635 w 3291840"/>
              <a:gd name="connsiteY7" fmla="*/ 27432 h 27432"/>
              <a:gd name="connsiteX8" fmla="*/ 1843430 w 3291840"/>
              <a:gd name="connsiteY8" fmla="*/ 27432 h 27432"/>
              <a:gd name="connsiteX9" fmla="*/ 1185062 w 3291840"/>
              <a:gd name="connsiteY9" fmla="*/ 27432 h 27432"/>
              <a:gd name="connsiteX10" fmla="*/ 0 w 3291840"/>
              <a:gd name="connsiteY10" fmla="*/ 27432 h 27432"/>
              <a:gd name="connsiteX11" fmla="*/ 0 w 3291840"/>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27432"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0674" y="7395"/>
                  <a:pt x="3291885" y="21864"/>
                  <a:pt x="3291840" y="27432"/>
                </a:cubicBezTo>
                <a:cubicBezTo>
                  <a:pt x="3043276" y="47012"/>
                  <a:pt x="2921041" y="-3764"/>
                  <a:pt x="2567635" y="27432"/>
                </a:cubicBezTo>
                <a:cubicBezTo>
                  <a:pt x="2214230" y="58628"/>
                  <a:pt x="2189623" y="-3875"/>
                  <a:pt x="1843430" y="27432"/>
                </a:cubicBezTo>
                <a:cubicBezTo>
                  <a:pt x="1497237" y="58739"/>
                  <a:pt x="1492584" y="38324"/>
                  <a:pt x="1185062" y="27432"/>
                </a:cubicBezTo>
                <a:cubicBezTo>
                  <a:pt x="877540" y="16540"/>
                  <a:pt x="313238" y="55587"/>
                  <a:pt x="0" y="27432"/>
                </a:cubicBezTo>
                <a:cubicBezTo>
                  <a:pt x="-503" y="20663"/>
                  <a:pt x="1168" y="5855"/>
                  <a:pt x="0" y="0"/>
                </a:cubicBezTo>
                <a:close/>
              </a:path>
              <a:path w="3291840" h="27432"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2033" y="12649"/>
                  <a:pt x="3290852" y="17989"/>
                  <a:pt x="3291840" y="27432"/>
                </a:cubicBezTo>
                <a:cubicBezTo>
                  <a:pt x="3120474" y="24858"/>
                  <a:pt x="2816568" y="13777"/>
                  <a:pt x="2633472" y="27432"/>
                </a:cubicBezTo>
                <a:cubicBezTo>
                  <a:pt x="2450376" y="41087"/>
                  <a:pt x="2160769" y="46494"/>
                  <a:pt x="1909267" y="27432"/>
                </a:cubicBezTo>
                <a:cubicBezTo>
                  <a:pt x="1657765" y="8370"/>
                  <a:pt x="1623992" y="18792"/>
                  <a:pt x="1349654" y="27432"/>
                </a:cubicBezTo>
                <a:cubicBezTo>
                  <a:pt x="1075316" y="36072"/>
                  <a:pt x="833426" y="43325"/>
                  <a:pt x="691286" y="27432"/>
                </a:cubicBezTo>
                <a:cubicBezTo>
                  <a:pt x="549146" y="11539"/>
                  <a:pt x="342011" y="33345"/>
                  <a:pt x="0" y="27432"/>
                </a:cubicBezTo>
                <a:cubicBezTo>
                  <a:pt x="1300" y="19678"/>
                  <a:pt x="-86" y="12044"/>
                  <a:pt x="0" y="0"/>
                </a:cubicBezTo>
                <a:close/>
              </a:path>
            </a:pathLst>
          </a:custGeom>
          <a:solidFill>
            <a:srgbClr val="E80A05"/>
          </a:solidFill>
          <a:ln w="38100" cap="rnd">
            <a:solidFill>
              <a:srgbClr val="E80A05"/>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0DD6363D-F72F-C3DA-0D8A-56091BBB8461}"/>
              </a:ext>
            </a:extLst>
          </p:cNvPr>
          <p:cNvPicPr>
            <a:picLocks noGrp="1" noChangeAspect="1"/>
          </p:cNvPicPr>
          <p:nvPr>
            <p:ph idx="1"/>
          </p:nvPr>
        </p:nvPicPr>
        <p:blipFill>
          <a:blip r:embed="rId3"/>
          <a:stretch>
            <a:fillRect/>
          </a:stretch>
        </p:blipFill>
        <p:spPr>
          <a:xfrm>
            <a:off x="2510168" y="571625"/>
            <a:ext cx="7168616" cy="3799366"/>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A05DC630-63D4-1BAD-CEFB-422A14308B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93533" y="4635804"/>
            <a:ext cx="7801885" cy="2028490"/>
          </a:xfrm>
          <a:prstGeom prst="rect">
            <a:avLst/>
          </a:prstGeom>
        </p:spPr>
      </p:pic>
    </p:spTree>
    <p:extLst>
      <p:ext uri="{BB962C8B-B14F-4D97-AF65-F5344CB8AC3E}">
        <p14:creationId xmlns:p14="http://schemas.microsoft.com/office/powerpoint/2010/main" val="241612814"/>
      </p:ext>
    </p:extLst>
  </p:cSld>
  <p:clrMapOvr>
    <a:masterClrMapping/>
  </p:clrMapOvr>
  <p:extLst>
    <p:ext uri="{6950BFC3-D8DA-4A85-94F7-54DA5524770B}">
      <p188:commentRel xmlns:p188="http://schemas.microsoft.com/office/powerpoint/2018/8/main" r:id="rId2"/>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07810-8ADC-28FF-4DAC-B81515F04A63}"/>
              </a:ext>
            </a:extLst>
          </p:cNvPr>
          <p:cNvSpPr>
            <a:spLocks noGrp="1"/>
          </p:cNvSpPr>
          <p:nvPr>
            <p:ph type="title"/>
          </p:nvPr>
        </p:nvSpPr>
        <p:spPr/>
        <p:txBody>
          <a:bodyPr/>
          <a:lstStyle/>
          <a:p>
            <a:r>
              <a:rPr lang="en-US" dirty="0"/>
              <a:t>Standard vs Extended</a:t>
            </a:r>
          </a:p>
        </p:txBody>
      </p:sp>
      <p:pic>
        <p:nvPicPr>
          <p:cNvPr id="5" name="Content Placeholder 4" descr="A diagram of a computer data&#10;&#10;Description automatically generated with medium confidence">
            <a:extLst>
              <a:ext uri="{FF2B5EF4-FFF2-40B4-BE49-F238E27FC236}">
                <a16:creationId xmlns:a16="http://schemas.microsoft.com/office/drawing/2014/main" id="{51621970-B333-D7A5-A4B4-C7C81FD85BC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76537" y="2466558"/>
            <a:ext cx="6638925" cy="2181225"/>
          </a:xfrm>
        </p:spPr>
      </p:pic>
      <p:sp>
        <p:nvSpPr>
          <p:cNvPr id="7" name="TextBox 6">
            <a:extLst>
              <a:ext uri="{FF2B5EF4-FFF2-40B4-BE49-F238E27FC236}">
                <a16:creationId xmlns:a16="http://schemas.microsoft.com/office/drawing/2014/main" id="{10D8DD55-64A5-688A-9710-BB19D9F43512}"/>
              </a:ext>
            </a:extLst>
          </p:cNvPr>
          <p:cNvSpPr txBox="1"/>
          <p:nvPr/>
        </p:nvSpPr>
        <p:spPr>
          <a:xfrm>
            <a:off x="1227907" y="5100487"/>
            <a:ext cx="8577944"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The SRR bit is the substitute remote request and is recessive</a:t>
            </a:r>
          </a:p>
        </p:txBody>
      </p:sp>
    </p:spTree>
    <p:extLst>
      <p:ext uri="{BB962C8B-B14F-4D97-AF65-F5344CB8AC3E}">
        <p14:creationId xmlns:p14="http://schemas.microsoft.com/office/powerpoint/2010/main" val="980683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2D82A-AB43-6292-74DE-22B26C4F533B}"/>
              </a:ext>
            </a:extLst>
          </p:cNvPr>
          <p:cNvSpPr>
            <a:spLocks noGrp="1"/>
          </p:cNvSpPr>
          <p:nvPr>
            <p:ph type="title"/>
          </p:nvPr>
        </p:nvSpPr>
        <p:spPr/>
        <p:txBody>
          <a:bodyPr>
            <a:normAutofit fontScale="90000"/>
          </a:bodyPr>
          <a:lstStyle/>
          <a:p>
            <a:br>
              <a:rPr lang="en-US" b="1" dirty="0"/>
            </a:br>
            <a:r>
              <a:rPr lang="en-US" b="1" dirty="0"/>
              <a:t>Remote frame</a:t>
            </a:r>
            <a:br>
              <a:rPr lang="en-US" b="1" dirty="0"/>
            </a:br>
            <a:endParaRPr lang="en-US" dirty="0"/>
          </a:p>
        </p:txBody>
      </p:sp>
      <p:sp>
        <p:nvSpPr>
          <p:cNvPr id="3" name="Content Placeholder 2">
            <a:extLst>
              <a:ext uri="{FF2B5EF4-FFF2-40B4-BE49-F238E27FC236}">
                <a16:creationId xmlns:a16="http://schemas.microsoft.com/office/drawing/2014/main" id="{726B767D-FA42-5243-066B-792273FC0259}"/>
              </a:ext>
            </a:extLst>
          </p:cNvPr>
          <p:cNvSpPr>
            <a:spLocks noGrp="1"/>
          </p:cNvSpPr>
          <p:nvPr>
            <p:ph idx="1"/>
          </p:nvPr>
        </p:nvSpPr>
        <p:spPr/>
        <p:txBody>
          <a:bodyPr>
            <a:normAutofit/>
          </a:bodyPr>
          <a:lstStyle/>
          <a:p>
            <a:r>
              <a:rPr lang="en-US" sz="1800" dirty="0">
                <a:latin typeface="Arial" panose="020B0604020202020204" pitchFamily="34" charset="0"/>
                <a:cs typeface="Arial" panose="020B0604020202020204" pitchFamily="34" charset="0"/>
              </a:rPr>
              <a:t>A Remote Frame requests the transmission of a message by another node. The requested data frame, identified by a unique message ID, may be accepted by any number of nodes in the network according to the individual application needs but can only be sent by </a:t>
            </a:r>
            <a:r>
              <a:rPr lang="en-US" sz="1800" u="sng" dirty="0">
                <a:latin typeface="Arial" panose="020B0604020202020204" pitchFamily="34" charset="0"/>
                <a:cs typeface="Arial" panose="020B0604020202020204" pitchFamily="34" charset="0"/>
              </a:rPr>
              <a:t>one</a:t>
            </a:r>
            <a:r>
              <a:rPr lang="en-US" sz="1800" dirty="0">
                <a:latin typeface="Arial" panose="020B0604020202020204" pitchFamily="34" charset="0"/>
                <a:cs typeface="Arial" panose="020B0604020202020204" pitchFamily="34" charset="0"/>
              </a:rPr>
              <a:t> node associated with the requested message. </a:t>
            </a:r>
            <a:endParaRPr lang="en-US"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394911CE-D971-A0C7-699E-F6ABF0DBFCA0}"/>
              </a:ext>
            </a:extLst>
          </p:cNvPr>
          <p:cNvPicPr>
            <a:picLocks noChangeAspect="1"/>
          </p:cNvPicPr>
          <p:nvPr/>
        </p:nvPicPr>
        <p:blipFill>
          <a:blip r:embed="rId2"/>
          <a:stretch>
            <a:fillRect/>
          </a:stretch>
        </p:blipFill>
        <p:spPr>
          <a:xfrm>
            <a:off x="2540962" y="3629297"/>
            <a:ext cx="7110076" cy="1577477"/>
          </a:xfrm>
          <a:prstGeom prst="rect">
            <a:avLst/>
          </a:prstGeom>
        </p:spPr>
      </p:pic>
    </p:spTree>
    <p:extLst>
      <p:ext uri="{BB962C8B-B14F-4D97-AF65-F5344CB8AC3E}">
        <p14:creationId xmlns:p14="http://schemas.microsoft.com/office/powerpoint/2010/main" val="42071676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C450B-1756-7ED4-A333-BB97F13BC76D}"/>
              </a:ext>
            </a:extLst>
          </p:cNvPr>
          <p:cNvSpPr>
            <a:spLocks noGrp="1"/>
          </p:cNvSpPr>
          <p:nvPr>
            <p:ph type="title"/>
          </p:nvPr>
        </p:nvSpPr>
        <p:spPr/>
        <p:txBody>
          <a:bodyPr/>
          <a:lstStyle/>
          <a:p>
            <a:r>
              <a:rPr lang="en-US" dirty="0"/>
              <a:t>Error Frame</a:t>
            </a:r>
          </a:p>
        </p:txBody>
      </p:sp>
      <p:pic>
        <p:nvPicPr>
          <p:cNvPr id="5" name="Content Placeholder 4">
            <a:extLst>
              <a:ext uri="{FF2B5EF4-FFF2-40B4-BE49-F238E27FC236}">
                <a16:creationId xmlns:a16="http://schemas.microsoft.com/office/drawing/2014/main" id="{D0F29355-7322-8628-10D2-18BE756B1F3B}"/>
              </a:ext>
            </a:extLst>
          </p:cNvPr>
          <p:cNvPicPr>
            <a:picLocks noGrp="1" noChangeAspect="1"/>
          </p:cNvPicPr>
          <p:nvPr>
            <p:ph idx="1"/>
          </p:nvPr>
        </p:nvPicPr>
        <p:blipFill>
          <a:blip r:embed="rId2"/>
          <a:stretch>
            <a:fillRect/>
          </a:stretch>
        </p:blipFill>
        <p:spPr>
          <a:xfrm>
            <a:off x="2861066" y="4747744"/>
            <a:ext cx="5616427" cy="1745131"/>
          </a:xfrm>
        </p:spPr>
      </p:pic>
      <p:sp>
        <p:nvSpPr>
          <p:cNvPr id="7" name="TextBox 6">
            <a:extLst>
              <a:ext uri="{FF2B5EF4-FFF2-40B4-BE49-F238E27FC236}">
                <a16:creationId xmlns:a16="http://schemas.microsoft.com/office/drawing/2014/main" id="{F1643D2D-D9C2-199A-0F1F-68420D4E77CA}"/>
              </a:ext>
            </a:extLst>
          </p:cNvPr>
          <p:cNvSpPr txBox="1"/>
          <p:nvPr/>
        </p:nvSpPr>
        <p:spPr>
          <a:xfrm>
            <a:off x="838199" y="1913905"/>
            <a:ext cx="8070669" cy="2308324"/>
          </a:xfrm>
          <a:prstGeom prst="rect">
            <a:avLst/>
          </a:prstGeom>
          <a:noFill/>
        </p:spPr>
        <p:txBody>
          <a:bodyPr wrap="square">
            <a:spAutoFit/>
          </a:bodyPr>
          <a:lstStyle/>
          <a:p>
            <a:r>
              <a:rPr lang="en-US" b="1" dirty="0">
                <a:latin typeface="Arial" panose="020B0604020202020204" pitchFamily="34" charset="0"/>
                <a:cs typeface="Arial" panose="020B0604020202020204" pitchFamily="34" charset="0"/>
              </a:rPr>
              <a:t>This frame consists of two fields:</a:t>
            </a:r>
          </a:p>
          <a:p>
            <a:r>
              <a:rPr lang="en-US" dirty="0">
                <a:latin typeface="Arial" panose="020B0604020202020204" pitchFamily="34" charset="0"/>
                <a:cs typeface="Arial" panose="020B0604020202020204" pitchFamily="34" charset="0"/>
              </a:rPr>
              <a:t> The first field is given by the superposition of error flags contributed from</a:t>
            </a:r>
          </a:p>
          <a:p>
            <a:r>
              <a:rPr lang="en-US" dirty="0">
                <a:latin typeface="Arial" panose="020B0604020202020204" pitchFamily="34" charset="0"/>
                <a:cs typeface="Arial" panose="020B0604020202020204" pitchFamily="34" charset="0"/>
              </a:rPr>
              <a:t>different nodes.</a:t>
            </a:r>
          </a:p>
          <a:p>
            <a:r>
              <a:rPr lang="en-US" dirty="0">
                <a:latin typeface="Arial" panose="020B0604020202020204" pitchFamily="34" charset="0"/>
                <a:cs typeface="Arial" panose="020B0604020202020204" pitchFamily="34" charset="0"/>
              </a:rPr>
              <a:t> The second field is the error delimiter. (Recessive)</a:t>
            </a:r>
          </a:p>
          <a:p>
            <a:r>
              <a:rPr lang="en-US" b="1" dirty="0">
                <a:latin typeface="Arial" panose="020B0604020202020204" pitchFamily="34" charset="0"/>
                <a:cs typeface="Arial" panose="020B0604020202020204" pitchFamily="34" charset="0"/>
              </a:rPr>
              <a:t>Error flag can be either active-error flag or passive-error flag.</a:t>
            </a:r>
          </a:p>
          <a:p>
            <a:r>
              <a:rPr lang="en-US" dirty="0">
                <a:latin typeface="Arial" panose="020B0604020202020204" pitchFamily="34" charset="0"/>
                <a:cs typeface="Arial" panose="020B0604020202020204" pitchFamily="34" charset="0"/>
              </a:rPr>
              <a:t> Active error flag consists of six consecutive dominant bits.</a:t>
            </a:r>
          </a:p>
          <a:p>
            <a:r>
              <a:rPr lang="en-US" dirty="0">
                <a:latin typeface="Arial" panose="020B0604020202020204" pitchFamily="34" charset="0"/>
                <a:cs typeface="Arial" panose="020B0604020202020204" pitchFamily="34" charset="0"/>
              </a:rPr>
              <a:t> Passive error flag consists of six consecutive recessive bits.</a:t>
            </a:r>
          </a:p>
          <a:p>
            <a:r>
              <a:rPr lang="en-US" b="1" dirty="0">
                <a:latin typeface="Arial" panose="020B0604020202020204" pitchFamily="34" charset="0"/>
                <a:cs typeface="Arial" panose="020B0604020202020204" pitchFamily="34" charset="0"/>
              </a:rPr>
              <a:t>The error delimiter consists of eight recessive bits.</a:t>
            </a:r>
          </a:p>
        </p:txBody>
      </p:sp>
    </p:spTree>
    <p:extLst>
      <p:ext uri="{BB962C8B-B14F-4D97-AF65-F5344CB8AC3E}">
        <p14:creationId xmlns:p14="http://schemas.microsoft.com/office/powerpoint/2010/main" val="11013636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1CE625-7C9E-C217-3138-7405D7109224}"/>
              </a:ext>
            </a:extLst>
          </p:cNvPr>
          <p:cNvSpPr>
            <a:spLocks noGrp="1"/>
          </p:cNvSpPr>
          <p:nvPr>
            <p:ph type="title"/>
          </p:nvPr>
        </p:nvSpPr>
        <p:spPr>
          <a:xfrm>
            <a:off x="630936" y="640080"/>
            <a:ext cx="4818888" cy="1481328"/>
          </a:xfrm>
        </p:spPr>
        <p:txBody>
          <a:bodyPr anchor="b">
            <a:normAutofit/>
          </a:bodyPr>
          <a:lstStyle/>
          <a:p>
            <a:r>
              <a:rPr lang="en-US" sz="5600"/>
              <a:t>Error Frame</a:t>
            </a:r>
          </a:p>
        </p:txBody>
      </p:sp>
      <p:sp>
        <p:nvSpPr>
          <p:cNvPr id="12"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2386584"/>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F8FC06"/>
          </a:solidFill>
          <a:ln w="38100" cap="rnd">
            <a:solidFill>
              <a:srgbClr val="F8FC0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23D90C1-AFAA-F6C0-DBF3-B81B88A9A4B0}"/>
              </a:ext>
            </a:extLst>
          </p:cNvPr>
          <p:cNvSpPr>
            <a:spLocks noGrp="1"/>
          </p:cNvSpPr>
          <p:nvPr>
            <p:ph idx="1"/>
          </p:nvPr>
        </p:nvSpPr>
        <p:spPr>
          <a:xfrm>
            <a:off x="630936" y="2660904"/>
            <a:ext cx="4818888" cy="3547872"/>
          </a:xfrm>
        </p:spPr>
        <p:txBody>
          <a:bodyPr anchor="t">
            <a:normAutofit/>
          </a:bodyPr>
          <a:lstStyle/>
          <a:p>
            <a:pPr marL="0" indent="0">
              <a:lnSpc>
                <a:spcPct val="100000"/>
              </a:lnSpc>
              <a:buNone/>
            </a:pPr>
            <a:r>
              <a:rPr lang="en-US" sz="1500">
                <a:latin typeface="Arial" panose="020B0604020202020204" pitchFamily="34" charset="0"/>
                <a:cs typeface="Arial" panose="020B0604020202020204" pitchFamily="34" charset="0"/>
              </a:rPr>
              <a:t>In every CAN node, there are 2 error counters</a:t>
            </a:r>
          </a:p>
          <a:p>
            <a:pPr marL="0" indent="0">
              <a:lnSpc>
                <a:spcPct val="100000"/>
              </a:lnSpc>
              <a:buNone/>
            </a:pPr>
            <a:r>
              <a:rPr lang="en-US" sz="1500">
                <a:latin typeface="Arial" panose="020B0604020202020204" pitchFamily="34" charset="0"/>
                <a:cs typeface="Arial" panose="020B0604020202020204" pitchFamily="34" charset="0"/>
              </a:rPr>
              <a:t> Transmit Error Counter (TEC)</a:t>
            </a:r>
          </a:p>
          <a:p>
            <a:pPr marL="0" indent="0">
              <a:lnSpc>
                <a:spcPct val="100000"/>
              </a:lnSpc>
              <a:buNone/>
            </a:pPr>
            <a:r>
              <a:rPr lang="en-US" sz="1500">
                <a:latin typeface="Arial" panose="020B0604020202020204" pitchFamily="34" charset="0"/>
                <a:cs typeface="Arial" panose="020B0604020202020204" pitchFamily="34" charset="0"/>
              </a:rPr>
              <a:t> Receive Error Counter (REC).</a:t>
            </a:r>
          </a:p>
          <a:p>
            <a:pPr marL="0" indent="0">
              <a:lnSpc>
                <a:spcPct val="100000"/>
              </a:lnSpc>
              <a:buNone/>
            </a:pPr>
            <a:r>
              <a:rPr lang="en-US" sz="1500">
                <a:latin typeface="Arial" panose="020B0604020202020204" pitchFamily="34" charset="0"/>
                <a:cs typeface="Arial" panose="020B0604020202020204" pitchFamily="34" charset="0"/>
              </a:rPr>
              <a:t> When the transmitter detects an error in the transmitted frame, it</a:t>
            </a:r>
          </a:p>
          <a:p>
            <a:pPr marL="0" indent="0">
              <a:lnSpc>
                <a:spcPct val="100000"/>
              </a:lnSpc>
              <a:buNone/>
            </a:pPr>
            <a:r>
              <a:rPr lang="en-US" sz="1500">
                <a:latin typeface="Arial" panose="020B0604020202020204" pitchFamily="34" charset="0"/>
                <a:cs typeface="Arial" panose="020B0604020202020204" pitchFamily="34" charset="0"/>
              </a:rPr>
              <a:t>increments the TEC by 8.</a:t>
            </a:r>
          </a:p>
          <a:p>
            <a:pPr marL="0" indent="0">
              <a:lnSpc>
                <a:spcPct val="100000"/>
              </a:lnSpc>
              <a:buNone/>
            </a:pPr>
            <a:r>
              <a:rPr lang="en-US" sz="1500">
                <a:latin typeface="Arial" panose="020B0604020202020204" pitchFamily="34" charset="0"/>
                <a:cs typeface="Arial" panose="020B0604020202020204" pitchFamily="34" charset="0"/>
              </a:rPr>
              <a:t> A receiver detecting an error will increment its REC by 1.</a:t>
            </a:r>
          </a:p>
          <a:p>
            <a:pPr marL="0" indent="0">
              <a:lnSpc>
                <a:spcPct val="100000"/>
              </a:lnSpc>
              <a:buNone/>
            </a:pPr>
            <a:r>
              <a:rPr lang="en-US" sz="1500">
                <a:latin typeface="Arial" panose="020B0604020202020204" pitchFamily="34" charset="0"/>
                <a:cs typeface="Arial" panose="020B0604020202020204" pitchFamily="34" charset="0"/>
              </a:rPr>
              <a:t> On successful transmission/reception the error counters are reduced by 1.</a:t>
            </a:r>
          </a:p>
        </p:txBody>
      </p:sp>
      <mc:AlternateContent xmlns:mc="http://schemas.openxmlformats.org/markup-compatibility/2006">
        <mc:Choice xmlns:p14="http://schemas.microsoft.com/office/powerpoint/2010/main" Requires="p14">
          <p:contentPart p14:bwMode="auto" r:id="rId2">
            <p14:nvContentPartPr>
              <p14:cNvPr id="14" name="Ink 13">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p:pic>
            <p:nvPicPr>
              <p:cNvPr id="14" name="Ink 13">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5" name="Picture 4" descr="A diagram of a error&#10;&#10;Description automatically generated">
            <a:extLst>
              <a:ext uri="{FF2B5EF4-FFF2-40B4-BE49-F238E27FC236}">
                <a16:creationId xmlns:a16="http://schemas.microsoft.com/office/drawing/2014/main" id="{43523590-358E-C64D-82E4-87E461F343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55403" y="1907576"/>
            <a:ext cx="5458968" cy="3234438"/>
          </a:xfrm>
          <a:prstGeom prst="rect">
            <a:avLst/>
          </a:prstGeom>
        </p:spPr>
      </p:pic>
    </p:spTree>
    <p:extLst>
      <p:ext uri="{BB962C8B-B14F-4D97-AF65-F5344CB8AC3E}">
        <p14:creationId xmlns:p14="http://schemas.microsoft.com/office/powerpoint/2010/main" val="21591168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727AB-B4DA-E5B2-17C2-2FA71DC4DFDC}"/>
              </a:ext>
            </a:extLst>
          </p:cNvPr>
          <p:cNvSpPr>
            <a:spLocks noGrp="1"/>
          </p:cNvSpPr>
          <p:nvPr>
            <p:ph type="title"/>
          </p:nvPr>
        </p:nvSpPr>
        <p:spPr/>
        <p:txBody>
          <a:bodyPr/>
          <a:lstStyle/>
          <a:p>
            <a:r>
              <a:rPr lang="en-US" dirty="0"/>
              <a:t>Error frames</a:t>
            </a:r>
          </a:p>
        </p:txBody>
      </p:sp>
      <p:pic>
        <p:nvPicPr>
          <p:cNvPr id="5" name="Content Placeholder 4" descr="A computer screen with a computer error frame&#10;&#10;Description automatically generated with medium confidence">
            <a:extLst>
              <a:ext uri="{FF2B5EF4-FFF2-40B4-BE49-F238E27FC236}">
                <a16:creationId xmlns:a16="http://schemas.microsoft.com/office/drawing/2014/main" id="{B7C30ECD-EFA9-1F6C-5BC4-D1E5D3BBE1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04601" y="2668543"/>
            <a:ext cx="7582797" cy="2773451"/>
          </a:xfrm>
        </p:spPr>
      </p:pic>
    </p:spTree>
    <p:extLst>
      <p:ext uri="{BB962C8B-B14F-4D97-AF65-F5344CB8AC3E}">
        <p14:creationId xmlns:p14="http://schemas.microsoft.com/office/powerpoint/2010/main" val="4949215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8A5D67-8DE9-2429-89A8-25D71848B7FE}"/>
              </a:ext>
            </a:extLst>
          </p:cNvPr>
          <p:cNvSpPr>
            <a:spLocks noGrp="1"/>
          </p:cNvSpPr>
          <p:nvPr>
            <p:ph type="title"/>
          </p:nvPr>
        </p:nvSpPr>
        <p:spPr>
          <a:xfrm>
            <a:off x="630936" y="640080"/>
            <a:ext cx="4818888" cy="1481328"/>
          </a:xfrm>
        </p:spPr>
        <p:txBody>
          <a:bodyPr anchor="b">
            <a:normAutofit/>
          </a:bodyPr>
          <a:lstStyle/>
          <a:p>
            <a:pPr>
              <a:lnSpc>
                <a:spcPct val="90000"/>
              </a:lnSpc>
            </a:pPr>
            <a:r>
              <a:rPr lang="en-US" dirty="0"/>
              <a:t>Overload Frame</a:t>
            </a:r>
            <a:endParaRPr lang="en-US"/>
          </a:p>
        </p:txBody>
      </p:sp>
      <p:sp>
        <p:nvSpPr>
          <p:cNvPr id="12"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2386584"/>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73FDD1"/>
          </a:solidFill>
          <a:ln w="38100" cap="rnd">
            <a:solidFill>
              <a:srgbClr val="73FDD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7E88302-CD17-3AB5-E143-8E7A8E7B55E0}"/>
              </a:ext>
            </a:extLst>
          </p:cNvPr>
          <p:cNvSpPr>
            <a:spLocks noGrp="1"/>
          </p:cNvSpPr>
          <p:nvPr>
            <p:ph idx="1"/>
          </p:nvPr>
        </p:nvSpPr>
        <p:spPr>
          <a:xfrm>
            <a:off x="630936" y="2660904"/>
            <a:ext cx="4818888" cy="3547872"/>
          </a:xfrm>
        </p:spPr>
        <p:txBody>
          <a:bodyPr anchor="t">
            <a:normAutofit/>
          </a:bodyPr>
          <a:lstStyle/>
          <a:p>
            <a:pPr marL="0" indent="0">
              <a:lnSpc>
                <a:spcPct val="100000"/>
              </a:lnSpc>
              <a:buNone/>
            </a:pPr>
            <a:r>
              <a:rPr lang="en-US" sz="1300">
                <a:latin typeface="Arial" panose="020B0604020202020204" pitchFamily="34" charset="0"/>
                <a:cs typeface="Arial" panose="020B0604020202020204" pitchFamily="34" charset="0"/>
              </a:rPr>
              <a:t>Consists of two bit fields: overload flag and overload delimiter</a:t>
            </a:r>
          </a:p>
          <a:p>
            <a:pPr marL="0" indent="0">
              <a:lnSpc>
                <a:spcPct val="100000"/>
              </a:lnSpc>
              <a:buNone/>
            </a:pPr>
            <a:r>
              <a:rPr lang="en-US" sz="1300">
                <a:latin typeface="Arial" panose="020B0604020202020204" pitchFamily="34" charset="0"/>
                <a:cs typeface="Arial" panose="020B0604020202020204" pitchFamily="34" charset="0"/>
              </a:rPr>
              <a:t> The over load frame will be generated, when the receiving node is</a:t>
            </a:r>
          </a:p>
          <a:p>
            <a:pPr marL="0" indent="0">
              <a:lnSpc>
                <a:spcPct val="100000"/>
              </a:lnSpc>
              <a:buNone/>
            </a:pPr>
            <a:r>
              <a:rPr lang="en-US" sz="1300">
                <a:latin typeface="Arial" panose="020B0604020202020204" pitchFamily="34" charset="0"/>
                <a:cs typeface="Arial" panose="020B0604020202020204" pitchFamily="34" charset="0"/>
              </a:rPr>
              <a:t>overloaded – i.e. it is not able to detect and receive the incoming messages</a:t>
            </a:r>
          </a:p>
          <a:p>
            <a:pPr marL="0" indent="0">
              <a:lnSpc>
                <a:spcPct val="100000"/>
              </a:lnSpc>
              <a:buNone/>
            </a:pPr>
            <a:r>
              <a:rPr lang="en-US" sz="1300">
                <a:latin typeface="Arial" panose="020B0604020202020204" pitchFamily="34" charset="0"/>
                <a:cs typeface="Arial" panose="020B0604020202020204" pitchFamily="34" charset="0"/>
              </a:rPr>
              <a:t> The format is very similar to Error Frame but without the error counters incrementing.</a:t>
            </a:r>
          </a:p>
          <a:p>
            <a:pPr marL="0" indent="0">
              <a:lnSpc>
                <a:spcPct val="100000"/>
              </a:lnSpc>
              <a:buNone/>
            </a:pPr>
            <a:r>
              <a:rPr lang="en-US" sz="1300">
                <a:latin typeface="Arial" panose="020B0604020202020204" pitchFamily="34" charset="0"/>
                <a:cs typeface="Arial" panose="020B0604020202020204" pitchFamily="34" charset="0"/>
              </a:rPr>
              <a:t> An Overload frame indicates that its transmitter require delay before receiving next data or remote frame The overload flag consists of six dominant bits.</a:t>
            </a:r>
          </a:p>
          <a:p>
            <a:pPr marL="0" indent="0">
              <a:lnSpc>
                <a:spcPct val="100000"/>
              </a:lnSpc>
              <a:buNone/>
            </a:pPr>
            <a:r>
              <a:rPr lang="en-US" sz="1300">
                <a:latin typeface="Arial" panose="020B0604020202020204" pitchFamily="34" charset="0"/>
                <a:cs typeface="Arial" panose="020B0604020202020204" pitchFamily="34" charset="0"/>
              </a:rPr>
              <a:t> The overload delimiter consists of eight recessive bits.</a:t>
            </a:r>
          </a:p>
        </p:txBody>
      </p:sp>
      <mc:AlternateContent xmlns:mc="http://schemas.openxmlformats.org/markup-compatibility/2006">
        <mc:Choice xmlns:p14="http://schemas.microsoft.com/office/powerpoint/2010/main" Requires="p14">
          <p:contentPart p14:bwMode="auto" r:id="rId2">
            <p14:nvContentPartPr>
              <p14:cNvPr id="14" name="Ink 13">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p:pic>
            <p:nvPicPr>
              <p:cNvPr id="14" name="Ink 13">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5" name="Picture 4" descr="A diagram of a process&#10;&#10;Description automatically generated">
            <a:extLst>
              <a:ext uri="{FF2B5EF4-FFF2-40B4-BE49-F238E27FC236}">
                <a16:creationId xmlns:a16="http://schemas.microsoft.com/office/drawing/2014/main" id="{5F2F5E11-9987-D9A6-AFA6-97A04FD871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61342" y="1803206"/>
            <a:ext cx="5458968" cy="3251588"/>
          </a:xfrm>
          <a:prstGeom prst="rect">
            <a:avLst/>
          </a:prstGeom>
        </p:spPr>
      </p:pic>
    </p:spTree>
    <p:extLst>
      <p:ext uri="{BB962C8B-B14F-4D97-AF65-F5344CB8AC3E}">
        <p14:creationId xmlns:p14="http://schemas.microsoft.com/office/powerpoint/2010/main" val="1031839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722D3-57C9-35F6-6270-260885C52FF9}"/>
              </a:ext>
            </a:extLst>
          </p:cNvPr>
          <p:cNvSpPr>
            <a:spLocks noGrp="1"/>
          </p:cNvSpPr>
          <p:nvPr>
            <p:ph type="title"/>
          </p:nvPr>
        </p:nvSpPr>
        <p:spPr/>
        <p:txBody>
          <a:bodyPr/>
          <a:lstStyle/>
          <a:p>
            <a:r>
              <a:rPr lang="en-US" dirty="0"/>
              <a:t>Evolution in vehicle network</a:t>
            </a:r>
          </a:p>
        </p:txBody>
      </p:sp>
      <p:pic>
        <p:nvPicPr>
          <p:cNvPr id="5" name="Content Placeholder 4" descr="A diagram of a vehicle&#10;&#10;Description automatically generated">
            <a:extLst>
              <a:ext uri="{FF2B5EF4-FFF2-40B4-BE49-F238E27FC236}">
                <a16:creationId xmlns:a16="http://schemas.microsoft.com/office/drawing/2014/main" id="{E4222663-DD20-29D6-6AEF-43C780F252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8400" y="1997869"/>
            <a:ext cx="7315200" cy="4114800"/>
          </a:xfrm>
        </p:spPr>
      </p:pic>
    </p:spTree>
    <p:extLst>
      <p:ext uri="{BB962C8B-B14F-4D97-AF65-F5344CB8AC3E}">
        <p14:creationId xmlns:p14="http://schemas.microsoft.com/office/powerpoint/2010/main" val="876261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6C98D-2442-2BB3-9875-85C2DA206897}"/>
              </a:ext>
            </a:extLst>
          </p:cNvPr>
          <p:cNvSpPr>
            <a:spLocks noGrp="1"/>
          </p:cNvSpPr>
          <p:nvPr>
            <p:ph type="title"/>
          </p:nvPr>
        </p:nvSpPr>
        <p:spPr/>
        <p:txBody>
          <a:bodyPr/>
          <a:lstStyle/>
          <a:p>
            <a:r>
              <a:rPr lang="en-US" dirty="0"/>
              <a:t>Wiring problem</a:t>
            </a:r>
          </a:p>
        </p:txBody>
      </p:sp>
      <p:pic>
        <p:nvPicPr>
          <p:cNvPr id="5" name="Content Placeholder 4" descr="A comparison of a wiring diagram&#10;&#10;Description automatically generated with medium confidence">
            <a:extLst>
              <a:ext uri="{FF2B5EF4-FFF2-40B4-BE49-F238E27FC236}">
                <a16:creationId xmlns:a16="http://schemas.microsoft.com/office/drawing/2014/main" id="{D218541F-D422-54DC-31B9-3AD2577596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8400" y="1997869"/>
            <a:ext cx="7315200" cy="4114800"/>
          </a:xfrm>
        </p:spPr>
      </p:pic>
    </p:spTree>
    <p:extLst>
      <p:ext uri="{BB962C8B-B14F-4D97-AF65-F5344CB8AC3E}">
        <p14:creationId xmlns:p14="http://schemas.microsoft.com/office/powerpoint/2010/main" val="699701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C0BFA-EA12-A0E0-6031-F751A5E4EAAC}"/>
              </a:ext>
            </a:extLst>
          </p:cNvPr>
          <p:cNvSpPr>
            <a:spLocks noGrp="1"/>
          </p:cNvSpPr>
          <p:nvPr>
            <p:ph type="title"/>
          </p:nvPr>
        </p:nvSpPr>
        <p:spPr/>
        <p:txBody>
          <a:bodyPr/>
          <a:lstStyle/>
          <a:p>
            <a:r>
              <a:rPr lang="en-US" dirty="0"/>
              <a:t>Zone vehicle Arch</a:t>
            </a:r>
          </a:p>
        </p:txBody>
      </p:sp>
      <p:pic>
        <p:nvPicPr>
          <p:cNvPr id="5" name="Content Placeholder 4" descr="A diagram of a computer system&#10;&#10;Description automatically generated">
            <a:extLst>
              <a:ext uri="{FF2B5EF4-FFF2-40B4-BE49-F238E27FC236}">
                <a16:creationId xmlns:a16="http://schemas.microsoft.com/office/drawing/2014/main" id="{E195A353-3EAB-B9E7-1C03-C2A30F9FE9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78324" y="1928813"/>
            <a:ext cx="3835352" cy="4252912"/>
          </a:xfrm>
        </p:spPr>
      </p:pic>
    </p:spTree>
    <p:extLst>
      <p:ext uri="{BB962C8B-B14F-4D97-AF65-F5344CB8AC3E}">
        <p14:creationId xmlns:p14="http://schemas.microsoft.com/office/powerpoint/2010/main" val="1187045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AC1364A-3E3D-4F0D-8776-78AF3A270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1C4269-156C-9121-49A2-39E9E8F43679}"/>
              </a:ext>
            </a:extLst>
          </p:cNvPr>
          <p:cNvSpPr>
            <a:spLocks noGrp="1"/>
          </p:cNvSpPr>
          <p:nvPr>
            <p:ph type="title"/>
          </p:nvPr>
        </p:nvSpPr>
        <p:spPr>
          <a:xfrm>
            <a:off x="4797501" y="329184"/>
            <a:ext cx="6755626" cy="1783080"/>
          </a:xfrm>
        </p:spPr>
        <p:txBody>
          <a:bodyPr anchor="b">
            <a:normAutofit/>
          </a:bodyPr>
          <a:lstStyle/>
          <a:p>
            <a:pPr>
              <a:lnSpc>
                <a:spcPct val="90000"/>
              </a:lnSpc>
            </a:pPr>
            <a:r>
              <a:rPr lang="en-US" sz="6100">
                <a:latin typeface="Arial" panose="020B0604020202020204" pitchFamily="34" charset="0"/>
                <a:cs typeface="Arial" panose="020B0604020202020204" pitchFamily="34" charset="0"/>
              </a:rPr>
              <a:t>Controller Area Network bus</a:t>
            </a:r>
          </a:p>
        </p:txBody>
      </p:sp>
      <p:sp>
        <p:nvSpPr>
          <p:cNvPr id="14" name="sketchy rul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7494"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EFCA53"/>
          </a:solidFill>
          <a:ln w="38100" cap="rnd">
            <a:solidFill>
              <a:srgbClr val="EFCA53"/>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0BDEFAB-BB8E-1704-5AF7-A3D97C005596}"/>
              </a:ext>
            </a:extLst>
          </p:cNvPr>
          <p:cNvSpPr>
            <a:spLocks noGrp="1"/>
          </p:cNvSpPr>
          <p:nvPr>
            <p:ph idx="1"/>
          </p:nvPr>
        </p:nvSpPr>
        <p:spPr>
          <a:xfrm>
            <a:off x="4797494" y="2706624"/>
            <a:ext cx="6755626" cy="3483864"/>
          </a:xfrm>
        </p:spPr>
        <p:txBody>
          <a:bodyPr>
            <a:normAutofit/>
          </a:bodyPr>
          <a:lstStyle/>
          <a:p>
            <a:pPr marL="0" indent="0">
              <a:lnSpc>
                <a:spcPct val="100000"/>
              </a:lnSpc>
              <a:buNone/>
            </a:pPr>
            <a:r>
              <a:rPr lang="en-US" sz="1800" dirty="0">
                <a:latin typeface="Arial" panose="020B0604020202020204" pitchFamily="34" charset="0"/>
                <a:cs typeface="Arial" panose="020B0604020202020204" pitchFamily="34" charset="0"/>
              </a:rPr>
              <a:t>An automotive serial bus system developed to satisfy the following requirements:</a:t>
            </a:r>
          </a:p>
          <a:p>
            <a:pPr marL="0" indent="0">
              <a:lnSpc>
                <a:spcPct val="100000"/>
              </a:lnSpc>
              <a:buNone/>
            </a:pPr>
            <a:r>
              <a:rPr lang="en-US" sz="1800" dirty="0">
                <a:latin typeface="Arial" panose="020B0604020202020204" pitchFamily="34" charset="0"/>
                <a:cs typeface="Arial" panose="020B0604020202020204" pitchFamily="34" charset="0"/>
              </a:rPr>
              <a:t>➢ Network multiple microcontrollers with 1 pair of wires.</a:t>
            </a:r>
          </a:p>
          <a:p>
            <a:pPr marL="0" indent="0">
              <a:lnSpc>
                <a:spcPct val="100000"/>
              </a:lnSpc>
              <a:buNone/>
            </a:pPr>
            <a:r>
              <a:rPr lang="en-US" sz="1800" dirty="0">
                <a:latin typeface="Arial" panose="020B0604020202020204" pitchFamily="34" charset="0"/>
                <a:cs typeface="Arial" panose="020B0604020202020204" pitchFamily="34" charset="0"/>
              </a:rPr>
              <a:t>➢ Allow microcontrollers communicate with each other.</a:t>
            </a:r>
          </a:p>
          <a:p>
            <a:pPr marL="0" indent="0">
              <a:lnSpc>
                <a:spcPct val="100000"/>
              </a:lnSpc>
              <a:buNone/>
            </a:pPr>
            <a:r>
              <a:rPr lang="en-US" sz="1800" dirty="0">
                <a:latin typeface="Arial" panose="020B0604020202020204" pitchFamily="34" charset="0"/>
                <a:cs typeface="Arial" panose="020B0604020202020204" pitchFamily="34" charset="0"/>
              </a:rPr>
              <a:t>➢ High speed, real-time communication. (</a:t>
            </a:r>
            <a:r>
              <a:rPr lang="en-US" sz="1800" dirty="0" err="1">
                <a:latin typeface="Arial" panose="020B0604020202020204" pitchFamily="34" charset="0"/>
                <a:cs typeface="Arial" panose="020B0604020202020204" pitchFamily="34" charset="0"/>
              </a:rPr>
              <a:t>BaudRate</a:t>
            </a:r>
            <a:r>
              <a:rPr lang="en-US" sz="1800" dirty="0">
                <a:latin typeface="Arial" panose="020B0604020202020204" pitchFamily="34" charset="0"/>
                <a:cs typeface="Arial" panose="020B0604020202020204" pitchFamily="34" charset="0"/>
              </a:rPr>
              <a:t> up to 1 </a:t>
            </a:r>
            <a:r>
              <a:rPr lang="en-US" sz="1800" dirty="0" err="1">
                <a:latin typeface="Arial" panose="020B0604020202020204" pitchFamily="34" charset="0"/>
                <a:cs typeface="Arial" panose="020B0604020202020204" pitchFamily="34" charset="0"/>
              </a:rPr>
              <a:t>MbPS</a:t>
            </a:r>
            <a:r>
              <a:rPr lang="en-US" sz="1800" dirty="0">
                <a:latin typeface="Arial" panose="020B0604020202020204" pitchFamily="34" charset="0"/>
                <a:cs typeface="Arial" panose="020B0604020202020204" pitchFamily="34" charset="0"/>
              </a:rPr>
              <a:t>)</a:t>
            </a:r>
          </a:p>
          <a:p>
            <a:pPr marL="0" indent="0">
              <a:lnSpc>
                <a:spcPct val="100000"/>
              </a:lnSpc>
              <a:buNone/>
            </a:pPr>
            <a:r>
              <a:rPr lang="en-US" sz="1800" dirty="0">
                <a:latin typeface="Arial" panose="020B0604020202020204" pitchFamily="34" charset="0"/>
                <a:cs typeface="Arial" panose="020B0604020202020204" pitchFamily="34" charset="0"/>
              </a:rPr>
              <a:t>➢ Provide noise immunity in an electrically noisy environment.</a:t>
            </a:r>
          </a:p>
          <a:p>
            <a:pPr marL="0" indent="0">
              <a:lnSpc>
                <a:spcPct val="100000"/>
              </a:lnSpc>
              <a:buNone/>
            </a:pPr>
            <a:r>
              <a:rPr lang="en-US" sz="1800" dirty="0">
                <a:latin typeface="Arial" panose="020B0604020202020204" pitchFamily="34" charset="0"/>
                <a:cs typeface="Arial" panose="020B0604020202020204" pitchFamily="34" charset="0"/>
              </a:rPr>
              <a:t>➢ Low cost</a:t>
            </a:r>
          </a:p>
          <a:p>
            <a:pPr marL="0" indent="0">
              <a:lnSpc>
                <a:spcPct val="100000"/>
              </a:lnSpc>
              <a:buNone/>
            </a:pPr>
            <a:r>
              <a:rPr lang="en-US" sz="1800" dirty="0">
                <a:latin typeface="Arial" panose="020B0604020202020204" pitchFamily="34" charset="0"/>
                <a:cs typeface="Arial" panose="020B0604020202020204" pitchFamily="34" charset="0"/>
              </a:rPr>
              <a:t>➢ prioritization of messages</a:t>
            </a:r>
          </a:p>
        </p:txBody>
      </p:sp>
      <p:pic>
        <p:nvPicPr>
          <p:cNvPr id="5" name="Picture 4" descr="A diagram of a diagram of a computer network&#10;&#10;Description automatically generated with medium confidence">
            <a:extLst>
              <a:ext uri="{FF2B5EF4-FFF2-40B4-BE49-F238E27FC236}">
                <a16:creationId xmlns:a16="http://schemas.microsoft.com/office/drawing/2014/main" id="{74A2B8A6-B946-E752-7AFB-F7E54919A4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40" y="1093540"/>
            <a:ext cx="4014216" cy="1854567"/>
          </a:xfrm>
          <a:prstGeom prst="rect">
            <a:avLst/>
          </a:prstGeom>
        </p:spPr>
      </p:pic>
      <p:pic>
        <p:nvPicPr>
          <p:cNvPr id="7" name="Picture 6" descr="A diagram of a bus&#10;&#10;Description automatically generated">
            <a:extLst>
              <a:ext uri="{FF2B5EF4-FFF2-40B4-BE49-F238E27FC236}">
                <a16:creationId xmlns:a16="http://schemas.microsoft.com/office/drawing/2014/main" id="{1BA66EF1-5756-6BD8-2F9C-EC626AE0D2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89" y="3603022"/>
            <a:ext cx="4509518" cy="1691068"/>
          </a:xfrm>
          <a:prstGeom prst="rect">
            <a:avLst/>
          </a:prstGeom>
        </p:spPr>
      </p:pic>
    </p:spTree>
    <p:extLst>
      <p:ext uri="{BB962C8B-B14F-4D97-AF65-F5344CB8AC3E}">
        <p14:creationId xmlns:p14="http://schemas.microsoft.com/office/powerpoint/2010/main" val="766271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0A03B-C0BE-A336-55CC-ABB93AEBD573}"/>
              </a:ext>
            </a:extLst>
          </p:cNvPr>
          <p:cNvSpPr>
            <a:spLocks noGrp="1"/>
          </p:cNvSpPr>
          <p:nvPr>
            <p:ph type="title"/>
          </p:nvPr>
        </p:nvSpPr>
        <p:spPr/>
        <p:txBody>
          <a:bodyPr/>
          <a:lstStyle/>
          <a:p>
            <a:r>
              <a:rPr lang="en-US" dirty="0"/>
              <a:t>CAN Features</a:t>
            </a:r>
          </a:p>
        </p:txBody>
      </p:sp>
      <p:sp>
        <p:nvSpPr>
          <p:cNvPr id="3" name="Content Placeholder 2">
            <a:extLst>
              <a:ext uri="{FF2B5EF4-FFF2-40B4-BE49-F238E27FC236}">
                <a16:creationId xmlns:a16="http://schemas.microsoft.com/office/drawing/2014/main" id="{609087B6-40D7-93C7-8CC7-09B71BF91613}"/>
              </a:ext>
            </a:extLst>
          </p:cNvPr>
          <p:cNvSpPr>
            <a:spLocks noGrp="1"/>
          </p:cNvSpPr>
          <p:nvPr>
            <p:ph idx="1"/>
          </p:nvPr>
        </p:nvSpPr>
        <p:spPr/>
        <p:txBody>
          <a:bodyPr>
            <a:normAutofit/>
          </a:bodyPr>
          <a:lstStyle/>
          <a:p>
            <a:pPr>
              <a:buFont typeface="Wingdings" panose="05000000000000000000" pitchFamily="2" charset="2"/>
              <a:buChar char="q"/>
            </a:pPr>
            <a:r>
              <a:rPr lang="en-US" sz="1600" dirty="0">
                <a:latin typeface="Arial" panose="020B0604020202020204" pitchFamily="34" charset="0"/>
                <a:cs typeface="Arial" panose="020B0604020202020204" pitchFamily="34" charset="0"/>
              </a:rPr>
              <a:t>Multi-master protocol</a:t>
            </a:r>
          </a:p>
          <a:p>
            <a:pPr>
              <a:buFont typeface="Wingdings" panose="05000000000000000000" pitchFamily="2" charset="2"/>
              <a:buChar char="q"/>
            </a:pPr>
            <a:r>
              <a:rPr lang="en-US" sz="1600" dirty="0">
                <a:latin typeface="Arial" panose="020B0604020202020204" pitchFamily="34" charset="0"/>
                <a:cs typeface="Arial" panose="020B0604020202020204" pitchFamily="34" charset="0"/>
              </a:rPr>
              <a:t>Broadcasting</a:t>
            </a:r>
          </a:p>
          <a:p>
            <a:pPr>
              <a:buFont typeface="Wingdings" panose="05000000000000000000" pitchFamily="2" charset="2"/>
              <a:buChar char="q"/>
            </a:pPr>
            <a:r>
              <a:rPr lang="en-US" sz="1600" dirty="0">
                <a:latin typeface="Arial" panose="020B0604020202020204" pitchFamily="34" charset="0"/>
                <a:cs typeface="Arial" panose="020B0604020202020204" pitchFamily="34" charset="0"/>
              </a:rPr>
              <a:t>Event-Driven: Medium used only when necessary, Time of message arrival is unknown, Medium might be overloaded</a:t>
            </a:r>
          </a:p>
          <a:p>
            <a:pPr>
              <a:buFont typeface="Wingdings" panose="05000000000000000000" pitchFamily="2" charset="2"/>
              <a:buChar char="q"/>
            </a:pPr>
            <a:r>
              <a:rPr lang="en-US" sz="1600" dirty="0">
                <a:latin typeface="Arial" panose="020B0604020202020204" pitchFamily="34" charset="0"/>
                <a:cs typeface="Arial" panose="020B0604020202020204" pitchFamily="34" charset="0"/>
              </a:rPr>
              <a:t>Asynchronous communication (Event Triggered)</a:t>
            </a:r>
          </a:p>
          <a:p>
            <a:pPr>
              <a:buFont typeface="Wingdings" panose="05000000000000000000" pitchFamily="2" charset="2"/>
              <a:buChar char="q"/>
            </a:pPr>
            <a:r>
              <a:rPr lang="en-US" sz="1600" dirty="0">
                <a:latin typeface="Arial" panose="020B0604020202020204" pitchFamily="34" charset="0"/>
                <a:cs typeface="Arial" panose="020B0604020202020204" pitchFamily="34" charset="0"/>
              </a:rPr>
              <a:t>Serial communication technology</a:t>
            </a:r>
          </a:p>
          <a:p>
            <a:pPr>
              <a:buFont typeface="Wingdings" panose="05000000000000000000" pitchFamily="2" charset="2"/>
              <a:buChar char="q"/>
            </a:pPr>
            <a:r>
              <a:rPr lang="en-US" sz="1600" dirty="0">
                <a:latin typeface="Arial" panose="020B0604020202020204" pitchFamily="34" charset="0"/>
                <a:cs typeface="Arial" panose="020B0604020202020204" pitchFamily="34" charset="0"/>
              </a:rPr>
              <a:t>Priority-based bit-wise arbitration</a:t>
            </a:r>
          </a:p>
          <a:p>
            <a:pPr>
              <a:buFont typeface="Wingdings" panose="05000000000000000000" pitchFamily="2" charset="2"/>
              <a:buChar char="q"/>
            </a:pPr>
            <a:r>
              <a:rPr lang="en-US" sz="1600" dirty="0">
                <a:latin typeface="Arial" panose="020B0604020202020204" pitchFamily="34" charset="0"/>
                <a:cs typeface="Arial" panose="020B0604020202020204" pitchFamily="34" charset="0"/>
              </a:rPr>
              <a:t>Variable message priority based on 11-bit (or extended 29 bit) packet identifier </a:t>
            </a:r>
          </a:p>
          <a:p>
            <a:pPr>
              <a:buFont typeface="Wingdings" panose="05000000000000000000" pitchFamily="2" charset="2"/>
              <a:buChar char="q"/>
            </a:pPr>
            <a:r>
              <a:rPr lang="en-US" sz="1600" dirty="0">
                <a:latin typeface="Arial" panose="020B0604020202020204" pitchFamily="34" charset="0"/>
                <a:cs typeface="Arial" panose="020B0604020202020204" pitchFamily="34" charset="0"/>
              </a:rPr>
              <a:t>Differential, two wire with speed 1 Mbps</a:t>
            </a:r>
          </a:p>
        </p:txBody>
      </p:sp>
    </p:spTree>
    <p:extLst>
      <p:ext uri="{BB962C8B-B14F-4D97-AF65-F5344CB8AC3E}">
        <p14:creationId xmlns:p14="http://schemas.microsoft.com/office/powerpoint/2010/main" val="451190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8" name="Rectangle 17">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4B9C07-1CBE-2279-24C2-A2CA1A2B6693}"/>
              </a:ext>
            </a:extLst>
          </p:cNvPr>
          <p:cNvSpPr>
            <a:spLocks noGrp="1"/>
          </p:cNvSpPr>
          <p:nvPr>
            <p:ph type="title"/>
          </p:nvPr>
        </p:nvSpPr>
        <p:spPr>
          <a:xfrm>
            <a:off x="638882" y="639193"/>
            <a:ext cx="3571810" cy="3573516"/>
          </a:xfrm>
        </p:spPr>
        <p:txBody>
          <a:bodyPr vert="horz" lIns="91440" tIns="45720" rIns="91440" bIns="45720" rtlCol="0" anchor="b">
            <a:normAutofit/>
          </a:bodyPr>
          <a:lstStyle/>
          <a:p>
            <a:pPr>
              <a:lnSpc>
                <a:spcPct val="90000"/>
              </a:lnSpc>
            </a:pPr>
            <a:r>
              <a:rPr lang="en-US" sz="3600"/>
              <a:t>Transmission Characteristics</a:t>
            </a:r>
          </a:p>
        </p:txBody>
      </p:sp>
      <p:sp>
        <p:nvSpPr>
          <p:cNvPr id="19"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27432"/>
          </a:xfrm>
          <a:custGeom>
            <a:avLst/>
            <a:gdLst>
              <a:gd name="connsiteX0" fmla="*/ 0 w 3255095"/>
              <a:gd name="connsiteY0" fmla="*/ 0 h 27432"/>
              <a:gd name="connsiteX1" fmla="*/ 618468 w 3255095"/>
              <a:gd name="connsiteY1" fmla="*/ 0 h 27432"/>
              <a:gd name="connsiteX2" fmla="*/ 1269487 w 3255095"/>
              <a:gd name="connsiteY2" fmla="*/ 0 h 27432"/>
              <a:gd name="connsiteX3" fmla="*/ 1953057 w 3255095"/>
              <a:gd name="connsiteY3" fmla="*/ 0 h 27432"/>
              <a:gd name="connsiteX4" fmla="*/ 2636627 w 3255095"/>
              <a:gd name="connsiteY4" fmla="*/ 0 h 27432"/>
              <a:gd name="connsiteX5" fmla="*/ 3255095 w 3255095"/>
              <a:gd name="connsiteY5" fmla="*/ 0 h 27432"/>
              <a:gd name="connsiteX6" fmla="*/ 3255095 w 3255095"/>
              <a:gd name="connsiteY6" fmla="*/ 27432 h 27432"/>
              <a:gd name="connsiteX7" fmla="*/ 2538974 w 3255095"/>
              <a:gd name="connsiteY7" fmla="*/ 27432 h 27432"/>
              <a:gd name="connsiteX8" fmla="*/ 1822853 w 3255095"/>
              <a:gd name="connsiteY8" fmla="*/ 27432 h 27432"/>
              <a:gd name="connsiteX9" fmla="*/ 1171834 w 3255095"/>
              <a:gd name="connsiteY9" fmla="*/ 27432 h 27432"/>
              <a:gd name="connsiteX10" fmla="*/ 0 w 3255095"/>
              <a:gd name="connsiteY10" fmla="*/ 27432 h 27432"/>
              <a:gd name="connsiteX11" fmla="*/ 0 w 3255095"/>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27432"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3929" y="7395"/>
                  <a:pt x="3255140" y="21864"/>
                  <a:pt x="3255095" y="27432"/>
                </a:cubicBezTo>
                <a:cubicBezTo>
                  <a:pt x="3088545" y="32347"/>
                  <a:pt x="2687475" y="16563"/>
                  <a:pt x="2538974" y="27432"/>
                </a:cubicBezTo>
                <a:cubicBezTo>
                  <a:pt x="2390473" y="38301"/>
                  <a:pt x="2137381" y="185"/>
                  <a:pt x="1822853" y="27432"/>
                </a:cubicBezTo>
                <a:cubicBezTo>
                  <a:pt x="1508325" y="54679"/>
                  <a:pt x="1466437" y="29529"/>
                  <a:pt x="1171834" y="27432"/>
                </a:cubicBezTo>
                <a:cubicBezTo>
                  <a:pt x="877231" y="25335"/>
                  <a:pt x="561097" y="46787"/>
                  <a:pt x="0" y="27432"/>
                </a:cubicBezTo>
                <a:cubicBezTo>
                  <a:pt x="-503" y="20663"/>
                  <a:pt x="1168" y="5855"/>
                  <a:pt x="0" y="0"/>
                </a:cubicBezTo>
                <a:close/>
              </a:path>
              <a:path w="3255095" h="27432"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5288" y="12649"/>
                  <a:pt x="3254107" y="17989"/>
                  <a:pt x="3255095" y="27432"/>
                </a:cubicBezTo>
                <a:cubicBezTo>
                  <a:pt x="3120743" y="25834"/>
                  <a:pt x="2759628" y="51606"/>
                  <a:pt x="2604076" y="27432"/>
                </a:cubicBezTo>
                <a:cubicBezTo>
                  <a:pt x="2448524" y="3258"/>
                  <a:pt x="2184336" y="28743"/>
                  <a:pt x="1887955" y="27432"/>
                </a:cubicBezTo>
                <a:cubicBezTo>
                  <a:pt x="1591574" y="26121"/>
                  <a:pt x="1548845" y="16014"/>
                  <a:pt x="1334589" y="27432"/>
                </a:cubicBezTo>
                <a:cubicBezTo>
                  <a:pt x="1120333" y="38850"/>
                  <a:pt x="996014" y="18806"/>
                  <a:pt x="683570" y="27432"/>
                </a:cubicBezTo>
                <a:cubicBezTo>
                  <a:pt x="371126" y="36058"/>
                  <a:pt x="198687" y="25311"/>
                  <a:pt x="0" y="27432"/>
                </a:cubicBezTo>
                <a:cubicBezTo>
                  <a:pt x="1300" y="19678"/>
                  <a:pt x="-86" y="12044"/>
                  <a:pt x="0" y="0"/>
                </a:cubicBezTo>
                <a:close/>
              </a:path>
            </a:pathLst>
          </a:custGeom>
          <a:solidFill>
            <a:srgbClr val="2F13D5"/>
          </a:solidFill>
          <a:ln w="38100" cap="rnd">
            <a:solidFill>
              <a:srgbClr val="2F13D5"/>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graph with a blue line&#10;&#10;Description automatically generated">
            <a:extLst>
              <a:ext uri="{FF2B5EF4-FFF2-40B4-BE49-F238E27FC236}">
                <a16:creationId xmlns:a16="http://schemas.microsoft.com/office/drawing/2014/main" id="{68493F50-F853-DE2A-44BB-E70CF195C38E}"/>
              </a:ext>
            </a:extLst>
          </p:cNvPr>
          <p:cNvPicPr>
            <a:picLocks noGrp="1" noChangeAspect="1"/>
          </p:cNvPicPr>
          <p:nvPr>
            <p:ph idx="1"/>
          </p:nvPr>
        </p:nvPicPr>
        <p:blipFill>
          <a:blip r:embed="rId2"/>
          <a:stretch>
            <a:fillRect/>
          </a:stretch>
        </p:blipFill>
        <p:spPr>
          <a:xfrm>
            <a:off x="4654296" y="1440282"/>
            <a:ext cx="7214616" cy="3950003"/>
          </a:xfrm>
          <a:prstGeom prst="rect">
            <a:avLst/>
          </a:prstGeom>
        </p:spPr>
      </p:pic>
    </p:spTree>
    <p:extLst>
      <p:ext uri="{BB962C8B-B14F-4D97-AF65-F5344CB8AC3E}">
        <p14:creationId xmlns:p14="http://schemas.microsoft.com/office/powerpoint/2010/main" val="3234552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D2820-E0A3-AAB4-B7CD-CCC85D658905}"/>
              </a:ext>
            </a:extLst>
          </p:cNvPr>
          <p:cNvSpPr>
            <a:spLocks noGrp="1"/>
          </p:cNvSpPr>
          <p:nvPr>
            <p:ph type="title"/>
          </p:nvPr>
        </p:nvSpPr>
        <p:spPr/>
        <p:txBody>
          <a:bodyPr/>
          <a:lstStyle/>
          <a:p>
            <a:r>
              <a:rPr lang="en-US" dirty="0"/>
              <a:t>OSI Model</a:t>
            </a:r>
          </a:p>
        </p:txBody>
      </p:sp>
      <p:pic>
        <p:nvPicPr>
          <p:cNvPr id="5" name="Content Placeholder 4" descr="A diagram of a model&#10;&#10;Description automatically generated with medium confidence">
            <a:extLst>
              <a:ext uri="{FF2B5EF4-FFF2-40B4-BE49-F238E27FC236}">
                <a16:creationId xmlns:a16="http://schemas.microsoft.com/office/drawing/2014/main" id="{5F1A1FAD-8DC3-48C8-4579-247F8A45BE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23415" y="1928813"/>
            <a:ext cx="5945170" cy="4252912"/>
          </a:xfrm>
        </p:spPr>
      </p:pic>
    </p:spTree>
    <p:extLst>
      <p:ext uri="{BB962C8B-B14F-4D97-AF65-F5344CB8AC3E}">
        <p14:creationId xmlns:p14="http://schemas.microsoft.com/office/powerpoint/2010/main" val="1086150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52057-6898-C81B-2590-AAECBB7D2B2E}"/>
              </a:ext>
            </a:extLst>
          </p:cNvPr>
          <p:cNvSpPr>
            <a:spLocks noGrp="1"/>
          </p:cNvSpPr>
          <p:nvPr>
            <p:ph type="title"/>
          </p:nvPr>
        </p:nvSpPr>
        <p:spPr/>
        <p:txBody>
          <a:bodyPr/>
          <a:lstStyle/>
          <a:p>
            <a:r>
              <a:rPr lang="en-US" dirty="0"/>
              <a:t>CAN Layers</a:t>
            </a:r>
          </a:p>
        </p:txBody>
      </p:sp>
      <p:pic>
        <p:nvPicPr>
          <p:cNvPr id="5" name="Content Placeholder 4">
            <a:extLst>
              <a:ext uri="{FF2B5EF4-FFF2-40B4-BE49-F238E27FC236}">
                <a16:creationId xmlns:a16="http://schemas.microsoft.com/office/drawing/2014/main" id="{4E8FF45B-A653-8D79-5F7E-17734FF7DB89}"/>
              </a:ext>
            </a:extLst>
          </p:cNvPr>
          <p:cNvPicPr>
            <a:picLocks noGrp="1" noChangeAspect="1"/>
          </p:cNvPicPr>
          <p:nvPr>
            <p:ph idx="1"/>
          </p:nvPr>
        </p:nvPicPr>
        <p:blipFill>
          <a:blip r:embed="rId2"/>
          <a:stretch>
            <a:fillRect/>
          </a:stretch>
        </p:blipFill>
        <p:spPr>
          <a:xfrm>
            <a:off x="2244366" y="2728743"/>
            <a:ext cx="6187976" cy="2339543"/>
          </a:xfrm>
        </p:spPr>
      </p:pic>
    </p:spTree>
    <p:extLst>
      <p:ext uri="{BB962C8B-B14F-4D97-AF65-F5344CB8AC3E}">
        <p14:creationId xmlns:p14="http://schemas.microsoft.com/office/powerpoint/2010/main" val="3958102014"/>
      </p:ext>
    </p:extLst>
  </p:cSld>
  <p:clrMapOvr>
    <a:masterClrMapping/>
  </p:clrMapOvr>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2">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otalTime>544</TotalTime>
  <Words>513</Words>
  <Application>Microsoft Office PowerPoint</Application>
  <PresentationFormat>Widescreen</PresentationFormat>
  <Paragraphs>58</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Modern Love</vt:lpstr>
      <vt:lpstr>The Hand</vt:lpstr>
      <vt:lpstr>Wingdings</vt:lpstr>
      <vt:lpstr>SketchyVTI</vt:lpstr>
      <vt:lpstr>CAN</vt:lpstr>
      <vt:lpstr>Evolution in vehicle network</vt:lpstr>
      <vt:lpstr>Wiring problem</vt:lpstr>
      <vt:lpstr>Zone vehicle Arch</vt:lpstr>
      <vt:lpstr>Controller Area Network bus</vt:lpstr>
      <vt:lpstr>CAN Features</vt:lpstr>
      <vt:lpstr>Transmission Characteristics</vt:lpstr>
      <vt:lpstr>OSI Model</vt:lpstr>
      <vt:lpstr>CAN Layers</vt:lpstr>
      <vt:lpstr>CAN Frame </vt:lpstr>
      <vt:lpstr>PowerPoint Presentation</vt:lpstr>
      <vt:lpstr>Standard vs Extended</vt:lpstr>
      <vt:lpstr> Remote frame </vt:lpstr>
      <vt:lpstr>Error Frame</vt:lpstr>
      <vt:lpstr>Error Frame</vt:lpstr>
      <vt:lpstr>Error frames</vt:lpstr>
      <vt:lpstr>Overload Frame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dc:title>
  <dc:creator>Nouran Hussein Mohamed Youssef Abdel Rahman 1701597</dc:creator>
  <cp:lastModifiedBy>Nouran Hussein Mohamed Youssef Abdel Rahman 1701597</cp:lastModifiedBy>
  <cp:revision>1</cp:revision>
  <dcterms:created xsi:type="dcterms:W3CDTF">2023-11-17T23:09:02Z</dcterms:created>
  <dcterms:modified xsi:type="dcterms:W3CDTF">2023-11-18T08:13:49Z</dcterms:modified>
</cp:coreProperties>
</file>