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FB70-D623-522E-76CF-8F5134CD8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98599E-A0CE-F827-FEB2-0DD9398C8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526C9-B82F-EAA6-2821-1E2850D6C617}"/>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FEF73FB5-2A64-C5E0-4433-CE2EAE79E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AF14F-1051-50E0-7B3E-7EB83BDC2479}"/>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261074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E088-082E-5335-1BCA-5F32A4DF8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2195A8-E553-BC2A-4749-9F26CDD65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C21E7-24CC-7283-E756-1F6E244FAF72}"/>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E9D9E249-51F6-6471-BE94-F78C09DC8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81436-8040-07CF-A072-7FDDCB069482}"/>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32547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01955-49E4-9D20-E21C-E9F43CE9E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F18B5-396E-4192-BD8E-81B1C0611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BF62A-3689-BB86-DE3A-6A0EFD9A85E6}"/>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DF4422B5-5BC8-1DB1-AE82-7820C1564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356AB-1331-E8B5-D12A-0FBB705FB27C}"/>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368180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897B-EF57-68EE-6B83-AB7ECA890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7803C-C724-3EBA-C19E-0064AEA91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7440D-60E1-B592-C5AE-5D2BDDB8F6D2}"/>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ED2CAECA-D757-583D-A8A5-67259DE88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E560C-672E-AFC8-8ACC-1C6683FB6F97}"/>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38759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9884-1D62-049E-7A98-4E707DB2D2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99184-50E2-0229-0D0C-C3203536B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0DEF5-FB4E-48B2-83A0-3608689C19CD}"/>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B4C1BBAF-5E34-EE35-5C0A-C8ABA38CF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A137C-2F6C-E7D1-625E-10946DC0DAA5}"/>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306317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E0AD-607A-3C40-DB49-0514FB77D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42005-E1B7-3CB1-C857-B3ACD6B5F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47231-BA2A-00D9-D43C-0E57288214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6B766-E902-6948-D7BD-4C03254214EC}"/>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6" name="Footer Placeholder 5">
            <a:extLst>
              <a:ext uri="{FF2B5EF4-FFF2-40B4-BE49-F238E27FC236}">
                <a16:creationId xmlns:a16="http://schemas.microsoft.com/office/drawing/2014/main" id="{BF2BD618-1A4F-0F69-E534-8317D616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5977C-020C-ACC2-FCF6-D8D71A090E24}"/>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156442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0235-9EE4-1441-CC31-578556A77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A8266-2FA3-CA29-38A5-DCDB93CC6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5DAE0-AA04-9F99-BF49-94B4A9874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274DE-F4F8-D313-4A92-242597D04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682C3-C040-3FA1-1036-7BCD391E0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EA186-3180-C2A9-3301-B3F3BDD4FF14}"/>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8" name="Footer Placeholder 7">
            <a:extLst>
              <a:ext uri="{FF2B5EF4-FFF2-40B4-BE49-F238E27FC236}">
                <a16:creationId xmlns:a16="http://schemas.microsoft.com/office/drawing/2014/main" id="{17646A19-94F1-DBEC-57C3-E3E612C3D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8C2801-B819-052B-5FD0-F2E7D7553A09}"/>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2302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4E4F-1BEF-2A93-A4C6-26BA779981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0ADA5-84A0-223E-28F8-50AEEFA0C7FE}"/>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4" name="Footer Placeholder 3">
            <a:extLst>
              <a:ext uri="{FF2B5EF4-FFF2-40B4-BE49-F238E27FC236}">
                <a16:creationId xmlns:a16="http://schemas.microsoft.com/office/drawing/2014/main" id="{DC24D2F8-DCF1-F4CB-E25A-F19079E24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B2567-F9EA-E025-2349-7BDA3747623E}"/>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78360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71B5C-8F41-D482-6A0D-C6A1423F24AF}"/>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3" name="Footer Placeholder 2">
            <a:extLst>
              <a:ext uri="{FF2B5EF4-FFF2-40B4-BE49-F238E27FC236}">
                <a16:creationId xmlns:a16="http://schemas.microsoft.com/office/drawing/2014/main" id="{1F33AC98-D167-269B-B3D1-BA7D2FE33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D19BA-F60A-37A5-725E-C4C89E12930D}"/>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108809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617D-5B44-EBBC-788C-3A2D64520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7D1FC-EC69-5282-C68C-11E676726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2A11F0-2F46-057A-2131-9A0BE9A5A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7D014-2CAC-FBAE-177C-25DF4D5DA17F}"/>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6" name="Footer Placeholder 5">
            <a:extLst>
              <a:ext uri="{FF2B5EF4-FFF2-40B4-BE49-F238E27FC236}">
                <a16:creationId xmlns:a16="http://schemas.microsoft.com/office/drawing/2014/main" id="{2F008987-3B6F-425C-895E-528B3895A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073D1-8ECD-BAD6-B9A0-438640EAE95A}"/>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129043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59A0-0C7C-61A1-69E5-AB3353977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B05AEF-EABC-18F6-B0F5-2C518670C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0CBA3-B639-BF29-FCFE-BF93E6DD4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DF43B-0FAA-2A9F-A6A3-402E8A1613D5}"/>
              </a:ext>
            </a:extLst>
          </p:cNvPr>
          <p:cNvSpPr>
            <a:spLocks noGrp="1"/>
          </p:cNvSpPr>
          <p:nvPr>
            <p:ph type="dt" sz="half" idx="10"/>
          </p:nvPr>
        </p:nvSpPr>
        <p:spPr/>
        <p:txBody>
          <a:bodyPr/>
          <a:lstStyle/>
          <a:p>
            <a:fld id="{A7C62C6D-A563-4563-AB36-472E566CB6CE}" type="datetimeFigureOut">
              <a:rPr lang="en-US" smtClean="0"/>
              <a:t>10/27/2023</a:t>
            </a:fld>
            <a:endParaRPr lang="en-US"/>
          </a:p>
        </p:txBody>
      </p:sp>
      <p:sp>
        <p:nvSpPr>
          <p:cNvPr id="6" name="Footer Placeholder 5">
            <a:extLst>
              <a:ext uri="{FF2B5EF4-FFF2-40B4-BE49-F238E27FC236}">
                <a16:creationId xmlns:a16="http://schemas.microsoft.com/office/drawing/2014/main" id="{8029D7BD-8E5A-EC0F-AD3E-6511DF56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EEDF2-DA21-247F-6B3E-ED5FA9555F99}"/>
              </a:ext>
            </a:extLst>
          </p:cNvPr>
          <p:cNvSpPr>
            <a:spLocks noGrp="1"/>
          </p:cNvSpPr>
          <p:nvPr>
            <p:ph type="sldNum" sz="quarter" idx="12"/>
          </p:nvPr>
        </p:nvSpPr>
        <p:spPr/>
        <p:txBody>
          <a:bodyPr/>
          <a:lstStyle/>
          <a:p>
            <a:fld id="{D46C85DC-D4F5-4630-9B51-51A299F27F26}" type="slidenum">
              <a:rPr lang="en-US" smtClean="0"/>
              <a:t>‹#›</a:t>
            </a:fld>
            <a:endParaRPr lang="en-US"/>
          </a:p>
        </p:txBody>
      </p:sp>
    </p:spTree>
    <p:extLst>
      <p:ext uri="{BB962C8B-B14F-4D97-AF65-F5344CB8AC3E}">
        <p14:creationId xmlns:p14="http://schemas.microsoft.com/office/powerpoint/2010/main" val="65597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AA7C2-1843-4576-C97F-27ECC0D67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75777-0FAF-6076-E87B-75613AA36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A5F9-CCCF-F8A1-DC11-BEA56BFA2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62C6D-A563-4563-AB36-472E566CB6CE}" type="datetimeFigureOut">
              <a:rPr lang="en-US" smtClean="0"/>
              <a:t>10/27/2023</a:t>
            </a:fld>
            <a:endParaRPr lang="en-US"/>
          </a:p>
        </p:txBody>
      </p:sp>
      <p:sp>
        <p:nvSpPr>
          <p:cNvPr id="5" name="Footer Placeholder 4">
            <a:extLst>
              <a:ext uri="{FF2B5EF4-FFF2-40B4-BE49-F238E27FC236}">
                <a16:creationId xmlns:a16="http://schemas.microsoft.com/office/drawing/2014/main" id="{0E3EC24C-006E-CED9-B6E9-773C4ACCE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C0C1D-DFD6-6AC5-E745-87629CC3B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C85DC-D4F5-4630-9B51-51A299F27F26}" type="slidenum">
              <a:rPr lang="en-US" smtClean="0"/>
              <a:t>‹#›</a:t>
            </a:fld>
            <a:endParaRPr lang="en-US"/>
          </a:p>
        </p:txBody>
      </p:sp>
    </p:spTree>
    <p:extLst>
      <p:ext uri="{BB962C8B-B14F-4D97-AF65-F5344CB8AC3E}">
        <p14:creationId xmlns:p14="http://schemas.microsoft.com/office/powerpoint/2010/main" val="2530565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365DE-6CF2-80E0-5F9B-E801F124BAB6}"/>
              </a:ext>
            </a:extLst>
          </p:cNvPr>
          <p:cNvSpPr>
            <a:spLocks noGrp="1"/>
          </p:cNvSpPr>
          <p:nvPr>
            <p:ph type="ctrTitle"/>
          </p:nvPr>
        </p:nvSpPr>
        <p:spPr>
          <a:xfrm>
            <a:off x="643468" y="643467"/>
            <a:ext cx="4620584" cy="4567137"/>
          </a:xfrm>
        </p:spPr>
        <p:txBody>
          <a:bodyPr>
            <a:normAutofit/>
          </a:bodyPr>
          <a:lstStyle/>
          <a:p>
            <a:pPr algn="l"/>
            <a:r>
              <a:rPr lang="en-US" sz="4400"/>
              <a:t>I2C</a:t>
            </a:r>
          </a:p>
        </p:txBody>
      </p:sp>
      <p:sp>
        <p:nvSpPr>
          <p:cNvPr id="3" name="Subtitle 2">
            <a:extLst>
              <a:ext uri="{FF2B5EF4-FFF2-40B4-BE49-F238E27FC236}">
                <a16:creationId xmlns:a16="http://schemas.microsoft.com/office/drawing/2014/main" id="{807EDCDF-164C-9E32-8C4C-761E8520ABEB}"/>
              </a:ext>
            </a:extLst>
          </p:cNvPr>
          <p:cNvSpPr>
            <a:spLocks noGrp="1"/>
          </p:cNvSpPr>
          <p:nvPr>
            <p:ph type="subTitle" idx="1"/>
          </p:nvPr>
        </p:nvSpPr>
        <p:spPr>
          <a:xfrm>
            <a:off x="643467" y="5277684"/>
            <a:ext cx="4620584" cy="775494"/>
          </a:xfrm>
        </p:spPr>
        <p:txBody>
          <a:bodyPr>
            <a:normAutofit/>
          </a:bodyPr>
          <a:lstStyle/>
          <a:p>
            <a:pPr algn="l"/>
            <a:r>
              <a:rPr lang="en-US" sz="2000"/>
              <a:t>Inter-Integrated circuit</a:t>
            </a:r>
          </a:p>
          <a:p>
            <a:pPr algn="l"/>
            <a:r>
              <a:rPr lang="en-US" sz="2000"/>
              <a:t>(Two wire bus)</a:t>
            </a:r>
          </a:p>
        </p:txBody>
      </p:sp>
      <p:pic>
        <p:nvPicPr>
          <p:cNvPr id="5" name="Picture 4" descr="A diagram of a computer circuit&#10;&#10;Description automatically generated">
            <a:extLst>
              <a:ext uri="{FF2B5EF4-FFF2-40B4-BE49-F238E27FC236}">
                <a16:creationId xmlns:a16="http://schemas.microsoft.com/office/drawing/2014/main" id="{26110C18-1CF6-0C04-D4E4-513D9132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575645"/>
            <a:ext cx="4942280" cy="3706710"/>
          </a:xfrm>
          <a:prstGeom prst="rect">
            <a:avLst/>
          </a:prstGeom>
        </p:spPr>
      </p:pic>
    </p:spTree>
    <p:extLst>
      <p:ext uri="{BB962C8B-B14F-4D97-AF65-F5344CB8AC3E}">
        <p14:creationId xmlns:p14="http://schemas.microsoft.com/office/powerpoint/2010/main" val="248623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C08-32C8-D52E-D2F4-C40186208785}"/>
              </a:ext>
            </a:extLst>
          </p:cNvPr>
          <p:cNvSpPr>
            <a:spLocks noGrp="1"/>
          </p:cNvSpPr>
          <p:nvPr>
            <p:ph type="title"/>
          </p:nvPr>
        </p:nvSpPr>
        <p:spPr/>
        <p:txBody>
          <a:bodyPr/>
          <a:lstStyle/>
          <a:p>
            <a:r>
              <a:rPr lang="en-US" dirty="0"/>
              <a:t>Open Drain</a:t>
            </a:r>
          </a:p>
        </p:txBody>
      </p:sp>
      <p:pic>
        <p:nvPicPr>
          <p:cNvPr id="5" name="Content Placeholder 4">
            <a:extLst>
              <a:ext uri="{FF2B5EF4-FFF2-40B4-BE49-F238E27FC236}">
                <a16:creationId xmlns:a16="http://schemas.microsoft.com/office/drawing/2014/main" id="{63D68C61-3CD8-FA10-999F-7633D46AB306}"/>
              </a:ext>
            </a:extLst>
          </p:cNvPr>
          <p:cNvPicPr>
            <a:picLocks noGrp="1" noChangeAspect="1"/>
          </p:cNvPicPr>
          <p:nvPr>
            <p:ph idx="1"/>
          </p:nvPr>
        </p:nvPicPr>
        <p:blipFill>
          <a:blip r:embed="rId2"/>
          <a:stretch>
            <a:fillRect/>
          </a:stretch>
        </p:blipFill>
        <p:spPr>
          <a:xfrm>
            <a:off x="2422841" y="2115180"/>
            <a:ext cx="7346317" cy="3772227"/>
          </a:xfrm>
        </p:spPr>
      </p:pic>
    </p:spTree>
    <p:extLst>
      <p:ext uri="{BB962C8B-B14F-4D97-AF65-F5344CB8AC3E}">
        <p14:creationId xmlns:p14="http://schemas.microsoft.com/office/powerpoint/2010/main" val="235230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C08-32C8-D52E-D2F4-C40186208785}"/>
              </a:ext>
            </a:extLst>
          </p:cNvPr>
          <p:cNvSpPr>
            <a:spLocks noGrp="1"/>
          </p:cNvSpPr>
          <p:nvPr>
            <p:ph type="title"/>
          </p:nvPr>
        </p:nvSpPr>
        <p:spPr/>
        <p:txBody>
          <a:bodyPr/>
          <a:lstStyle/>
          <a:p>
            <a:r>
              <a:rPr lang="en-US" dirty="0"/>
              <a:t>Open Drain</a:t>
            </a:r>
          </a:p>
        </p:txBody>
      </p:sp>
      <p:pic>
        <p:nvPicPr>
          <p:cNvPr id="7" name="Picture 6">
            <a:extLst>
              <a:ext uri="{FF2B5EF4-FFF2-40B4-BE49-F238E27FC236}">
                <a16:creationId xmlns:a16="http://schemas.microsoft.com/office/drawing/2014/main" id="{6A5110D5-9526-80E5-A0A3-C62186D26A80}"/>
              </a:ext>
            </a:extLst>
          </p:cNvPr>
          <p:cNvPicPr>
            <a:picLocks noChangeAspect="1"/>
          </p:cNvPicPr>
          <p:nvPr/>
        </p:nvPicPr>
        <p:blipFill>
          <a:blip r:embed="rId2"/>
          <a:stretch>
            <a:fillRect/>
          </a:stretch>
        </p:blipFill>
        <p:spPr>
          <a:xfrm>
            <a:off x="1698879" y="2059046"/>
            <a:ext cx="8794242" cy="3299746"/>
          </a:xfrm>
          <a:prstGeom prst="rect">
            <a:avLst/>
          </a:prstGeom>
        </p:spPr>
      </p:pic>
    </p:spTree>
    <p:extLst>
      <p:ext uri="{BB962C8B-B14F-4D97-AF65-F5344CB8AC3E}">
        <p14:creationId xmlns:p14="http://schemas.microsoft.com/office/powerpoint/2010/main" val="16383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6D5E-A536-DC32-37D3-337267E325EE}"/>
              </a:ext>
            </a:extLst>
          </p:cNvPr>
          <p:cNvSpPr>
            <a:spLocks noGrp="1"/>
          </p:cNvSpPr>
          <p:nvPr>
            <p:ph type="title"/>
          </p:nvPr>
        </p:nvSpPr>
        <p:spPr/>
        <p:txBody>
          <a:bodyPr>
            <a:normAutofit fontScale="90000"/>
          </a:bodyPr>
          <a:lstStyle/>
          <a:p>
            <a:br>
              <a:rPr lang="en-US" b="1" dirty="0"/>
            </a:br>
            <a:r>
              <a:rPr lang="en-US" b="1" dirty="0"/>
              <a:t>Open Drain – Pulling Low</a:t>
            </a:r>
            <a:br>
              <a:rPr lang="en-US" b="1" dirty="0"/>
            </a:br>
            <a:endParaRPr lang="en-US" dirty="0"/>
          </a:p>
        </p:txBody>
      </p:sp>
      <p:pic>
        <p:nvPicPr>
          <p:cNvPr id="5" name="Content Placeholder 4">
            <a:extLst>
              <a:ext uri="{FF2B5EF4-FFF2-40B4-BE49-F238E27FC236}">
                <a16:creationId xmlns:a16="http://schemas.microsoft.com/office/drawing/2014/main" id="{045B9728-366A-EFC3-3FB3-8A7F1D9FF37D}"/>
              </a:ext>
            </a:extLst>
          </p:cNvPr>
          <p:cNvPicPr>
            <a:picLocks noGrp="1" noChangeAspect="1"/>
          </p:cNvPicPr>
          <p:nvPr>
            <p:ph idx="1"/>
          </p:nvPr>
        </p:nvPicPr>
        <p:blipFill>
          <a:blip r:embed="rId2"/>
          <a:stretch>
            <a:fillRect/>
          </a:stretch>
        </p:blipFill>
        <p:spPr>
          <a:xfrm>
            <a:off x="1887929" y="1536377"/>
            <a:ext cx="8416141" cy="4351338"/>
          </a:xfrm>
        </p:spPr>
      </p:pic>
      <p:sp>
        <p:nvSpPr>
          <p:cNvPr id="7" name="TextBox 6">
            <a:extLst>
              <a:ext uri="{FF2B5EF4-FFF2-40B4-BE49-F238E27FC236}">
                <a16:creationId xmlns:a16="http://schemas.microsoft.com/office/drawing/2014/main" id="{1CDC48D4-BD9A-54EF-3E79-ACE4B0A66C2F}"/>
              </a:ext>
            </a:extLst>
          </p:cNvPr>
          <p:cNvSpPr txBox="1"/>
          <p:nvPr/>
        </p:nvSpPr>
        <p:spPr>
          <a:xfrm>
            <a:off x="3589953" y="6007655"/>
            <a:ext cx="6097554" cy="646331"/>
          </a:xfrm>
          <a:prstGeom prst="rect">
            <a:avLst/>
          </a:prstGeom>
          <a:noFill/>
        </p:spPr>
        <p:txBody>
          <a:bodyPr wrap="square">
            <a:spAutoFit/>
          </a:bodyPr>
          <a:lstStyle/>
          <a:p>
            <a:r>
              <a:rPr lang="en-US" dirty="0"/>
              <a:t>When the device needs to transmit LOW, it can switch ON the MOSFET, the bus will be pulled down (shorted to ground).</a:t>
            </a:r>
          </a:p>
        </p:txBody>
      </p:sp>
    </p:spTree>
    <p:extLst>
      <p:ext uri="{BB962C8B-B14F-4D97-AF65-F5344CB8AC3E}">
        <p14:creationId xmlns:p14="http://schemas.microsoft.com/office/powerpoint/2010/main" val="278768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DB46-B234-FEA2-C80B-BD69DFA2FD61}"/>
              </a:ext>
            </a:extLst>
          </p:cNvPr>
          <p:cNvSpPr>
            <a:spLocks noGrp="1"/>
          </p:cNvSpPr>
          <p:nvPr>
            <p:ph type="title"/>
          </p:nvPr>
        </p:nvSpPr>
        <p:spPr/>
        <p:txBody>
          <a:bodyPr>
            <a:normAutofit fontScale="90000"/>
          </a:bodyPr>
          <a:lstStyle/>
          <a:p>
            <a:br>
              <a:rPr lang="en-US" b="1" dirty="0"/>
            </a:br>
            <a:r>
              <a:rPr lang="en-US" b="1" dirty="0"/>
              <a:t>Open Drain – Releasing Bus</a:t>
            </a:r>
            <a:br>
              <a:rPr lang="en-US" b="1" dirty="0"/>
            </a:br>
            <a:endParaRPr lang="en-US" dirty="0"/>
          </a:p>
        </p:txBody>
      </p:sp>
      <p:pic>
        <p:nvPicPr>
          <p:cNvPr id="5" name="Content Placeholder 4">
            <a:extLst>
              <a:ext uri="{FF2B5EF4-FFF2-40B4-BE49-F238E27FC236}">
                <a16:creationId xmlns:a16="http://schemas.microsoft.com/office/drawing/2014/main" id="{A1961864-C463-B59E-1713-B3D586557A74}"/>
              </a:ext>
            </a:extLst>
          </p:cNvPr>
          <p:cNvPicPr>
            <a:picLocks noGrp="1" noChangeAspect="1"/>
          </p:cNvPicPr>
          <p:nvPr>
            <p:ph idx="1"/>
          </p:nvPr>
        </p:nvPicPr>
        <p:blipFill>
          <a:blip r:embed="rId2"/>
          <a:stretch>
            <a:fillRect/>
          </a:stretch>
        </p:blipFill>
        <p:spPr>
          <a:xfrm>
            <a:off x="1886196" y="1340045"/>
            <a:ext cx="8419608" cy="4351338"/>
          </a:xfrm>
        </p:spPr>
      </p:pic>
      <p:sp>
        <p:nvSpPr>
          <p:cNvPr id="7" name="TextBox 6">
            <a:extLst>
              <a:ext uri="{FF2B5EF4-FFF2-40B4-BE49-F238E27FC236}">
                <a16:creationId xmlns:a16="http://schemas.microsoft.com/office/drawing/2014/main" id="{A01EEB4F-4B53-BA28-6FE4-2374B9EC570D}"/>
              </a:ext>
            </a:extLst>
          </p:cNvPr>
          <p:cNvSpPr txBox="1"/>
          <p:nvPr/>
        </p:nvSpPr>
        <p:spPr>
          <a:xfrm>
            <a:off x="3412672" y="5691383"/>
            <a:ext cx="6097554" cy="923330"/>
          </a:xfrm>
          <a:prstGeom prst="rect">
            <a:avLst/>
          </a:prstGeom>
          <a:noFill/>
        </p:spPr>
        <p:txBody>
          <a:bodyPr wrap="square">
            <a:spAutoFit/>
          </a:bodyPr>
          <a:lstStyle/>
          <a:p>
            <a:r>
              <a:rPr lang="en-US" dirty="0"/>
              <a:t>When a device needs to transmit HIGH, it can simply release the bus (MOSFET OFF). This leaves the bus floating and it will be pulled HIGH by the pull up resistors.</a:t>
            </a:r>
          </a:p>
        </p:txBody>
      </p:sp>
    </p:spTree>
    <p:extLst>
      <p:ext uri="{BB962C8B-B14F-4D97-AF65-F5344CB8AC3E}">
        <p14:creationId xmlns:p14="http://schemas.microsoft.com/office/powerpoint/2010/main" val="69770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7D2D-FA8E-64E6-E090-28F18A26F16F}"/>
              </a:ext>
            </a:extLst>
          </p:cNvPr>
          <p:cNvSpPr>
            <a:spLocks noGrp="1"/>
          </p:cNvSpPr>
          <p:nvPr>
            <p:ph type="title"/>
          </p:nvPr>
        </p:nvSpPr>
        <p:spPr/>
        <p:txBody>
          <a:bodyPr/>
          <a:lstStyle/>
          <a:p>
            <a:r>
              <a:rPr lang="en-US" dirty="0"/>
              <a:t>What is I2C</a:t>
            </a:r>
          </a:p>
        </p:txBody>
      </p:sp>
      <p:sp>
        <p:nvSpPr>
          <p:cNvPr id="3" name="Content Placeholder 2">
            <a:extLst>
              <a:ext uri="{FF2B5EF4-FFF2-40B4-BE49-F238E27FC236}">
                <a16:creationId xmlns:a16="http://schemas.microsoft.com/office/drawing/2014/main" id="{8C395743-53BC-E258-E648-B6DC2B02C97B}"/>
              </a:ext>
            </a:extLst>
          </p:cNvPr>
          <p:cNvSpPr>
            <a:spLocks noGrp="1"/>
          </p:cNvSpPr>
          <p:nvPr>
            <p:ph idx="1"/>
          </p:nvPr>
        </p:nvSpPr>
        <p:spPr/>
        <p:txBody>
          <a:bodyPr/>
          <a:lstStyle/>
          <a:p>
            <a:r>
              <a:rPr lang="en-US" dirty="0"/>
              <a:t>I2C is communication protocol that is ideal for low-speed devices over short distance.</a:t>
            </a:r>
          </a:p>
          <a:p>
            <a:r>
              <a:rPr lang="en-US" dirty="0"/>
              <a:t>Devices Ex: MCU, EEPROM, Real Timers, LCD, ADC,.. etc.</a:t>
            </a:r>
          </a:p>
          <a:p>
            <a:r>
              <a:rPr lang="en-US" dirty="0">
                <a:highlight>
                  <a:srgbClr val="FFFF00"/>
                </a:highlight>
              </a:rPr>
              <a:t>Multi-master Multi-slave </a:t>
            </a:r>
          </a:p>
          <a:p>
            <a:r>
              <a:rPr lang="en-US" dirty="0"/>
              <a:t>Synchronous</a:t>
            </a:r>
          </a:p>
          <a:p>
            <a:r>
              <a:rPr lang="en-US" dirty="0"/>
              <a:t>Half duplex</a:t>
            </a:r>
          </a:p>
          <a:p>
            <a:r>
              <a:rPr lang="en-US" dirty="0"/>
              <a:t>Speed between 100KHz to 4MHZ</a:t>
            </a:r>
          </a:p>
          <a:p>
            <a:r>
              <a:rPr lang="en-US" dirty="0"/>
              <a:t>I2C use 2 bidirectional open-drain pins for data communication.</a:t>
            </a:r>
          </a:p>
          <a:p>
            <a:endParaRPr lang="en-US" dirty="0"/>
          </a:p>
          <a:p>
            <a:endParaRPr lang="en-US" dirty="0"/>
          </a:p>
          <a:p>
            <a:endParaRPr lang="en-US" dirty="0"/>
          </a:p>
        </p:txBody>
      </p:sp>
    </p:spTree>
    <p:extLst>
      <p:ext uri="{BB962C8B-B14F-4D97-AF65-F5344CB8AC3E}">
        <p14:creationId xmlns:p14="http://schemas.microsoft.com/office/powerpoint/2010/main" val="6296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A244-20EE-1244-3A73-7D87AD1CED54}"/>
              </a:ext>
            </a:extLst>
          </p:cNvPr>
          <p:cNvSpPr>
            <a:spLocks noGrp="1"/>
          </p:cNvSpPr>
          <p:nvPr>
            <p:ph type="title"/>
          </p:nvPr>
        </p:nvSpPr>
        <p:spPr/>
        <p:txBody>
          <a:bodyPr/>
          <a:lstStyle/>
          <a:p>
            <a:r>
              <a:rPr lang="en-US" dirty="0"/>
              <a:t>I2C Bus</a:t>
            </a:r>
          </a:p>
        </p:txBody>
      </p:sp>
      <p:pic>
        <p:nvPicPr>
          <p:cNvPr id="5" name="Content Placeholder 4" descr="A black background with orange rectangles with black text&#10;&#10;Description automatically generated">
            <a:extLst>
              <a:ext uri="{FF2B5EF4-FFF2-40B4-BE49-F238E27FC236}">
                <a16:creationId xmlns:a16="http://schemas.microsoft.com/office/drawing/2014/main" id="{5DB289AE-C005-F78E-E5B1-B979BA655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200" y="1959661"/>
            <a:ext cx="5937013" cy="2029800"/>
          </a:xfrm>
        </p:spPr>
      </p:pic>
      <p:sp>
        <p:nvSpPr>
          <p:cNvPr id="7" name="TextBox 6">
            <a:extLst>
              <a:ext uri="{FF2B5EF4-FFF2-40B4-BE49-F238E27FC236}">
                <a16:creationId xmlns:a16="http://schemas.microsoft.com/office/drawing/2014/main" id="{97883299-19A7-5B56-EFD8-71A3BE33B971}"/>
              </a:ext>
            </a:extLst>
          </p:cNvPr>
          <p:cNvSpPr txBox="1"/>
          <p:nvPr/>
        </p:nvSpPr>
        <p:spPr>
          <a:xfrm>
            <a:off x="622819" y="4491700"/>
            <a:ext cx="10396634" cy="646331"/>
          </a:xfrm>
          <a:prstGeom prst="rect">
            <a:avLst/>
          </a:prstGeom>
          <a:noFill/>
        </p:spPr>
        <p:txBody>
          <a:bodyPr wrap="square">
            <a:spAutoFit/>
          </a:bodyPr>
          <a:lstStyle/>
          <a:p>
            <a:r>
              <a:rPr lang="en-US" b="1" dirty="0"/>
              <a:t>SDA (Serial Data)</a:t>
            </a:r>
            <a:r>
              <a:rPr lang="en-US" dirty="0"/>
              <a:t> – The line for the master and slave to send and receive data (bidirectional).</a:t>
            </a:r>
          </a:p>
          <a:p>
            <a:r>
              <a:rPr lang="en-US" b="1" dirty="0"/>
              <a:t>SCL (Serial Clock)</a:t>
            </a:r>
            <a:r>
              <a:rPr lang="en-US" dirty="0"/>
              <a:t> – The line that carries the clock signal.</a:t>
            </a:r>
          </a:p>
        </p:txBody>
      </p:sp>
    </p:spTree>
    <p:extLst>
      <p:ext uri="{BB962C8B-B14F-4D97-AF65-F5344CB8AC3E}">
        <p14:creationId xmlns:p14="http://schemas.microsoft.com/office/powerpoint/2010/main" val="162760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AF225-3E81-967F-18AF-FF9FCAE5F94E}"/>
              </a:ext>
            </a:extLst>
          </p:cNvPr>
          <p:cNvSpPr>
            <a:spLocks noGrp="1"/>
          </p:cNvSpPr>
          <p:nvPr>
            <p:ph type="title"/>
          </p:nvPr>
        </p:nvSpPr>
        <p:spPr>
          <a:xfrm>
            <a:off x="761995" y="307447"/>
            <a:ext cx="10693884" cy="1109932"/>
          </a:xfrm>
        </p:spPr>
        <p:txBody>
          <a:bodyPr>
            <a:normAutofit/>
          </a:bodyPr>
          <a:lstStyle/>
          <a:p>
            <a:r>
              <a:rPr lang="en-US" sz="4000" dirty="0"/>
              <a:t>I2C</a:t>
            </a:r>
          </a:p>
        </p:txBody>
      </p:sp>
      <p:pic>
        <p:nvPicPr>
          <p:cNvPr id="5" name="Picture 4" descr="A screenshot of a computer&#10;&#10;Description automatically generated">
            <a:extLst>
              <a:ext uri="{FF2B5EF4-FFF2-40B4-BE49-F238E27FC236}">
                <a16:creationId xmlns:a16="http://schemas.microsoft.com/office/drawing/2014/main" id="{55B9B1D6-181E-87CD-4121-09088826FE24}"/>
              </a:ext>
            </a:extLst>
          </p:cNvPr>
          <p:cNvPicPr>
            <a:picLocks noChangeAspect="1"/>
          </p:cNvPicPr>
          <p:nvPr/>
        </p:nvPicPr>
        <p:blipFill>
          <a:blip r:embed="rId2"/>
          <a:stretch>
            <a:fillRect/>
          </a:stretch>
        </p:blipFill>
        <p:spPr>
          <a:xfrm>
            <a:off x="736122" y="2721834"/>
            <a:ext cx="5804955" cy="3047602"/>
          </a:xfrm>
          <a:prstGeom prst="rect">
            <a:avLst/>
          </a:prstGeom>
        </p:spPr>
      </p:pic>
      <p:sp>
        <p:nvSpPr>
          <p:cNvPr id="3" name="Content Placeholder 2">
            <a:extLst>
              <a:ext uri="{FF2B5EF4-FFF2-40B4-BE49-F238E27FC236}">
                <a16:creationId xmlns:a16="http://schemas.microsoft.com/office/drawing/2014/main" id="{4C6120B8-1CB1-AF1A-7C84-B6FEF4917325}"/>
              </a:ext>
            </a:extLst>
          </p:cNvPr>
          <p:cNvSpPr>
            <a:spLocks noGrp="1"/>
          </p:cNvSpPr>
          <p:nvPr>
            <p:ph idx="1"/>
          </p:nvPr>
        </p:nvSpPr>
        <p:spPr>
          <a:xfrm>
            <a:off x="7190509" y="2357888"/>
            <a:ext cx="4265370" cy="3902635"/>
          </a:xfrm>
        </p:spPr>
        <p:txBody>
          <a:bodyPr anchor="ctr">
            <a:normAutofit/>
          </a:bodyPr>
          <a:lstStyle/>
          <a:p>
            <a:r>
              <a:rPr lang="en-US" sz="1400" b="1" dirty="0"/>
              <a:t>I2C is a serial communication protocol, so data is transferred bit by bit along a single wire (the SDA line).</a:t>
            </a:r>
          </a:p>
          <a:p>
            <a:r>
              <a:rPr lang="en-US" sz="1400" b="1" dirty="0"/>
              <a:t>Like SPI, I2C is synchronous, so the output of bits is synchronized to the sampling of bits by a clock signal shared between the master and the slave. The clock signal is always controlled by the master.</a:t>
            </a:r>
          </a:p>
          <a:p>
            <a:r>
              <a:rPr lang="en-US" sz="1400" b="1" dirty="0"/>
              <a:t>I2C is usually used for slave devices which are fine with I2C speed constrains or which are kind of slow like sensors which can take longer time to get the measure e.g. popular temperature and humidity sensor HTU21-D</a:t>
            </a:r>
            <a:endParaRPr lang="en-US" sz="2000" dirty="0"/>
          </a:p>
        </p:txBody>
      </p:sp>
    </p:spTree>
    <p:extLst>
      <p:ext uri="{BB962C8B-B14F-4D97-AF65-F5344CB8AC3E}">
        <p14:creationId xmlns:p14="http://schemas.microsoft.com/office/powerpoint/2010/main" val="366104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AF225-3E81-967F-18AF-FF9FCAE5F94E}"/>
              </a:ext>
            </a:extLst>
          </p:cNvPr>
          <p:cNvSpPr>
            <a:spLocks noGrp="1"/>
          </p:cNvSpPr>
          <p:nvPr>
            <p:ph type="title"/>
          </p:nvPr>
        </p:nvSpPr>
        <p:spPr>
          <a:xfrm>
            <a:off x="761995" y="307447"/>
            <a:ext cx="10693884" cy="1109932"/>
          </a:xfrm>
        </p:spPr>
        <p:txBody>
          <a:bodyPr>
            <a:normAutofit/>
          </a:bodyPr>
          <a:lstStyle/>
          <a:p>
            <a:r>
              <a:rPr lang="en-US" sz="4000" dirty="0"/>
              <a:t>I2C Frame</a:t>
            </a:r>
          </a:p>
        </p:txBody>
      </p:sp>
      <p:pic>
        <p:nvPicPr>
          <p:cNvPr id="8" name="Picture 7">
            <a:extLst>
              <a:ext uri="{FF2B5EF4-FFF2-40B4-BE49-F238E27FC236}">
                <a16:creationId xmlns:a16="http://schemas.microsoft.com/office/drawing/2014/main" id="{735B794A-3EDB-09AE-A396-4C42E3235A5A}"/>
              </a:ext>
            </a:extLst>
          </p:cNvPr>
          <p:cNvPicPr>
            <a:picLocks noChangeAspect="1"/>
          </p:cNvPicPr>
          <p:nvPr/>
        </p:nvPicPr>
        <p:blipFill>
          <a:blip r:embed="rId2"/>
          <a:stretch>
            <a:fillRect/>
          </a:stretch>
        </p:blipFill>
        <p:spPr>
          <a:xfrm>
            <a:off x="1889291" y="1872019"/>
            <a:ext cx="7674182" cy="2051881"/>
          </a:xfrm>
          <a:prstGeom prst="rect">
            <a:avLst/>
          </a:prstGeom>
        </p:spPr>
      </p:pic>
      <p:sp>
        <p:nvSpPr>
          <p:cNvPr id="17" name="Rectangle 5">
            <a:extLst>
              <a:ext uri="{FF2B5EF4-FFF2-40B4-BE49-F238E27FC236}">
                <a16:creationId xmlns:a16="http://schemas.microsoft.com/office/drawing/2014/main" id="{A51343B6-9FE9-2DCE-710E-DDF1F01E166A}"/>
              </a:ext>
            </a:extLst>
          </p:cNvPr>
          <p:cNvSpPr>
            <a:spLocks noChangeArrowheads="1"/>
          </p:cNvSpPr>
          <p:nvPr/>
        </p:nvSpPr>
        <p:spPr bwMode="auto">
          <a:xfrm>
            <a:off x="295080" y="4066802"/>
            <a:ext cx="110042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Start Condition:</a:t>
            </a:r>
            <a:r>
              <a:rPr kumimoji="0" lang="en-US" altLang="en-US" sz="1800" b="0" i="0" u="none" strike="noStrike" cap="none" normalizeH="0" baseline="0" dirty="0">
                <a:ln>
                  <a:noFill/>
                </a:ln>
                <a:solidFill>
                  <a:schemeClr val="tx1"/>
                </a:solidFill>
                <a:effectLst/>
                <a:latin typeface="Arial" panose="020B0604020202020204" pitchFamily="34" charset="0"/>
              </a:rPr>
              <a:t> The SDA line switches from a high voltage level to a low voltage level </a:t>
            </a:r>
            <a:r>
              <a:rPr kumimoji="0" lang="en-US" altLang="en-US" sz="1800" b="0" i="1" u="none" strike="noStrike" cap="none" normalizeH="0" baseline="0" dirty="0">
                <a:ln>
                  <a:noFill/>
                </a:ln>
                <a:solidFill>
                  <a:schemeClr val="tx1"/>
                </a:solidFill>
                <a:effectLst/>
                <a:latin typeface="Arial" panose="020B0604020202020204" pitchFamily="34" charset="0"/>
              </a:rPr>
              <a:t>before</a:t>
            </a:r>
            <a:r>
              <a:rPr kumimoji="0" lang="en-US" altLang="en-US" sz="1800" b="0" i="0" u="none" strike="noStrike" cap="none" normalizeH="0" baseline="0" dirty="0">
                <a:ln>
                  <a:noFill/>
                </a:ln>
                <a:solidFill>
                  <a:schemeClr val="tx1"/>
                </a:solidFill>
                <a:effectLst/>
                <a:latin typeface="Arial" panose="020B0604020202020204" pitchFamily="34" charset="0"/>
              </a:rPr>
              <a:t> the SCL line switches from high to 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Stop Condition:</a:t>
            </a:r>
            <a:r>
              <a:rPr kumimoji="0" lang="en-US" altLang="en-US" sz="1800" b="0" i="0" u="none" strike="noStrike" cap="none" normalizeH="0" baseline="0" dirty="0">
                <a:ln>
                  <a:noFill/>
                </a:ln>
                <a:solidFill>
                  <a:schemeClr val="tx1"/>
                </a:solidFill>
                <a:effectLst/>
                <a:latin typeface="Arial" panose="020B0604020202020204" pitchFamily="34" charset="0"/>
              </a:rPr>
              <a:t> The SDA line switches from a low voltage level to a high voltage level </a:t>
            </a:r>
            <a:r>
              <a:rPr kumimoji="0" lang="en-US" altLang="en-US" sz="1800" b="0" i="1" u="none" strike="noStrike" cap="none" normalizeH="0" baseline="0" dirty="0">
                <a:ln>
                  <a:noFill/>
                </a:ln>
                <a:solidFill>
                  <a:schemeClr val="tx1"/>
                </a:solidFill>
                <a:effectLst/>
                <a:latin typeface="Arial" panose="020B0604020202020204" pitchFamily="34" charset="0"/>
              </a:rPr>
              <a:t>after</a:t>
            </a:r>
            <a:r>
              <a:rPr kumimoji="0" lang="en-US" altLang="en-US" sz="1800" b="0" i="0" u="none" strike="noStrike" cap="none" normalizeH="0" baseline="0" dirty="0">
                <a:ln>
                  <a:noFill/>
                </a:ln>
                <a:solidFill>
                  <a:schemeClr val="tx1"/>
                </a:solidFill>
                <a:effectLst/>
                <a:latin typeface="Arial" panose="020B0604020202020204" pitchFamily="34" charset="0"/>
              </a:rPr>
              <a:t> the SCL line switches from low to 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Address Frame:</a:t>
            </a:r>
            <a:r>
              <a:rPr kumimoji="0" lang="en-US" altLang="en-US" sz="1800" b="0" i="0" u="none" strike="noStrike" cap="none" normalizeH="0" baseline="0" dirty="0">
                <a:ln>
                  <a:noFill/>
                </a:ln>
                <a:solidFill>
                  <a:schemeClr val="tx1"/>
                </a:solidFill>
                <a:effectLst/>
                <a:latin typeface="Arial" panose="020B0604020202020204" pitchFamily="34" charset="0"/>
              </a:rPr>
              <a:t> A 7 or 10 bit sequence unique to each slave that identifies the slave when the master wants to talk to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Read/Write Bit: </a:t>
            </a:r>
            <a:r>
              <a:rPr kumimoji="0" lang="en-US" altLang="en-US" sz="1800" b="0" i="0" u="none" strike="noStrike" cap="none" normalizeH="0" baseline="0" dirty="0">
                <a:ln>
                  <a:noFill/>
                </a:ln>
                <a:solidFill>
                  <a:schemeClr val="tx1"/>
                </a:solidFill>
                <a:effectLst/>
                <a:latin typeface="Arial" panose="020B0604020202020204" pitchFamily="34" charset="0"/>
              </a:rPr>
              <a:t>A single bit specifying whether the master is sending data to the slave (low voltage level) or requesting data from it (high voltage level).</a:t>
            </a:r>
          </a:p>
        </p:txBody>
      </p:sp>
    </p:spTree>
    <p:extLst>
      <p:ext uri="{BB962C8B-B14F-4D97-AF65-F5344CB8AC3E}">
        <p14:creationId xmlns:p14="http://schemas.microsoft.com/office/powerpoint/2010/main" val="279731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AF225-3E81-967F-18AF-FF9FCAE5F94E}"/>
              </a:ext>
            </a:extLst>
          </p:cNvPr>
          <p:cNvSpPr>
            <a:spLocks noGrp="1"/>
          </p:cNvSpPr>
          <p:nvPr>
            <p:ph type="title"/>
          </p:nvPr>
        </p:nvSpPr>
        <p:spPr>
          <a:xfrm>
            <a:off x="761995" y="307447"/>
            <a:ext cx="10693884" cy="1109932"/>
          </a:xfrm>
        </p:spPr>
        <p:txBody>
          <a:bodyPr>
            <a:normAutofit/>
          </a:bodyPr>
          <a:lstStyle/>
          <a:p>
            <a:r>
              <a:rPr lang="en-US" sz="4000" dirty="0"/>
              <a:t>I2C Frame</a:t>
            </a:r>
          </a:p>
        </p:txBody>
      </p:sp>
      <p:pic>
        <p:nvPicPr>
          <p:cNvPr id="8" name="Picture 7">
            <a:extLst>
              <a:ext uri="{FF2B5EF4-FFF2-40B4-BE49-F238E27FC236}">
                <a16:creationId xmlns:a16="http://schemas.microsoft.com/office/drawing/2014/main" id="{735B794A-3EDB-09AE-A396-4C42E3235A5A}"/>
              </a:ext>
            </a:extLst>
          </p:cNvPr>
          <p:cNvPicPr>
            <a:picLocks noChangeAspect="1"/>
          </p:cNvPicPr>
          <p:nvPr/>
        </p:nvPicPr>
        <p:blipFill>
          <a:blip r:embed="rId2"/>
          <a:stretch>
            <a:fillRect/>
          </a:stretch>
        </p:blipFill>
        <p:spPr>
          <a:xfrm>
            <a:off x="1889291" y="1872019"/>
            <a:ext cx="7674182" cy="2051881"/>
          </a:xfrm>
          <a:prstGeom prst="rect">
            <a:avLst/>
          </a:prstGeom>
        </p:spPr>
      </p:pic>
      <p:sp>
        <p:nvSpPr>
          <p:cNvPr id="17" name="Rectangle 5">
            <a:extLst>
              <a:ext uri="{FF2B5EF4-FFF2-40B4-BE49-F238E27FC236}">
                <a16:creationId xmlns:a16="http://schemas.microsoft.com/office/drawing/2014/main" id="{A51343B6-9FE9-2DCE-710E-DDF1F01E166A}"/>
              </a:ext>
            </a:extLst>
          </p:cNvPr>
          <p:cNvSpPr>
            <a:spLocks noChangeArrowheads="1"/>
          </p:cNvSpPr>
          <p:nvPr/>
        </p:nvSpPr>
        <p:spPr bwMode="auto">
          <a:xfrm>
            <a:off x="369725" y="4160679"/>
            <a:ext cx="11004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ACK/NACK Bit:</a:t>
            </a:r>
            <a:r>
              <a:rPr lang="en-US" dirty="0"/>
              <a:t> Each frame in a message is followed by an acknowledge/no-acknowledge bit. If an address frame or data frame was successfully received, an ACK bit is returned to the sender from the receiving device.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5862-A437-22B3-7307-1B1EAA3F9B9A}"/>
              </a:ext>
            </a:extLst>
          </p:cNvPr>
          <p:cNvSpPr>
            <a:spLocks noGrp="1"/>
          </p:cNvSpPr>
          <p:nvPr>
            <p:ph type="title"/>
          </p:nvPr>
        </p:nvSpPr>
        <p:spPr/>
        <p:txBody>
          <a:bodyPr/>
          <a:lstStyle/>
          <a:p>
            <a:r>
              <a:rPr lang="en-US" dirty="0"/>
              <a:t>I2C Frame </a:t>
            </a:r>
          </a:p>
        </p:txBody>
      </p:sp>
      <p:pic>
        <p:nvPicPr>
          <p:cNvPr id="5" name="Content Placeholder 4" descr="A black and white image of a line&#10;&#10;Description automatically generated">
            <a:extLst>
              <a:ext uri="{FF2B5EF4-FFF2-40B4-BE49-F238E27FC236}">
                <a16:creationId xmlns:a16="http://schemas.microsoft.com/office/drawing/2014/main" id="{00FAABD9-A631-6FDE-20A0-726311826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739" y="2998276"/>
            <a:ext cx="9394521" cy="2098110"/>
          </a:xfrm>
        </p:spPr>
      </p:pic>
    </p:spTree>
    <p:extLst>
      <p:ext uri="{BB962C8B-B14F-4D97-AF65-F5344CB8AC3E}">
        <p14:creationId xmlns:p14="http://schemas.microsoft.com/office/powerpoint/2010/main" val="163446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89BE-2654-947C-8EC9-AEABFAC33457}"/>
              </a:ext>
            </a:extLst>
          </p:cNvPr>
          <p:cNvSpPr>
            <a:spLocks noGrp="1"/>
          </p:cNvSpPr>
          <p:nvPr>
            <p:ph type="title"/>
          </p:nvPr>
        </p:nvSpPr>
        <p:spPr>
          <a:xfrm>
            <a:off x="910119" y="572569"/>
            <a:ext cx="3380527" cy="1642956"/>
          </a:xfrm>
        </p:spPr>
        <p:txBody>
          <a:bodyPr anchor="b">
            <a:normAutofit/>
          </a:bodyPr>
          <a:lstStyle/>
          <a:p>
            <a:br>
              <a:rPr lang="en-US" sz="3600" b="1">
                <a:solidFill>
                  <a:schemeClr val="tx2"/>
                </a:solidFill>
              </a:rPr>
            </a:br>
            <a:r>
              <a:rPr lang="en-US" sz="3600" b="1">
                <a:solidFill>
                  <a:schemeClr val="tx2"/>
                </a:solidFill>
              </a:rPr>
              <a:t>Clock Stretching</a:t>
            </a:r>
            <a:br>
              <a:rPr lang="en-US" sz="3600" b="1">
                <a:solidFill>
                  <a:schemeClr val="tx2"/>
                </a:solidFill>
              </a:rPr>
            </a:br>
            <a:endParaRPr lang="en-US" sz="3600">
              <a:solidFill>
                <a:schemeClr val="tx2"/>
              </a:solidFill>
            </a:endParaRPr>
          </a:p>
        </p:txBody>
      </p:sp>
      <p:sp>
        <p:nvSpPr>
          <p:cNvPr id="3" name="Content Placeholder 2">
            <a:extLst>
              <a:ext uri="{FF2B5EF4-FFF2-40B4-BE49-F238E27FC236}">
                <a16:creationId xmlns:a16="http://schemas.microsoft.com/office/drawing/2014/main" id="{24A97488-E73D-7FD2-4840-CBBBB14CF3B5}"/>
              </a:ext>
            </a:extLst>
          </p:cNvPr>
          <p:cNvSpPr>
            <a:spLocks noGrp="1"/>
          </p:cNvSpPr>
          <p:nvPr>
            <p:ph idx="1"/>
          </p:nvPr>
        </p:nvSpPr>
        <p:spPr>
          <a:xfrm>
            <a:off x="899811" y="2027075"/>
            <a:ext cx="4094220" cy="4500952"/>
          </a:xfrm>
        </p:spPr>
        <p:txBody>
          <a:bodyPr>
            <a:normAutofit/>
          </a:bodyPr>
          <a:lstStyle/>
          <a:p>
            <a:r>
              <a:rPr lang="en-US" sz="1600" dirty="0"/>
              <a:t>there can be some situations when </a:t>
            </a:r>
            <a:r>
              <a:rPr lang="en-US" sz="1600" u="sng" dirty="0"/>
              <a:t>I2C slave device is not able to cooperate with clock signals given by master</a:t>
            </a:r>
            <a:r>
              <a:rPr lang="en-US" sz="1600" dirty="0"/>
              <a:t>. Clock stretching is the mechanism used to </a:t>
            </a:r>
            <a:r>
              <a:rPr lang="en-US" sz="1600" dirty="0">
                <a:highlight>
                  <a:srgbClr val="FFFF00"/>
                </a:highlight>
              </a:rPr>
              <a:t>slow down master device for slave device to complete it’s operation</a:t>
            </a:r>
            <a:r>
              <a:rPr lang="en-US" sz="1600" dirty="0"/>
              <a:t>.</a:t>
            </a:r>
          </a:p>
          <a:p>
            <a:r>
              <a:rPr lang="en-US" sz="1600" dirty="0"/>
              <a:t>I2C slave device is allowed to hold down the clock signal when it needs master to slow down on the 9th clock of every data transfer before the ACK stage</a:t>
            </a:r>
          </a:p>
          <a:p>
            <a:r>
              <a:rPr lang="en-US" sz="1600" b="0" i="0" dirty="0">
                <a:effectLst/>
              </a:rPr>
              <a:t>This can be because the data isn't ready yet (for instance, the slave hasn't completed an analog-to-digital conversion yet) or because a previous operation hasn't yet completed (say, an EEPROM which hasn't completed writing to non-volatile memory yet and needs to finish that before it can service other requests).</a:t>
            </a:r>
          </a:p>
          <a:p>
            <a:endParaRPr lang="en-US" sz="1400" dirty="0">
              <a:solidFill>
                <a:schemeClr val="tx2"/>
              </a:solidFill>
            </a:endParaRPr>
          </a:p>
          <a:p>
            <a:endParaRPr lang="en-US" sz="1400" dirty="0">
              <a:solidFill>
                <a:schemeClr val="tx2"/>
              </a:solidFill>
            </a:endParaRPr>
          </a:p>
        </p:txBody>
      </p:sp>
      <p:pic>
        <p:nvPicPr>
          <p:cNvPr id="4" name="Picture 2" descr="A slave using clock stretching to delay the next data frame.">
            <a:extLst>
              <a:ext uri="{FF2B5EF4-FFF2-40B4-BE49-F238E27FC236}">
                <a16:creationId xmlns:a16="http://schemas.microsoft.com/office/drawing/2014/main" id="{A8C2FD09-9B96-E8A5-BCFC-F915D0B6A8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4031" y="1230132"/>
            <a:ext cx="6588369" cy="439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19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85AA-00B3-4242-DF8C-125AB65B8887}"/>
              </a:ext>
            </a:extLst>
          </p:cNvPr>
          <p:cNvSpPr>
            <a:spLocks noGrp="1"/>
          </p:cNvSpPr>
          <p:nvPr>
            <p:ph type="title"/>
          </p:nvPr>
        </p:nvSpPr>
        <p:spPr/>
        <p:txBody>
          <a:bodyPr/>
          <a:lstStyle/>
          <a:p>
            <a:r>
              <a:rPr lang="en-US" dirty="0"/>
              <a:t>Start &amp; Stop Conditions</a:t>
            </a:r>
          </a:p>
        </p:txBody>
      </p:sp>
      <p:pic>
        <p:nvPicPr>
          <p:cNvPr id="5" name="Content Placeholder 4">
            <a:extLst>
              <a:ext uri="{FF2B5EF4-FFF2-40B4-BE49-F238E27FC236}">
                <a16:creationId xmlns:a16="http://schemas.microsoft.com/office/drawing/2014/main" id="{DFFBC285-B0B5-B3F9-1771-AB39C74AA210}"/>
              </a:ext>
            </a:extLst>
          </p:cNvPr>
          <p:cNvPicPr>
            <a:picLocks noGrp="1" noChangeAspect="1"/>
          </p:cNvPicPr>
          <p:nvPr>
            <p:ph idx="1"/>
          </p:nvPr>
        </p:nvPicPr>
        <p:blipFill>
          <a:blip r:embed="rId2"/>
          <a:stretch>
            <a:fillRect/>
          </a:stretch>
        </p:blipFill>
        <p:spPr>
          <a:xfrm>
            <a:off x="1576667" y="1825625"/>
            <a:ext cx="9038665" cy="4351338"/>
          </a:xfrm>
        </p:spPr>
      </p:pic>
    </p:spTree>
    <p:extLst>
      <p:ext uri="{BB962C8B-B14F-4D97-AF65-F5344CB8AC3E}">
        <p14:creationId xmlns:p14="http://schemas.microsoft.com/office/powerpoint/2010/main" val="351721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3925</TotalTime>
  <Words>578</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I2C</vt:lpstr>
      <vt:lpstr>What is I2C</vt:lpstr>
      <vt:lpstr>I2C Bus</vt:lpstr>
      <vt:lpstr>I2C</vt:lpstr>
      <vt:lpstr>I2C Frame</vt:lpstr>
      <vt:lpstr>I2C Frame</vt:lpstr>
      <vt:lpstr>I2C Frame </vt:lpstr>
      <vt:lpstr> Clock Stretching </vt:lpstr>
      <vt:lpstr>Start &amp; Stop Conditions</vt:lpstr>
      <vt:lpstr>Open Drain</vt:lpstr>
      <vt:lpstr>Open Drain</vt:lpstr>
      <vt:lpstr> Open Drain – Pulling Low </vt:lpstr>
      <vt:lpstr> Open Drain – Releasing Bus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dc:title>
  <dc:creator>Nouran Hussein Mohamed Youssef Abdel Rahman 1701597</dc:creator>
  <cp:lastModifiedBy>Nouran Hussein Mohamed Youssef Abdel Rahman 1701597</cp:lastModifiedBy>
  <cp:revision>1</cp:revision>
  <dcterms:created xsi:type="dcterms:W3CDTF">2023-10-26T23:39:43Z</dcterms:created>
  <dcterms:modified xsi:type="dcterms:W3CDTF">2023-10-29T17:05:24Z</dcterms:modified>
</cp:coreProperties>
</file>