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8_2A58B0EB.xml" ContentType="application/vnd.ms-powerpoint.comments+xml"/>
  <Override PartName="/ppt/comments/modernComment_10B_300BEFD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3" r:id="rId8"/>
    <p:sldId id="264" r:id="rId9"/>
    <p:sldId id="265" r:id="rId10"/>
    <p:sldId id="266" r:id="rId11"/>
    <p:sldId id="262"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977A64B7-9C00-C12B-BC79-558C1024DFFB}" name="Nouran Hussein Mohamed Youssef Abdel Rahman 1701597" initials="" userId="S::1701597@eng.asu.edu.eg::06304b44-17b1-4f78-9471-0f276e875fd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8_2A58B0EB.xml><?xml version="1.0" encoding="utf-8"?>
<p188:cmLst xmlns:a="http://schemas.openxmlformats.org/drawingml/2006/main" xmlns:r="http://schemas.openxmlformats.org/officeDocument/2006/relationships" xmlns:p188="http://schemas.microsoft.com/office/powerpoint/2018/8/main">
  <p188:cm id="{F2092C21-D184-4161-B645-B1CB684242C4}" authorId="{977A64B7-9C00-C12B-BC79-558C1024DFFB}" created="2023-11-23T21:51:59.851">
    <pc:sldMkLst xmlns:pc="http://schemas.microsoft.com/office/powerpoint/2013/main/command">
      <pc:docMk/>
      <pc:sldMk cId="710455531" sldId="264"/>
    </pc:sldMkLst>
    <p188:replyLst>
      <p188:reply id="{27A3D081-C38D-4CB6-A155-E5BD9D7CDCBA}" authorId="{977A64B7-9C00-C12B-BC79-558C1024DFFB}" created="2023-11-23T21:54:11.650">
        <p188:txBody>
          <a:bodyPr/>
          <a:lstStyle/>
          <a:p>
            <a:r>
              <a:rPr lang="en-US"/>
              <a:t>Frame IDs are split into three categories:
    0-59 are used for normal signal/data carrying frames.
    60 (0x3C) and 61 (0x3D) are used to carry diagnostic and configuration data.
    62 (0x3E) and 63 (0x3F) are reserved for future protocol enhancements.</a:t>
            </a:r>
          </a:p>
        </p188:txBody>
      </p188:reply>
    </p188:replyLst>
    <p188:txBody>
      <a:bodyPr/>
      <a:lstStyle/>
      <a:p>
        <a:r>
          <a:rPr lang="en-US"/>
          <a:t>Sync Field
The Sync Field byte is sent to enable the Slave to determine the time between two falling edges and thereby determine the transmission rate that the Master uses (auto baud detection). The bit pattern is 0x55 (0b01010101).</a:t>
        </a:r>
      </a:p>
    </p188:txBody>
  </p188:cm>
</p188:cmLst>
</file>

<file path=ppt/comments/modernComment_10B_300BEFDA.xml><?xml version="1.0" encoding="utf-8"?>
<p188:cmLst xmlns:a="http://schemas.openxmlformats.org/drawingml/2006/main" xmlns:r="http://schemas.openxmlformats.org/officeDocument/2006/relationships" xmlns:p188="http://schemas.microsoft.com/office/powerpoint/2018/8/main">
  <p188:cm id="{90EBD36A-D8BA-482F-BFB2-2D005C5334B2}" authorId="{977A64B7-9C00-C12B-BC79-558C1024DFFB}" created="2023-11-24T00:34:10.147">
    <pc:sldMkLst xmlns:pc="http://schemas.microsoft.com/office/powerpoint/2013/main/command">
      <pc:docMk/>
      <pc:sldMk cId="806088666" sldId="267"/>
    </pc:sldMkLst>
    <p188:txBody>
      <a:bodyPr/>
      <a:lstStyle/>
      <a:p>
        <a:r>
          <a:rPr lang="en-US"/>
          <a:t> a jitter value is added. This is the potential time difference between the nominal beginning of a slot and the actually starting point. If a frame does not completely fill out the slot, the rest of the time period must be waited until the next slot is available. This time period is known as the IFS (see figure: Computing the Length of a Frame Slot).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A8CC-AC53-E0DD-AAA7-C54D55912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9145F-2448-060C-E482-2E78C051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AAFAF0-2820-1809-B504-789DA0992379}"/>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5" name="Footer Placeholder 4">
            <a:extLst>
              <a:ext uri="{FF2B5EF4-FFF2-40B4-BE49-F238E27FC236}">
                <a16:creationId xmlns:a16="http://schemas.microsoft.com/office/drawing/2014/main" id="{8CB27FA8-5796-1852-9D23-980119C47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85EE1-1435-0004-2BAE-DDFB13507027}"/>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175265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C13E-CEFB-2C53-D238-85A92CDFBB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2B8FF3-E459-18DE-8904-421338C45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40D9E-538F-B030-E4A3-355D3D42EC6A}"/>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5" name="Footer Placeholder 4">
            <a:extLst>
              <a:ext uri="{FF2B5EF4-FFF2-40B4-BE49-F238E27FC236}">
                <a16:creationId xmlns:a16="http://schemas.microsoft.com/office/drawing/2014/main" id="{61BC9844-E679-0520-7508-593CD3B60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B1F49-E31F-8880-150D-6DF0CBDE83F0}"/>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27691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AAA61-8976-BF92-6529-9F9883B953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464455-3EB1-2584-EFA8-386C855A1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C6027-C8B2-307B-7B73-962BC658EE86}"/>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5" name="Footer Placeholder 4">
            <a:extLst>
              <a:ext uri="{FF2B5EF4-FFF2-40B4-BE49-F238E27FC236}">
                <a16:creationId xmlns:a16="http://schemas.microsoft.com/office/drawing/2014/main" id="{76B8E354-73F8-C622-27A6-A82A8D21D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6CE66-26FC-ABAF-EFF6-C782B82BA4C1}"/>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165619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D5AD-94C9-A6C8-0ED1-CEF68F3F6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CB0AC-DC3C-CE23-3F34-78D9EBCC5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3B484-8D40-CF8C-9188-1D855AF77707}"/>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5" name="Footer Placeholder 4">
            <a:extLst>
              <a:ext uri="{FF2B5EF4-FFF2-40B4-BE49-F238E27FC236}">
                <a16:creationId xmlns:a16="http://schemas.microsoft.com/office/drawing/2014/main" id="{6B9F7245-83A6-7E07-3E76-6019F0A37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7734B-EF74-41BC-431A-487035DC0744}"/>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131094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2BB-B0FE-093E-7088-7D82C612AB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486314-A97D-FA2B-55A3-FA76CBDED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78091E-4419-F090-74DB-DC90B40632CD}"/>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5" name="Footer Placeholder 4">
            <a:extLst>
              <a:ext uri="{FF2B5EF4-FFF2-40B4-BE49-F238E27FC236}">
                <a16:creationId xmlns:a16="http://schemas.microsoft.com/office/drawing/2014/main" id="{5F259C7B-25D3-F38F-8DB9-673803704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C87C1-EA9A-D02C-FD7B-722A7CF2CE66}"/>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354071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337D-1DE6-529A-303B-341FCB1D1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BDE4C-505B-2393-C09A-5AF20E0B6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DFBC9B-75C5-7D47-77BB-C07E3A1216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E8B414-55A4-2396-9DA5-970154BFE3FF}"/>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6" name="Footer Placeholder 5">
            <a:extLst>
              <a:ext uri="{FF2B5EF4-FFF2-40B4-BE49-F238E27FC236}">
                <a16:creationId xmlns:a16="http://schemas.microsoft.com/office/drawing/2014/main" id="{1F321DA2-4F5C-1BA1-195E-2B5309B0C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6C5B9-ADED-CAD4-9967-922832A7B74B}"/>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333856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F2F9-2952-EF4F-E993-AF6C7299A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E91689-ECF9-7F74-C917-B6E89CCEE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F88F4-171F-6758-582F-7A8C63438F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A9E7B-F82E-1DCC-B5F6-7C91EF572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588D92-CF0D-EB0B-B68E-5563D5F2B1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706776-606B-50B3-0492-340EB84392CD}"/>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8" name="Footer Placeholder 7">
            <a:extLst>
              <a:ext uri="{FF2B5EF4-FFF2-40B4-BE49-F238E27FC236}">
                <a16:creationId xmlns:a16="http://schemas.microsoft.com/office/drawing/2014/main" id="{B25A1C04-D9A0-6A2F-42A9-29F3AA3AD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24BBB-3481-3A14-5CEA-BCE49F298821}"/>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50428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5755-99EA-529D-FC7A-11FAA98D4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1F59F-1C6E-D320-B8B6-86D3EB193790}"/>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4" name="Footer Placeholder 3">
            <a:extLst>
              <a:ext uri="{FF2B5EF4-FFF2-40B4-BE49-F238E27FC236}">
                <a16:creationId xmlns:a16="http://schemas.microsoft.com/office/drawing/2014/main" id="{32CACC0A-E707-1404-6CFA-C3C127B1E4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E3E0C-4F46-2717-16C5-17590DD0A40C}"/>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173637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9A5154-1D20-5992-5500-133A6DACAFC9}"/>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3" name="Footer Placeholder 2">
            <a:extLst>
              <a:ext uri="{FF2B5EF4-FFF2-40B4-BE49-F238E27FC236}">
                <a16:creationId xmlns:a16="http://schemas.microsoft.com/office/drawing/2014/main" id="{FCCD2E31-0DFA-C37E-1881-F2247FE3EB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5F7CF7-A09F-CA13-554C-BB1019F36BFD}"/>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14997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2D27-3605-E197-D11B-384226BDF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AAD83-3F60-9FC3-10B0-4EF04CCA0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3EEA2-D540-FA2A-A80F-7E808D276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A2591-E49D-7792-DCDE-210468415E6C}"/>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6" name="Footer Placeholder 5">
            <a:extLst>
              <a:ext uri="{FF2B5EF4-FFF2-40B4-BE49-F238E27FC236}">
                <a16:creationId xmlns:a16="http://schemas.microsoft.com/office/drawing/2014/main" id="{A9257EA0-4451-BE6A-86EB-6C6FEA3A1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0726F-5A9B-59F8-4F0D-1C471276859A}"/>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186931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3E7D-DBB9-78F4-1261-BE3386FE2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21646-F820-2147-1181-A35436A758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6B5FD-AE6B-A936-6D96-3E5D30E91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6D0B3-3B9A-4C3D-0A04-3DF68C746E8F}"/>
              </a:ext>
            </a:extLst>
          </p:cNvPr>
          <p:cNvSpPr>
            <a:spLocks noGrp="1"/>
          </p:cNvSpPr>
          <p:nvPr>
            <p:ph type="dt" sz="half" idx="10"/>
          </p:nvPr>
        </p:nvSpPr>
        <p:spPr/>
        <p:txBody>
          <a:bodyPr/>
          <a:lstStyle/>
          <a:p>
            <a:fld id="{21F65B4F-F696-4913-9B3B-2037A39B622A}" type="datetimeFigureOut">
              <a:rPr lang="en-US" smtClean="0"/>
              <a:t>11/23/2023</a:t>
            </a:fld>
            <a:endParaRPr lang="en-US"/>
          </a:p>
        </p:txBody>
      </p:sp>
      <p:sp>
        <p:nvSpPr>
          <p:cNvPr id="6" name="Footer Placeholder 5">
            <a:extLst>
              <a:ext uri="{FF2B5EF4-FFF2-40B4-BE49-F238E27FC236}">
                <a16:creationId xmlns:a16="http://schemas.microsoft.com/office/drawing/2014/main" id="{7DD5237D-6406-B298-7056-7A559E524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5F797-02FD-1C09-4545-DBBB7E874F6C}"/>
              </a:ext>
            </a:extLst>
          </p:cNvPr>
          <p:cNvSpPr>
            <a:spLocks noGrp="1"/>
          </p:cNvSpPr>
          <p:nvPr>
            <p:ph type="sldNum" sz="quarter" idx="12"/>
          </p:nvPr>
        </p:nvSpPr>
        <p:spPr/>
        <p:txBody>
          <a:bodyPr/>
          <a:lstStyle/>
          <a:p>
            <a:fld id="{B6669E69-8423-451F-B988-C8406D5B7D52}" type="slidenum">
              <a:rPr lang="en-US" smtClean="0"/>
              <a:t>‹#›</a:t>
            </a:fld>
            <a:endParaRPr lang="en-US"/>
          </a:p>
        </p:txBody>
      </p:sp>
    </p:spTree>
    <p:extLst>
      <p:ext uri="{BB962C8B-B14F-4D97-AF65-F5344CB8AC3E}">
        <p14:creationId xmlns:p14="http://schemas.microsoft.com/office/powerpoint/2010/main" val="57865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881ED-3FB1-B2A5-11E6-731F67490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25EAD-D3E7-2E0D-5738-29607BD72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4FED5-011F-4353-CC9B-C889B9A42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65B4F-F696-4913-9B3B-2037A39B622A}" type="datetimeFigureOut">
              <a:rPr lang="en-US" smtClean="0"/>
              <a:t>11/23/2023</a:t>
            </a:fld>
            <a:endParaRPr lang="en-US"/>
          </a:p>
        </p:txBody>
      </p:sp>
      <p:sp>
        <p:nvSpPr>
          <p:cNvPr id="5" name="Footer Placeholder 4">
            <a:extLst>
              <a:ext uri="{FF2B5EF4-FFF2-40B4-BE49-F238E27FC236}">
                <a16:creationId xmlns:a16="http://schemas.microsoft.com/office/drawing/2014/main" id="{5513127C-9213-1FB3-3524-129B4ABAF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FB5D4-D21A-3116-D4E7-94E521A10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69E69-8423-451F-B988-C8406D5B7D52}" type="slidenum">
              <a:rPr lang="en-US" smtClean="0"/>
              <a:t>‹#›</a:t>
            </a:fld>
            <a:endParaRPr lang="en-US"/>
          </a:p>
        </p:txBody>
      </p:sp>
    </p:spTree>
    <p:extLst>
      <p:ext uri="{BB962C8B-B14F-4D97-AF65-F5344CB8AC3E}">
        <p14:creationId xmlns:p14="http://schemas.microsoft.com/office/powerpoint/2010/main" val="38841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0B_300BEFDA.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8_2A58B0E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50103-81A2-FB70-3E1A-2490469F413F}"/>
              </a:ext>
            </a:extLst>
          </p:cNvPr>
          <p:cNvSpPr>
            <a:spLocks noGrp="1"/>
          </p:cNvSpPr>
          <p:nvPr>
            <p:ph type="ctrTitle"/>
          </p:nvPr>
        </p:nvSpPr>
        <p:spPr>
          <a:xfrm>
            <a:off x="1113810" y="2960716"/>
            <a:ext cx="4036334" cy="2387600"/>
          </a:xfrm>
        </p:spPr>
        <p:txBody>
          <a:bodyPr anchor="t">
            <a:normAutofit/>
          </a:bodyPr>
          <a:lstStyle/>
          <a:p>
            <a:pPr algn="l"/>
            <a:r>
              <a:rPr lang="en-US" sz="5400" b="1"/>
              <a:t>LIN</a:t>
            </a:r>
          </a:p>
        </p:txBody>
      </p:sp>
      <p:sp>
        <p:nvSpPr>
          <p:cNvPr id="3" name="Subtitle 2">
            <a:extLst>
              <a:ext uri="{FF2B5EF4-FFF2-40B4-BE49-F238E27FC236}">
                <a16:creationId xmlns:a16="http://schemas.microsoft.com/office/drawing/2014/main" id="{00006600-7B51-9463-BA8D-3D771F72C59B}"/>
              </a:ext>
            </a:extLst>
          </p:cNvPr>
          <p:cNvSpPr>
            <a:spLocks noGrp="1"/>
          </p:cNvSpPr>
          <p:nvPr>
            <p:ph type="subTitle" idx="1"/>
          </p:nvPr>
        </p:nvSpPr>
        <p:spPr>
          <a:xfrm>
            <a:off x="1113809" y="953037"/>
            <a:ext cx="4036333" cy="1709849"/>
          </a:xfrm>
        </p:spPr>
        <p:txBody>
          <a:bodyPr anchor="b">
            <a:normAutofit/>
          </a:bodyPr>
          <a:lstStyle/>
          <a:p>
            <a:pPr algn="l"/>
            <a:r>
              <a:rPr lang="en-US" sz="2000" b="1"/>
              <a:t>Local Interconnect Network</a:t>
            </a:r>
          </a:p>
        </p:txBody>
      </p:sp>
      <p:grpSp>
        <p:nvGrpSpPr>
          <p:cNvPr id="23" name="Group 2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 network&#10;&#10;Description automatically generated">
            <a:extLst>
              <a:ext uri="{FF2B5EF4-FFF2-40B4-BE49-F238E27FC236}">
                <a16:creationId xmlns:a16="http://schemas.microsoft.com/office/drawing/2014/main" id="{D252B8F0-C27A-7C06-FC98-99104A17C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891063"/>
            <a:ext cx="5536001" cy="3017120"/>
          </a:xfrm>
          <a:prstGeom prst="rect">
            <a:avLst/>
          </a:prstGeom>
        </p:spPr>
      </p:pic>
    </p:spTree>
    <p:extLst>
      <p:ext uri="{BB962C8B-B14F-4D97-AF65-F5344CB8AC3E}">
        <p14:creationId xmlns:p14="http://schemas.microsoft.com/office/powerpoint/2010/main" val="404684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264AA-2BDB-64F6-ACCF-AA65A421FF9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Response Frame</a:t>
            </a:r>
          </a:p>
        </p:txBody>
      </p:sp>
      <p:sp>
        <p:nvSpPr>
          <p:cNvPr id="5" name="TextBox 4">
            <a:extLst>
              <a:ext uri="{FF2B5EF4-FFF2-40B4-BE49-F238E27FC236}">
                <a16:creationId xmlns:a16="http://schemas.microsoft.com/office/drawing/2014/main" id="{8E0212E7-D316-61F8-F53A-CDF9C0E1B3CE}"/>
              </a:ext>
            </a:extLst>
          </p:cNvPr>
          <p:cNvSpPr txBox="1"/>
          <p:nvPr/>
        </p:nvSpPr>
        <p:spPr>
          <a:xfrm>
            <a:off x="790575" y="4924425"/>
            <a:ext cx="862012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Classic Checksum: LIN version 1.</a:t>
            </a:r>
          </a:p>
          <a:p>
            <a:pPr marL="285750" indent="-285750">
              <a:buFont typeface="Arial" panose="020B0604020202020204" pitchFamily="34" charset="0"/>
              <a:buChar char="•"/>
            </a:pPr>
            <a:r>
              <a:rPr lang="en-US" dirty="0"/>
              <a:t>Enhanced Checksum: LIN version 2.</a:t>
            </a:r>
          </a:p>
          <a:p>
            <a:pPr marL="285750" indent="-285750">
              <a:buFont typeface="Arial" panose="020B0604020202020204" pitchFamily="34" charset="0"/>
              <a:buChar char="•"/>
            </a:pPr>
            <a:r>
              <a:rPr lang="en-US" dirty="0"/>
              <a:t>Diagnostic Frames use Classic Checksum.</a:t>
            </a:r>
          </a:p>
        </p:txBody>
      </p:sp>
      <p:pic>
        <p:nvPicPr>
          <p:cNvPr id="6" name="Picture 5">
            <a:extLst>
              <a:ext uri="{FF2B5EF4-FFF2-40B4-BE49-F238E27FC236}">
                <a16:creationId xmlns:a16="http://schemas.microsoft.com/office/drawing/2014/main" id="{B1C996E2-B647-78E3-4839-5C41DAC02093}"/>
              </a:ext>
            </a:extLst>
          </p:cNvPr>
          <p:cNvPicPr>
            <a:picLocks noChangeAspect="1"/>
          </p:cNvPicPr>
          <p:nvPr/>
        </p:nvPicPr>
        <p:blipFill>
          <a:blip r:embed="rId2"/>
          <a:stretch>
            <a:fillRect/>
          </a:stretch>
        </p:blipFill>
        <p:spPr>
          <a:xfrm>
            <a:off x="2247566" y="1761998"/>
            <a:ext cx="7696867" cy="2933954"/>
          </a:xfrm>
          <a:prstGeom prst="rect">
            <a:avLst/>
          </a:prstGeom>
        </p:spPr>
      </p:pic>
    </p:spTree>
    <p:extLst>
      <p:ext uri="{BB962C8B-B14F-4D97-AF65-F5344CB8AC3E}">
        <p14:creationId xmlns:p14="http://schemas.microsoft.com/office/powerpoint/2010/main" val="88888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4471B-04FC-89A3-3FFC-40DB0E4C46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LIN Communication</a:t>
            </a:r>
          </a:p>
        </p:txBody>
      </p:sp>
      <p:pic>
        <p:nvPicPr>
          <p:cNvPr id="5" name="Content Placeholder 4" descr="A diagram of a system&#10;&#10;Description automatically generated">
            <a:extLst>
              <a:ext uri="{FF2B5EF4-FFF2-40B4-BE49-F238E27FC236}">
                <a16:creationId xmlns:a16="http://schemas.microsoft.com/office/drawing/2014/main" id="{18B62691-653D-DC08-33E5-DAD9FE86076D}"/>
              </a:ext>
            </a:extLst>
          </p:cNvPr>
          <p:cNvPicPr>
            <a:picLocks noGrp="1" noChangeAspect="1"/>
          </p:cNvPicPr>
          <p:nvPr>
            <p:ph idx="1"/>
          </p:nvPr>
        </p:nvPicPr>
        <p:blipFill>
          <a:blip r:embed="rId2"/>
          <a:stretch>
            <a:fillRect/>
          </a:stretch>
        </p:blipFill>
        <p:spPr>
          <a:xfrm>
            <a:off x="1421320" y="1675227"/>
            <a:ext cx="9349360" cy="4394199"/>
          </a:xfrm>
          <a:prstGeom prst="rect">
            <a:avLst/>
          </a:prstGeom>
        </p:spPr>
      </p:pic>
    </p:spTree>
    <p:extLst>
      <p:ext uri="{BB962C8B-B14F-4D97-AF65-F5344CB8AC3E}">
        <p14:creationId xmlns:p14="http://schemas.microsoft.com/office/powerpoint/2010/main" val="382954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4471B-04FC-89A3-3FFC-40DB0E4C46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LIN Schedule</a:t>
            </a:r>
          </a:p>
        </p:txBody>
      </p:sp>
      <p:pic>
        <p:nvPicPr>
          <p:cNvPr id="9" name="Picture 8">
            <a:extLst>
              <a:ext uri="{FF2B5EF4-FFF2-40B4-BE49-F238E27FC236}">
                <a16:creationId xmlns:a16="http://schemas.microsoft.com/office/drawing/2014/main" id="{5D65849A-A9ED-CA97-1DC3-D9FA745BE689}"/>
              </a:ext>
            </a:extLst>
          </p:cNvPr>
          <p:cNvPicPr>
            <a:picLocks noChangeAspect="1"/>
          </p:cNvPicPr>
          <p:nvPr/>
        </p:nvPicPr>
        <p:blipFill>
          <a:blip r:embed="rId3"/>
          <a:stretch>
            <a:fillRect/>
          </a:stretch>
        </p:blipFill>
        <p:spPr>
          <a:xfrm>
            <a:off x="2144687" y="1588011"/>
            <a:ext cx="7902625" cy="4961050"/>
          </a:xfrm>
          <a:prstGeom prst="rect">
            <a:avLst/>
          </a:prstGeom>
        </p:spPr>
      </p:pic>
    </p:spTree>
    <p:extLst>
      <p:ext uri="{BB962C8B-B14F-4D97-AF65-F5344CB8AC3E}">
        <p14:creationId xmlns:p14="http://schemas.microsoft.com/office/powerpoint/2010/main" val="806088666"/>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4471B-04FC-89A3-3FFC-40DB0E4C46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LIN Schedule</a:t>
            </a:r>
          </a:p>
        </p:txBody>
      </p:sp>
      <p:pic>
        <p:nvPicPr>
          <p:cNvPr id="12" name="Picture 11">
            <a:extLst>
              <a:ext uri="{FF2B5EF4-FFF2-40B4-BE49-F238E27FC236}">
                <a16:creationId xmlns:a16="http://schemas.microsoft.com/office/drawing/2014/main" id="{ABBFE2A5-4B21-A183-6DBE-9D192CD82988}"/>
              </a:ext>
            </a:extLst>
          </p:cNvPr>
          <p:cNvPicPr>
            <a:picLocks noChangeAspect="1"/>
          </p:cNvPicPr>
          <p:nvPr/>
        </p:nvPicPr>
        <p:blipFill>
          <a:blip r:embed="rId2"/>
          <a:stretch>
            <a:fillRect/>
          </a:stretch>
        </p:blipFill>
        <p:spPr>
          <a:xfrm>
            <a:off x="866775" y="2083836"/>
            <a:ext cx="4952599" cy="2259367"/>
          </a:xfrm>
          <a:prstGeom prst="rect">
            <a:avLst/>
          </a:prstGeom>
        </p:spPr>
      </p:pic>
      <p:sp>
        <p:nvSpPr>
          <p:cNvPr id="14" name="TextBox 13">
            <a:extLst>
              <a:ext uri="{FF2B5EF4-FFF2-40B4-BE49-F238E27FC236}">
                <a16:creationId xmlns:a16="http://schemas.microsoft.com/office/drawing/2014/main" id="{D33225D5-16AC-C738-A873-B01BFC344DC0}"/>
              </a:ext>
            </a:extLst>
          </p:cNvPr>
          <p:cNvSpPr txBox="1"/>
          <p:nvPr/>
        </p:nvSpPr>
        <p:spPr>
          <a:xfrm>
            <a:off x="197499" y="5272569"/>
            <a:ext cx="11569958" cy="923330"/>
          </a:xfrm>
          <a:prstGeom prst="rect">
            <a:avLst/>
          </a:prstGeom>
          <a:noFill/>
        </p:spPr>
        <p:txBody>
          <a:bodyPr wrap="square">
            <a:spAutoFit/>
          </a:bodyPr>
          <a:lstStyle/>
          <a:p>
            <a:r>
              <a:rPr lang="en-US" dirty="0"/>
              <a:t>In computing the size of a slot, a jitter value is added. This is the potential time difference between the nominal beginning of a slot and the actually starting point. If a frame does not completely fill out the slot, the rest of the time period must be waited until the next slot is available. This time period is known as the IFS.</a:t>
            </a:r>
          </a:p>
        </p:txBody>
      </p:sp>
      <p:pic>
        <p:nvPicPr>
          <p:cNvPr id="4" name="Picture 3">
            <a:extLst>
              <a:ext uri="{FF2B5EF4-FFF2-40B4-BE49-F238E27FC236}">
                <a16:creationId xmlns:a16="http://schemas.microsoft.com/office/drawing/2014/main" id="{2E6C2F96-9F53-0D1A-CD0E-320788BF59D0}"/>
              </a:ext>
            </a:extLst>
          </p:cNvPr>
          <p:cNvPicPr>
            <a:picLocks noChangeAspect="1"/>
          </p:cNvPicPr>
          <p:nvPr/>
        </p:nvPicPr>
        <p:blipFill>
          <a:blip r:embed="rId3"/>
          <a:stretch>
            <a:fillRect/>
          </a:stretch>
        </p:blipFill>
        <p:spPr>
          <a:xfrm>
            <a:off x="6372628" y="1937058"/>
            <a:ext cx="4640982" cy="2552921"/>
          </a:xfrm>
          <a:prstGeom prst="rect">
            <a:avLst/>
          </a:prstGeom>
        </p:spPr>
      </p:pic>
    </p:spTree>
    <p:extLst>
      <p:ext uri="{BB962C8B-B14F-4D97-AF65-F5344CB8AC3E}">
        <p14:creationId xmlns:p14="http://schemas.microsoft.com/office/powerpoint/2010/main" val="226612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7333-7CA9-920A-EDFD-BD3F49DBA139}"/>
              </a:ext>
            </a:extLst>
          </p:cNvPr>
          <p:cNvSpPr>
            <a:spLocks noGrp="1"/>
          </p:cNvSpPr>
          <p:nvPr>
            <p:ph type="title"/>
          </p:nvPr>
        </p:nvSpPr>
        <p:spPr/>
        <p:txBody>
          <a:bodyPr/>
          <a:lstStyle/>
          <a:p>
            <a:r>
              <a:rPr lang="en-US" dirty="0"/>
              <a:t>Message Types</a:t>
            </a:r>
          </a:p>
        </p:txBody>
      </p:sp>
      <p:sp>
        <p:nvSpPr>
          <p:cNvPr id="3" name="Content Placeholder 2">
            <a:extLst>
              <a:ext uri="{FF2B5EF4-FFF2-40B4-BE49-F238E27FC236}">
                <a16:creationId xmlns:a16="http://schemas.microsoft.com/office/drawing/2014/main" id="{A95D7964-13A4-E81D-3DAD-0184C1B6774C}"/>
              </a:ext>
            </a:extLst>
          </p:cNvPr>
          <p:cNvSpPr>
            <a:spLocks noGrp="1"/>
          </p:cNvSpPr>
          <p:nvPr>
            <p:ph idx="1"/>
          </p:nvPr>
        </p:nvSpPr>
        <p:spPr/>
        <p:txBody>
          <a:bodyPr/>
          <a:lstStyle/>
          <a:p>
            <a:pPr marL="0" indent="0">
              <a:buNone/>
            </a:pPr>
            <a:r>
              <a:rPr lang="en-US" b="1" dirty="0">
                <a:highlight>
                  <a:srgbClr val="FFFF00"/>
                </a:highlight>
              </a:rPr>
              <a:t>Unconditional Frames</a:t>
            </a:r>
          </a:p>
          <a:p>
            <a:pPr lvl="1"/>
            <a:r>
              <a:rPr lang="en-US" sz="2000" dirty="0"/>
              <a:t>This is the “normal” type of LIN communication. </a:t>
            </a:r>
          </a:p>
          <a:p>
            <a:pPr lvl="1"/>
            <a:r>
              <a:rPr lang="en-US" sz="2000" dirty="0"/>
              <a:t>The Master sends a frame header in a scheduled frame slot and the designated Slave node fills the frame with data. </a:t>
            </a:r>
          </a:p>
          <a:p>
            <a:pPr lvl="1"/>
            <a:r>
              <a:rPr lang="en-US" sz="2000" dirty="0"/>
              <a:t>Unconditional frames carry signals and their frame identifiers are in the range 0 (zero) to 59 (0x3B).</a:t>
            </a:r>
          </a:p>
          <a:p>
            <a:pPr lvl="1"/>
            <a:endParaRPr lang="en-US" sz="2000" dirty="0"/>
          </a:p>
          <a:p>
            <a:endParaRPr lang="en-US" dirty="0"/>
          </a:p>
        </p:txBody>
      </p:sp>
    </p:spTree>
    <p:extLst>
      <p:ext uri="{BB962C8B-B14F-4D97-AF65-F5344CB8AC3E}">
        <p14:creationId xmlns:p14="http://schemas.microsoft.com/office/powerpoint/2010/main" val="54592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7333-7CA9-920A-EDFD-BD3F49DBA139}"/>
              </a:ext>
            </a:extLst>
          </p:cNvPr>
          <p:cNvSpPr>
            <a:spLocks noGrp="1"/>
          </p:cNvSpPr>
          <p:nvPr>
            <p:ph type="title"/>
          </p:nvPr>
        </p:nvSpPr>
        <p:spPr/>
        <p:txBody>
          <a:bodyPr/>
          <a:lstStyle/>
          <a:p>
            <a:r>
              <a:rPr lang="en-US" dirty="0"/>
              <a:t>Message Types</a:t>
            </a:r>
          </a:p>
        </p:txBody>
      </p:sp>
      <p:sp>
        <p:nvSpPr>
          <p:cNvPr id="3" name="Content Placeholder 2">
            <a:extLst>
              <a:ext uri="{FF2B5EF4-FFF2-40B4-BE49-F238E27FC236}">
                <a16:creationId xmlns:a16="http://schemas.microsoft.com/office/drawing/2014/main" id="{A95D7964-13A4-E81D-3DAD-0184C1B6774C}"/>
              </a:ext>
            </a:extLst>
          </p:cNvPr>
          <p:cNvSpPr>
            <a:spLocks noGrp="1"/>
          </p:cNvSpPr>
          <p:nvPr>
            <p:ph idx="1"/>
          </p:nvPr>
        </p:nvSpPr>
        <p:spPr/>
        <p:txBody>
          <a:bodyPr/>
          <a:lstStyle/>
          <a:p>
            <a:pPr marL="0" indent="0">
              <a:buNone/>
            </a:pPr>
            <a:r>
              <a:rPr lang="en-US" b="1" dirty="0">
                <a:highlight>
                  <a:srgbClr val="FFFF00"/>
                </a:highlight>
              </a:rPr>
              <a:t>Event-Triggered Frames</a:t>
            </a:r>
          </a:p>
          <a:p>
            <a:r>
              <a:rPr lang="en-US" sz="1600" dirty="0"/>
              <a:t>The purpose of an event-triggered frame is to increase the responsivity of the LIN cluster without assigning too much of the bus bandwidth to the polling of multiple Slave nodes with seldom occurring events.</a:t>
            </a:r>
          </a:p>
          <a:p>
            <a:pPr>
              <a:buFont typeface="Arial" panose="020B0604020202020204" pitchFamily="34" charset="0"/>
              <a:buChar char="•"/>
            </a:pPr>
            <a:r>
              <a:rPr lang="en-US" sz="1600" dirty="0"/>
              <a:t>Master asks Slaves if a certain event has occurred.</a:t>
            </a:r>
          </a:p>
          <a:p>
            <a:pPr>
              <a:buFont typeface="Arial" panose="020B0604020202020204" pitchFamily="34" charset="0"/>
              <a:buChar char="•"/>
            </a:pPr>
            <a:r>
              <a:rPr lang="en-US" sz="1600" dirty="0"/>
              <a:t>Only those who have seen the event publish a response.</a:t>
            </a:r>
          </a:p>
          <a:p>
            <a:pPr>
              <a:buFont typeface="Arial" panose="020B0604020202020204" pitchFamily="34" charset="0"/>
              <a:buChar char="•"/>
            </a:pPr>
            <a:r>
              <a:rPr lang="en-US" sz="1600" dirty="0"/>
              <a:t>Identifiers 0x00 to 0x3b (0-59).</a:t>
            </a:r>
          </a:p>
          <a:p>
            <a:pPr>
              <a:buFont typeface="Arial" panose="020B0604020202020204" pitchFamily="34" charset="0"/>
              <a:buChar char="•"/>
            </a:pPr>
            <a:r>
              <a:rPr lang="en-US" sz="1600" dirty="0"/>
              <a:t>Collisions are possible - if more than one Slave has detected the specified event, all respond simultaneously, resulting in a collision.</a:t>
            </a:r>
          </a:p>
          <a:p>
            <a:pPr>
              <a:buFont typeface="Arial" panose="020B0604020202020204" pitchFamily="34" charset="0"/>
              <a:buChar char="•"/>
            </a:pPr>
            <a:r>
              <a:rPr lang="en-US" sz="1600" dirty="0"/>
              <a:t>When detected, Master reverts to unconditional frames.</a:t>
            </a:r>
          </a:p>
          <a:p>
            <a:pPr>
              <a:buFont typeface="Arial" panose="020B0604020202020204" pitchFamily="34" charset="0"/>
              <a:buChar char="•"/>
            </a:pPr>
            <a:r>
              <a:rPr lang="en-US" sz="1600" dirty="0"/>
              <a:t>Can result in better utilization of bandwidth.</a:t>
            </a:r>
          </a:p>
          <a:p>
            <a:pPr marL="457200" lvl="1" indent="0">
              <a:buNone/>
            </a:pPr>
            <a:endParaRPr lang="en-US" sz="2000" dirty="0"/>
          </a:p>
          <a:p>
            <a:endParaRPr lang="en-US" dirty="0"/>
          </a:p>
        </p:txBody>
      </p:sp>
    </p:spTree>
    <p:extLst>
      <p:ext uri="{BB962C8B-B14F-4D97-AF65-F5344CB8AC3E}">
        <p14:creationId xmlns:p14="http://schemas.microsoft.com/office/powerpoint/2010/main" val="373366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BC3D82-DBF5-BA98-6362-72EAD5627C2E}"/>
              </a:ext>
            </a:extLst>
          </p:cNvPr>
          <p:cNvPicPr>
            <a:picLocks noGrp="1" noChangeAspect="1"/>
          </p:cNvPicPr>
          <p:nvPr>
            <p:ph idx="1"/>
          </p:nvPr>
        </p:nvPicPr>
        <p:blipFill>
          <a:blip r:embed="rId2"/>
          <a:stretch>
            <a:fillRect/>
          </a:stretch>
        </p:blipFill>
        <p:spPr>
          <a:xfrm>
            <a:off x="605784" y="281987"/>
            <a:ext cx="4952465" cy="2319434"/>
          </a:xfrm>
        </p:spPr>
      </p:pic>
      <p:pic>
        <p:nvPicPr>
          <p:cNvPr id="9" name="Picture 8">
            <a:extLst>
              <a:ext uri="{FF2B5EF4-FFF2-40B4-BE49-F238E27FC236}">
                <a16:creationId xmlns:a16="http://schemas.microsoft.com/office/drawing/2014/main" id="{0CE73DD3-6567-32E7-6168-137674AEF5F3}"/>
              </a:ext>
            </a:extLst>
          </p:cNvPr>
          <p:cNvPicPr>
            <a:picLocks noChangeAspect="1"/>
          </p:cNvPicPr>
          <p:nvPr/>
        </p:nvPicPr>
        <p:blipFill>
          <a:blip r:embed="rId3"/>
          <a:stretch>
            <a:fillRect/>
          </a:stretch>
        </p:blipFill>
        <p:spPr>
          <a:xfrm>
            <a:off x="6010275" y="281987"/>
            <a:ext cx="5378082" cy="2692365"/>
          </a:xfrm>
          <a:prstGeom prst="rect">
            <a:avLst/>
          </a:prstGeom>
        </p:spPr>
      </p:pic>
      <p:pic>
        <p:nvPicPr>
          <p:cNvPr id="11" name="Picture 10">
            <a:extLst>
              <a:ext uri="{FF2B5EF4-FFF2-40B4-BE49-F238E27FC236}">
                <a16:creationId xmlns:a16="http://schemas.microsoft.com/office/drawing/2014/main" id="{A27F88B7-3935-3CB0-D41F-AFF57CB9CE13}"/>
              </a:ext>
            </a:extLst>
          </p:cNvPr>
          <p:cNvPicPr>
            <a:picLocks noChangeAspect="1"/>
          </p:cNvPicPr>
          <p:nvPr/>
        </p:nvPicPr>
        <p:blipFill>
          <a:blip r:embed="rId4"/>
          <a:stretch>
            <a:fillRect/>
          </a:stretch>
        </p:blipFill>
        <p:spPr>
          <a:xfrm>
            <a:off x="3082016" y="3342179"/>
            <a:ext cx="5071383" cy="2904073"/>
          </a:xfrm>
          <a:prstGeom prst="rect">
            <a:avLst/>
          </a:prstGeom>
        </p:spPr>
      </p:pic>
    </p:spTree>
    <p:extLst>
      <p:ext uri="{BB962C8B-B14F-4D97-AF65-F5344CB8AC3E}">
        <p14:creationId xmlns:p14="http://schemas.microsoft.com/office/powerpoint/2010/main" val="158397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AAA3-D3A2-7282-0DE5-A51ED7D45F6E}"/>
              </a:ext>
            </a:extLst>
          </p:cNvPr>
          <p:cNvSpPr>
            <a:spLocks noGrp="1"/>
          </p:cNvSpPr>
          <p:nvPr>
            <p:ph type="title"/>
          </p:nvPr>
        </p:nvSpPr>
        <p:spPr/>
        <p:txBody>
          <a:bodyPr/>
          <a:lstStyle/>
          <a:p>
            <a:r>
              <a:rPr lang="en-US" dirty="0">
                <a:highlight>
                  <a:srgbClr val="FFFF00"/>
                </a:highlight>
              </a:rPr>
              <a:t>Sporadic Frame</a:t>
            </a:r>
          </a:p>
        </p:txBody>
      </p:sp>
      <p:sp>
        <p:nvSpPr>
          <p:cNvPr id="3" name="Content Placeholder 2">
            <a:extLst>
              <a:ext uri="{FF2B5EF4-FFF2-40B4-BE49-F238E27FC236}">
                <a16:creationId xmlns:a16="http://schemas.microsoft.com/office/drawing/2014/main" id="{72385447-862E-E3C5-9C8A-65561B46CE6C}"/>
              </a:ext>
            </a:extLst>
          </p:cNvPr>
          <p:cNvSpPr>
            <a:spLocks noGrp="1"/>
          </p:cNvSpPr>
          <p:nvPr>
            <p:ph idx="1"/>
          </p:nvPr>
        </p:nvSpPr>
        <p:spPr/>
        <p:txBody>
          <a:bodyPr>
            <a:normAutofit/>
          </a:bodyPr>
          <a:lstStyle/>
          <a:p>
            <a:r>
              <a:rPr lang="en-US" sz="1800" dirty="0"/>
              <a:t>The sporadic frame is </a:t>
            </a:r>
            <a:r>
              <a:rPr lang="en-US" sz="1800" i="1" dirty="0"/>
              <a:t>basically an Event Triggered Frame for the master</a:t>
            </a:r>
            <a:r>
              <a:rPr lang="en-US" sz="1800" dirty="0"/>
              <a:t>. </a:t>
            </a:r>
          </a:p>
          <a:p>
            <a:r>
              <a:rPr lang="en-US" sz="1800" dirty="0"/>
              <a:t>This method provides some dynamic behavior to the otherwise static LIN protocol. The header of a sporadic frame is only sent from the master when it knows that a signal has been updated in a slave node. Usually the master fills the data bytes of the frame itself and the slave nodes will be the receivers of the information.</a:t>
            </a:r>
          </a:p>
        </p:txBody>
      </p:sp>
      <p:pic>
        <p:nvPicPr>
          <p:cNvPr id="5" name="Picture 4">
            <a:extLst>
              <a:ext uri="{FF2B5EF4-FFF2-40B4-BE49-F238E27FC236}">
                <a16:creationId xmlns:a16="http://schemas.microsoft.com/office/drawing/2014/main" id="{B9B871C5-62D1-4056-B774-D805124A8454}"/>
              </a:ext>
            </a:extLst>
          </p:cNvPr>
          <p:cNvPicPr>
            <a:picLocks noChangeAspect="1"/>
          </p:cNvPicPr>
          <p:nvPr/>
        </p:nvPicPr>
        <p:blipFill>
          <a:blip r:embed="rId2"/>
          <a:stretch>
            <a:fillRect/>
          </a:stretch>
        </p:blipFill>
        <p:spPr>
          <a:xfrm>
            <a:off x="1397863" y="3333616"/>
            <a:ext cx="9396274" cy="2187130"/>
          </a:xfrm>
          <a:prstGeom prst="rect">
            <a:avLst/>
          </a:prstGeom>
        </p:spPr>
      </p:pic>
    </p:spTree>
    <p:extLst>
      <p:ext uri="{BB962C8B-B14F-4D97-AF65-F5344CB8AC3E}">
        <p14:creationId xmlns:p14="http://schemas.microsoft.com/office/powerpoint/2010/main" val="49984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758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diagram of a schedule&#10;&#10;Description automatically generated">
            <a:extLst>
              <a:ext uri="{FF2B5EF4-FFF2-40B4-BE49-F238E27FC236}">
                <a16:creationId xmlns:a16="http://schemas.microsoft.com/office/drawing/2014/main" id="{BA656844-947B-E01E-90A4-2541BB40DE84}"/>
              </a:ext>
            </a:extLst>
          </p:cNvPr>
          <p:cNvPicPr>
            <a:picLocks noGrp="1" noChangeAspect="1"/>
          </p:cNvPicPr>
          <p:nvPr>
            <p:ph idx="1"/>
          </p:nvPr>
        </p:nvPicPr>
        <p:blipFill>
          <a:blip r:embed="rId2"/>
          <a:stretch>
            <a:fillRect/>
          </a:stretch>
        </p:blipFill>
        <p:spPr>
          <a:xfrm>
            <a:off x="3116820" y="643467"/>
            <a:ext cx="5958359" cy="5571066"/>
          </a:xfrm>
          <a:prstGeom prst="rect">
            <a:avLst/>
          </a:prstGeom>
        </p:spPr>
      </p:pic>
    </p:spTree>
    <p:extLst>
      <p:ext uri="{BB962C8B-B14F-4D97-AF65-F5344CB8AC3E}">
        <p14:creationId xmlns:p14="http://schemas.microsoft.com/office/powerpoint/2010/main" val="18371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7B3E-30B3-878C-6A3A-6B703900265D}"/>
              </a:ext>
            </a:extLst>
          </p:cNvPr>
          <p:cNvSpPr>
            <a:spLocks noGrp="1"/>
          </p:cNvSpPr>
          <p:nvPr>
            <p:ph type="title"/>
          </p:nvPr>
        </p:nvSpPr>
        <p:spPr>
          <a:xfrm>
            <a:off x="876693" y="741391"/>
            <a:ext cx="4597747" cy="1616203"/>
          </a:xfrm>
        </p:spPr>
        <p:txBody>
          <a:bodyPr anchor="b">
            <a:normAutofit/>
          </a:bodyPr>
          <a:lstStyle/>
          <a:p>
            <a:r>
              <a:rPr lang="en-US" sz="3200"/>
              <a:t>Why LIN?</a:t>
            </a:r>
          </a:p>
        </p:txBody>
      </p:sp>
      <p:sp>
        <p:nvSpPr>
          <p:cNvPr id="3" name="Content Placeholder 2">
            <a:extLst>
              <a:ext uri="{FF2B5EF4-FFF2-40B4-BE49-F238E27FC236}">
                <a16:creationId xmlns:a16="http://schemas.microsoft.com/office/drawing/2014/main" id="{25886014-4F3F-63E4-91E0-480BBE84E0E2}"/>
              </a:ext>
            </a:extLst>
          </p:cNvPr>
          <p:cNvSpPr>
            <a:spLocks noGrp="1"/>
          </p:cNvSpPr>
          <p:nvPr>
            <p:ph idx="1"/>
          </p:nvPr>
        </p:nvSpPr>
        <p:spPr>
          <a:xfrm>
            <a:off x="876693" y="2533476"/>
            <a:ext cx="4597746" cy="3447832"/>
          </a:xfrm>
        </p:spPr>
        <p:txBody>
          <a:bodyPr anchor="t">
            <a:normAutofit/>
          </a:bodyPr>
          <a:lstStyle/>
          <a:p>
            <a:r>
              <a:rPr lang="en-US" sz="2000" dirty="0"/>
              <a:t>LIN came into existence when CAN was the most common protocol used, because manufactures needed protocol which was cheaper compared to CAN, with trade off to be slower than CAN.</a:t>
            </a:r>
          </a:p>
          <a:p>
            <a:r>
              <a:rPr lang="en-US" sz="2000" dirty="0"/>
              <a:t>Some systems in car need lower speed protocol, less time critical, without any extreme fault tolerance.</a:t>
            </a:r>
          </a:p>
          <a:p>
            <a:r>
              <a:rPr lang="en-US" sz="2000" dirty="0"/>
              <a:t>1-20 kbit/s</a:t>
            </a:r>
          </a:p>
          <a:p>
            <a:r>
              <a:rPr lang="en-US" sz="2000" dirty="0"/>
              <a:t>Max 40 m wire length</a:t>
            </a:r>
            <a:endParaRPr lang="en-US" sz="3200" dirty="0"/>
          </a:p>
        </p:txBody>
      </p:sp>
      <p:pic>
        <p:nvPicPr>
          <p:cNvPr id="5" name="Picture 4">
            <a:extLst>
              <a:ext uri="{FF2B5EF4-FFF2-40B4-BE49-F238E27FC236}">
                <a16:creationId xmlns:a16="http://schemas.microsoft.com/office/drawing/2014/main" id="{991600F3-5009-FA84-F3F4-C57131E34E52}"/>
              </a:ext>
            </a:extLst>
          </p:cNvPr>
          <p:cNvPicPr>
            <a:picLocks noChangeAspect="1"/>
          </p:cNvPicPr>
          <p:nvPr/>
        </p:nvPicPr>
        <p:blipFill>
          <a:blip r:embed="rId2"/>
          <a:stretch>
            <a:fillRect/>
          </a:stretch>
        </p:blipFill>
        <p:spPr>
          <a:xfrm>
            <a:off x="6096001" y="1729252"/>
            <a:ext cx="5319062" cy="3324413"/>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380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A356-47CD-02EA-020D-591AABAD8210}"/>
              </a:ext>
            </a:extLst>
          </p:cNvPr>
          <p:cNvSpPr>
            <a:spLocks noGrp="1"/>
          </p:cNvSpPr>
          <p:nvPr>
            <p:ph type="title"/>
          </p:nvPr>
        </p:nvSpPr>
        <p:spPr>
          <a:xfrm>
            <a:off x="315672" y="365125"/>
            <a:ext cx="10515600" cy="1325563"/>
          </a:xfrm>
        </p:spPr>
        <p:txBody>
          <a:bodyPr/>
          <a:lstStyle/>
          <a:p>
            <a:r>
              <a:rPr lang="en-US" dirty="0"/>
              <a:t>LIN Features</a:t>
            </a:r>
          </a:p>
        </p:txBody>
      </p:sp>
      <p:pic>
        <p:nvPicPr>
          <p:cNvPr id="5" name="Content Placeholder 4">
            <a:extLst>
              <a:ext uri="{FF2B5EF4-FFF2-40B4-BE49-F238E27FC236}">
                <a16:creationId xmlns:a16="http://schemas.microsoft.com/office/drawing/2014/main" id="{0700C70C-FF12-3193-E361-F0EECCFD7CB8}"/>
              </a:ext>
            </a:extLst>
          </p:cNvPr>
          <p:cNvPicPr>
            <a:picLocks noGrp="1" noChangeAspect="1"/>
          </p:cNvPicPr>
          <p:nvPr>
            <p:ph idx="1"/>
          </p:nvPr>
        </p:nvPicPr>
        <p:blipFill>
          <a:blip r:embed="rId2"/>
          <a:stretch>
            <a:fillRect/>
          </a:stretch>
        </p:blipFill>
        <p:spPr>
          <a:xfrm>
            <a:off x="7368556" y="1690688"/>
            <a:ext cx="4217637" cy="4351338"/>
          </a:xfrm>
        </p:spPr>
      </p:pic>
      <p:pic>
        <p:nvPicPr>
          <p:cNvPr id="7" name="Picture 6">
            <a:extLst>
              <a:ext uri="{FF2B5EF4-FFF2-40B4-BE49-F238E27FC236}">
                <a16:creationId xmlns:a16="http://schemas.microsoft.com/office/drawing/2014/main" id="{21982F0D-DDFC-7856-5353-F0729D41DD9F}"/>
              </a:ext>
            </a:extLst>
          </p:cNvPr>
          <p:cNvPicPr>
            <a:picLocks noChangeAspect="1"/>
          </p:cNvPicPr>
          <p:nvPr/>
        </p:nvPicPr>
        <p:blipFill>
          <a:blip r:embed="rId3"/>
          <a:stretch>
            <a:fillRect/>
          </a:stretch>
        </p:blipFill>
        <p:spPr>
          <a:xfrm>
            <a:off x="315672" y="1690688"/>
            <a:ext cx="6820491" cy="4625741"/>
          </a:xfrm>
          <a:prstGeom prst="rect">
            <a:avLst/>
          </a:prstGeom>
        </p:spPr>
      </p:pic>
    </p:spTree>
    <p:extLst>
      <p:ext uri="{BB962C8B-B14F-4D97-AF65-F5344CB8AC3E}">
        <p14:creationId xmlns:p14="http://schemas.microsoft.com/office/powerpoint/2010/main" val="162615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64981D-D7BE-85AE-EEC7-33A9CAB86A41}"/>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Message Orientation</a:t>
            </a:r>
          </a:p>
        </p:txBody>
      </p:sp>
      <p:pic>
        <p:nvPicPr>
          <p:cNvPr id="5" name="Content Placeholder 4" descr="A white background with black text&#10;&#10;Description automatically generated">
            <a:extLst>
              <a:ext uri="{FF2B5EF4-FFF2-40B4-BE49-F238E27FC236}">
                <a16:creationId xmlns:a16="http://schemas.microsoft.com/office/drawing/2014/main" id="{FF62DB89-644E-54D0-C2C9-614AD1A19A59}"/>
              </a:ext>
            </a:extLst>
          </p:cNvPr>
          <p:cNvPicPr>
            <a:picLocks noGrp="1" noChangeAspect="1"/>
          </p:cNvPicPr>
          <p:nvPr>
            <p:ph idx="1"/>
          </p:nvPr>
        </p:nvPicPr>
        <p:blipFill>
          <a:blip r:embed="rId2"/>
          <a:stretch>
            <a:fillRect/>
          </a:stretch>
        </p:blipFill>
        <p:spPr>
          <a:xfrm>
            <a:off x="1684731" y="2354239"/>
            <a:ext cx="8822537" cy="3948085"/>
          </a:xfrm>
          <a:prstGeom prst="rect">
            <a:avLst/>
          </a:prstGeom>
        </p:spPr>
      </p:pic>
    </p:spTree>
    <p:extLst>
      <p:ext uri="{BB962C8B-B14F-4D97-AF65-F5344CB8AC3E}">
        <p14:creationId xmlns:p14="http://schemas.microsoft.com/office/powerpoint/2010/main" val="75220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94F3-EF3E-29FC-7272-F189AE6E9F33}"/>
              </a:ext>
            </a:extLst>
          </p:cNvPr>
          <p:cNvSpPr>
            <a:spLocks noGrp="1"/>
          </p:cNvSpPr>
          <p:nvPr>
            <p:ph type="title"/>
          </p:nvPr>
        </p:nvSpPr>
        <p:spPr/>
        <p:txBody>
          <a:bodyPr/>
          <a:lstStyle/>
          <a:p>
            <a:r>
              <a:rPr lang="en-US" dirty="0"/>
              <a:t>LIN Features</a:t>
            </a:r>
          </a:p>
        </p:txBody>
      </p:sp>
      <p:sp>
        <p:nvSpPr>
          <p:cNvPr id="3" name="Content Placeholder 2">
            <a:extLst>
              <a:ext uri="{FF2B5EF4-FFF2-40B4-BE49-F238E27FC236}">
                <a16:creationId xmlns:a16="http://schemas.microsoft.com/office/drawing/2014/main" id="{DCF833F1-EDC8-089E-62A0-F01F6737F4E5}"/>
              </a:ext>
            </a:extLst>
          </p:cNvPr>
          <p:cNvSpPr>
            <a:spLocks noGrp="1"/>
          </p:cNvSpPr>
          <p:nvPr>
            <p:ph idx="1"/>
          </p:nvPr>
        </p:nvSpPr>
        <p:spPr/>
        <p:txBody>
          <a:bodyPr/>
          <a:lstStyle/>
          <a:p>
            <a:r>
              <a:rPr lang="en-US" dirty="0"/>
              <a:t>Network for sensors and actuators.</a:t>
            </a:r>
          </a:p>
          <a:p>
            <a:r>
              <a:rPr lang="en-US" dirty="0"/>
              <a:t>Physical Layer is single wire.</a:t>
            </a:r>
          </a:p>
          <a:p>
            <a:r>
              <a:rPr lang="en-US" dirty="0"/>
              <a:t>LIN Cluster is subsystem always.</a:t>
            </a:r>
          </a:p>
          <a:p>
            <a:r>
              <a:rPr lang="en-US" dirty="0"/>
              <a:t>Use Cases: Seat, Mirror, Wiper, Car locking, Air conditioning systems.</a:t>
            </a:r>
          </a:p>
        </p:txBody>
      </p:sp>
    </p:spTree>
    <p:extLst>
      <p:ext uri="{BB962C8B-B14F-4D97-AF65-F5344CB8AC3E}">
        <p14:creationId xmlns:p14="http://schemas.microsoft.com/office/powerpoint/2010/main" val="15759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omputer component&#10;&#10;Description automatically generated">
            <a:extLst>
              <a:ext uri="{FF2B5EF4-FFF2-40B4-BE49-F238E27FC236}">
                <a16:creationId xmlns:a16="http://schemas.microsoft.com/office/drawing/2014/main" id="{E06181EC-CC60-A6C3-293A-B2CB5B9D8FD5}"/>
              </a:ext>
            </a:extLst>
          </p:cNvPr>
          <p:cNvPicPr>
            <a:picLocks noGrp="1" noChangeAspect="1"/>
          </p:cNvPicPr>
          <p:nvPr>
            <p:ph idx="1"/>
          </p:nvPr>
        </p:nvPicPr>
        <p:blipFill>
          <a:blip r:embed="rId2"/>
          <a:stretch>
            <a:fillRect/>
          </a:stretch>
        </p:blipFill>
        <p:spPr>
          <a:xfrm>
            <a:off x="937618" y="2143902"/>
            <a:ext cx="8054426" cy="3732245"/>
          </a:xfrm>
        </p:spPr>
      </p:pic>
      <p:pic>
        <p:nvPicPr>
          <p:cNvPr id="7" name="Picture 6" descr="A diagram of a computer hardware system&#10;&#10;Description automatically generated">
            <a:extLst>
              <a:ext uri="{FF2B5EF4-FFF2-40B4-BE49-F238E27FC236}">
                <a16:creationId xmlns:a16="http://schemas.microsoft.com/office/drawing/2014/main" id="{9C3197C6-2ACD-9420-0D33-B05E0095086E}"/>
              </a:ext>
            </a:extLst>
          </p:cNvPr>
          <p:cNvPicPr>
            <a:picLocks noChangeAspect="1"/>
          </p:cNvPicPr>
          <p:nvPr/>
        </p:nvPicPr>
        <p:blipFill>
          <a:blip r:embed="rId3"/>
          <a:stretch>
            <a:fillRect/>
          </a:stretch>
        </p:blipFill>
        <p:spPr>
          <a:xfrm>
            <a:off x="9017357" y="2386497"/>
            <a:ext cx="2237025" cy="3247053"/>
          </a:xfrm>
          <a:prstGeom prst="rect">
            <a:avLst/>
          </a:prstGeom>
        </p:spPr>
      </p:pic>
      <p:sp>
        <p:nvSpPr>
          <p:cNvPr id="2" name="Title 1">
            <a:extLst>
              <a:ext uri="{FF2B5EF4-FFF2-40B4-BE49-F238E27FC236}">
                <a16:creationId xmlns:a16="http://schemas.microsoft.com/office/drawing/2014/main" id="{32CC86E3-107C-9461-432E-478CB40959F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LIN Frame</a:t>
            </a:r>
          </a:p>
        </p:txBody>
      </p:sp>
    </p:spTree>
    <p:extLst>
      <p:ext uri="{BB962C8B-B14F-4D97-AF65-F5344CB8AC3E}">
        <p14:creationId xmlns:p14="http://schemas.microsoft.com/office/powerpoint/2010/main" val="3214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264AA-2BDB-64F6-ACCF-AA65A421FF9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LIN Frame</a:t>
            </a:r>
          </a:p>
        </p:txBody>
      </p:sp>
      <p:pic>
        <p:nvPicPr>
          <p:cNvPr id="5" name="Content Placeholder 4">
            <a:extLst>
              <a:ext uri="{FF2B5EF4-FFF2-40B4-BE49-F238E27FC236}">
                <a16:creationId xmlns:a16="http://schemas.microsoft.com/office/drawing/2014/main" id="{17656A59-4D0E-BFA7-894A-6EF00F60A912}"/>
              </a:ext>
            </a:extLst>
          </p:cNvPr>
          <p:cNvPicPr>
            <a:picLocks noGrp="1" noChangeAspect="1"/>
          </p:cNvPicPr>
          <p:nvPr>
            <p:ph idx="1"/>
          </p:nvPr>
        </p:nvPicPr>
        <p:blipFill>
          <a:blip r:embed="rId2"/>
          <a:stretch>
            <a:fillRect/>
          </a:stretch>
        </p:blipFill>
        <p:spPr>
          <a:xfrm>
            <a:off x="1913844" y="1388303"/>
            <a:ext cx="8496299" cy="5288945"/>
          </a:xfrm>
          <a:prstGeom prst="rect">
            <a:avLst/>
          </a:prstGeom>
        </p:spPr>
      </p:pic>
    </p:spTree>
    <p:extLst>
      <p:ext uri="{BB962C8B-B14F-4D97-AF65-F5344CB8AC3E}">
        <p14:creationId xmlns:p14="http://schemas.microsoft.com/office/powerpoint/2010/main" val="329253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264AA-2BDB-64F6-ACCF-AA65A421FF9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Header Frame</a:t>
            </a:r>
          </a:p>
        </p:txBody>
      </p:sp>
      <p:pic>
        <p:nvPicPr>
          <p:cNvPr id="7" name="Picture 6">
            <a:extLst>
              <a:ext uri="{FF2B5EF4-FFF2-40B4-BE49-F238E27FC236}">
                <a16:creationId xmlns:a16="http://schemas.microsoft.com/office/drawing/2014/main" id="{061E39B5-A2A8-DCAD-758A-5A971B1262A3}"/>
              </a:ext>
            </a:extLst>
          </p:cNvPr>
          <p:cNvPicPr>
            <a:picLocks noChangeAspect="1"/>
          </p:cNvPicPr>
          <p:nvPr/>
        </p:nvPicPr>
        <p:blipFill>
          <a:blip r:embed="rId3"/>
          <a:stretch>
            <a:fillRect/>
          </a:stretch>
        </p:blipFill>
        <p:spPr>
          <a:xfrm>
            <a:off x="1977044" y="1545990"/>
            <a:ext cx="8369900" cy="4394199"/>
          </a:xfrm>
          <a:prstGeom prst="rect">
            <a:avLst/>
          </a:prstGeom>
        </p:spPr>
      </p:pic>
      <p:sp>
        <p:nvSpPr>
          <p:cNvPr id="13" name="TextBox 12">
            <a:extLst>
              <a:ext uri="{FF2B5EF4-FFF2-40B4-BE49-F238E27FC236}">
                <a16:creationId xmlns:a16="http://schemas.microsoft.com/office/drawing/2014/main" id="{71CC40F3-F15F-4F1C-A9CA-1D00425D951A}"/>
              </a:ext>
            </a:extLst>
          </p:cNvPr>
          <p:cNvSpPr txBox="1"/>
          <p:nvPr/>
        </p:nvSpPr>
        <p:spPr>
          <a:xfrm>
            <a:off x="1977044" y="6129784"/>
            <a:ext cx="6097656" cy="646331"/>
          </a:xfrm>
          <a:prstGeom prst="rect">
            <a:avLst/>
          </a:prstGeom>
          <a:noFill/>
        </p:spPr>
        <p:txBody>
          <a:bodyPr wrap="square">
            <a:spAutoFit/>
          </a:bodyPr>
          <a:lstStyle/>
          <a:p>
            <a:pPr>
              <a:buFont typeface="Arial" panose="020B0604020202020204" pitchFamily="34" charset="0"/>
              <a:buChar char="•"/>
            </a:pPr>
            <a:r>
              <a:rPr lang="en-US" dirty="0"/>
              <a:t>P0 = ID0 ⊕ ID1 ⊕ ID2 ⊕ ID4</a:t>
            </a:r>
          </a:p>
          <a:p>
            <a:pPr>
              <a:buFont typeface="Arial" panose="020B0604020202020204" pitchFamily="34" charset="0"/>
              <a:buChar char="•"/>
            </a:pPr>
            <a:r>
              <a:rPr lang="en-US" dirty="0"/>
              <a:t>P1 = ! (ID1 ⊕ ID3 ⊕ ID4 ⊕ ID5)</a:t>
            </a:r>
          </a:p>
        </p:txBody>
      </p:sp>
    </p:spTree>
    <p:extLst>
      <p:ext uri="{BB962C8B-B14F-4D97-AF65-F5344CB8AC3E}">
        <p14:creationId xmlns:p14="http://schemas.microsoft.com/office/powerpoint/2010/main" val="7104555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264AA-2BDB-64F6-ACCF-AA65A421FF9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Response Frame</a:t>
            </a:r>
          </a:p>
        </p:txBody>
      </p:sp>
      <p:pic>
        <p:nvPicPr>
          <p:cNvPr id="4" name="Picture 3">
            <a:extLst>
              <a:ext uri="{FF2B5EF4-FFF2-40B4-BE49-F238E27FC236}">
                <a16:creationId xmlns:a16="http://schemas.microsoft.com/office/drawing/2014/main" id="{947E404E-C84C-89B3-DD1F-2F0C19D3BF20}"/>
              </a:ext>
            </a:extLst>
          </p:cNvPr>
          <p:cNvPicPr>
            <a:picLocks noChangeAspect="1"/>
          </p:cNvPicPr>
          <p:nvPr/>
        </p:nvPicPr>
        <p:blipFill>
          <a:blip r:embed="rId2"/>
          <a:stretch>
            <a:fillRect/>
          </a:stretch>
        </p:blipFill>
        <p:spPr>
          <a:xfrm>
            <a:off x="2108500" y="1729637"/>
            <a:ext cx="7727350" cy="2370025"/>
          </a:xfrm>
          <a:prstGeom prst="rect">
            <a:avLst/>
          </a:prstGeom>
        </p:spPr>
      </p:pic>
      <p:sp>
        <p:nvSpPr>
          <p:cNvPr id="5" name="TextBox 4">
            <a:extLst>
              <a:ext uri="{FF2B5EF4-FFF2-40B4-BE49-F238E27FC236}">
                <a16:creationId xmlns:a16="http://schemas.microsoft.com/office/drawing/2014/main" id="{8E0212E7-D316-61F8-F53A-CDF9C0E1B3CE}"/>
              </a:ext>
            </a:extLst>
          </p:cNvPr>
          <p:cNvSpPr txBox="1"/>
          <p:nvPr/>
        </p:nvSpPr>
        <p:spPr>
          <a:xfrm>
            <a:off x="790575" y="4867275"/>
            <a:ext cx="8620125" cy="646331"/>
          </a:xfrm>
          <a:prstGeom prst="rect">
            <a:avLst/>
          </a:prstGeom>
          <a:noFill/>
        </p:spPr>
        <p:txBody>
          <a:bodyPr wrap="square" rtlCol="0">
            <a:spAutoFit/>
          </a:bodyPr>
          <a:lstStyle/>
          <a:p>
            <a:pPr marL="285750" indent="-285750">
              <a:buFont typeface="Arial" panose="020B0604020202020204" pitchFamily="34" charset="0"/>
              <a:buChar char="•"/>
            </a:pPr>
            <a:r>
              <a:rPr lang="en-US" dirty="0"/>
              <a:t>Payload: 1 to 8 bytes.</a:t>
            </a:r>
          </a:p>
          <a:p>
            <a:pPr marL="285750" indent="-285750">
              <a:buFont typeface="Arial" panose="020B0604020202020204" pitchFamily="34" charset="0"/>
              <a:buChar char="•"/>
            </a:pPr>
            <a:r>
              <a:rPr lang="en-US" dirty="0"/>
              <a:t>Checksum dependent on LIN Version.</a:t>
            </a:r>
          </a:p>
        </p:txBody>
      </p:sp>
    </p:spTree>
    <p:extLst>
      <p:ext uri="{BB962C8B-B14F-4D97-AF65-F5344CB8AC3E}">
        <p14:creationId xmlns:p14="http://schemas.microsoft.com/office/powerpoint/2010/main" val="3783385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490</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LIN</vt:lpstr>
      <vt:lpstr>Why LIN?</vt:lpstr>
      <vt:lpstr>LIN Features</vt:lpstr>
      <vt:lpstr>Message Orientation</vt:lpstr>
      <vt:lpstr>LIN Features</vt:lpstr>
      <vt:lpstr>LIN Frame</vt:lpstr>
      <vt:lpstr>LIN Frame</vt:lpstr>
      <vt:lpstr>Header Frame</vt:lpstr>
      <vt:lpstr>Response Frame</vt:lpstr>
      <vt:lpstr>Response Frame</vt:lpstr>
      <vt:lpstr>LIN Communication</vt:lpstr>
      <vt:lpstr>LIN Schedule</vt:lpstr>
      <vt:lpstr>LIN Schedule</vt:lpstr>
      <vt:lpstr>Message Types</vt:lpstr>
      <vt:lpstr>Message Types</vt:lpstr>
      <vt:lpstr>PowerPoint Presentation</vt:lpstr>
      <vt:lpstr>Sporadic Frame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dc:title>
  <dc:creator>Nouran Hussein Mohamed Youssef Abdel Rahman 1701597</dc:creator>
  <cp:lastModifiedBy>Nouran Hussein Mohamed Youssef Abdel Rahman 1701597</cp:lastModifiedBy>
  <cp:revision>2</cp:revision>
  <dcterms:created xsi:type="dcterms:W3CDTF">2023-11-23T13:05:36Z</dcterms:created>
  <dcterms:modified xsi:type="dcterms:W3CDTF">2023-11-24T00:35:18Z</dcterms:modified>
</cp:coreProperties>
</file>