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97D46F73.xml" ContentType="application/vnd.ms-powerpoint.comments+xml"/>
  <Override PartName="/ppt/comments/modernComment_102_7BAECCEE.xml" ContentType="application/vnd.ms-powerpoint.comments+xml"/>
  <Override PartName="/ppt/comments/modernComment_111_B4E3B0F1.xml" ContentType="application/vnd.ms-powerpoint.comments+xml"/>
  <Override PartName="/ppt/comments/modernComment_104_1A8E57A.xml" ContentType="application/vnd.ms-powerpoint.comments+xml"/>
  <Override PartName="/ppt/comments/modernComment_118_780C410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8" r:id="rId4"/>
    <p:sldId id="269" r:id="rId5"/>
    <p:sldId id="270" r:id="rId6"/>
    <p:sldId id="271" r:id="rId7"/>
    <p:sldId id="261" r:id="rId8"/>
    <p:sldId id="262" r:id="rId9"/>
    <p:sldId id="258" r:id="rId10"/>
    <p:sldId id="273" r:id="rId11"/>
    <p:sldId id="266" r:id="rId12"/>
    <p:sldId id="281" r:id="rId13"/>
    <p:sldId id="260" r:id="rId14"/>
    <p:sldId id="282" r:id="rId15"/>
    <p:sldId id="267" r:id="rId16"/>
    <p:sldId id="263" r:id="rId17"/>
    <p:sldId id="264" r:id="rId18"/>
    <p:sldId id="265" r:id="rId19"/>
    <p:sldId id="272" r:id="rId20"/>
    <p:sldId id="274" r:id="rId21"/>
    <p:sldId id="275" r:id="rId22"/>
    <p:sldId id="276" r:id="rId23"/>
    <p:sldId id="277" r:id="rId24"/>
    <p:sldId id="278" r:id="rId25"/>
    <p:sldId id="280"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7A64B7-9C00-C12B-BC79-558C1024DFFB}" name="Nouran Hussein Mohamed Youssef Abdel Rahman 1701597" initials="" userId="S::1701597@eng.asu.edu.eg::06304b44-17b1-4f78-9471-0f276e875fd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omments/modernComment_101_97D46F73.xml><?xml version="1.0" encoding="utf-8"?>
<p188:cmLst xmlns:a="http://schemas.openxmlformats.org/drawingml/2006/main" xmlns:r="http://schemas.openxmlformats.org/officeDocument/2006/relationships" xmlns:p188="http://schemas.microsoft.com/office/powerpoint/2018/8/main">
  <p188:cm id="{7F1B2FCB-BBAA-4F84-9780-7DF5CB6EAFC8}" authorId="{977A64B7-9C00-C12B-BC79-558C1024DFFB}" created="2023-10-05T22:08:52.169">
    <pc:sldMkLst xmlns:pc="http://schemas.microsoft.com/office/powerpoint/2013/main/command">
      <pc:docMk/>
      <pc:sldMk cId="2547281779" sldId="257"/>
    </pc:sldMkLst>
    <p188:txBody>
      <a:bodyPr/>
      <a:lstStyle/>
      <a:p>
        <a:r>
          <a:rPr lang="en-US"/>
          <a:t>Registers
Registers are small amounts of high-speed memory contained within the CPU. They are used by the processor to store small amounts of data that are needed during processing, such as:
    the address of the next instruction to be executed
    the current instruction being decoded
    the results of calculations
Different processors have different numbers of registers for different purposes. Most have some, or all, of the following:
    program counter (PC)
    memory address register (MAR)
    memory data register (MDR)
    current instruction register (CIR)
    accumulator (ACC)
Cache
Cache is a small amount of high-speed random access memory (RAM) built directly within the processor. It is used to temporarily hold data and instructions that the processor is likely to reuse. This allows for faster processing, as the processor does not have to wait for the data and instructions to be fetched from the RAM.
Clock
The CPU contains a clock which, along with the CU, is used to coordinate all of the computer's components. The clock sends out a regular electrical pulse which synchronises (keeps in time) all the components.
The frequency of the pulses is known as clock speed. Clock speed is measured in hertz (Hz). The greater the speed, the more instructions can be performed in any given moment of time.
In the 1980s, processors commonly ran at a rate of between 3 megahertz (MHz) and 5 MHz, which is 3 million to 5 million pulses or cycles per second. Today, processors commonly run at a rate of between 3 gigahertz (GHz) and 5 GHz, which is 3 billion to 5 billion pulses or cycles per second.
Buses
A bus is a high-speed internal connection. Buses are used to send control signals and data between the processor and other components.
Three types of bus are used.
    Address bus - carries memory addresses from the processor to other components such as primary storage and input/output devices. The address bus is unidirectional.
    Data bus - carries the data between the processor and other components. The data bus is bidirectional.
    Control bus - carries control signals from the processor to other components. The control bus also carries the clock's pulses. The control bus is unidirectional.</a:t>
        </a:r>
      </a:p>
    </p188:txBody>
  </p188:cm>
</p188:cmLst>
</file>

<file path=ppt/comments/modernComment_102_7BAECCEE.xml><?xml version="1.0" encoding="utf-8"?>
<p188:cmLst xmlns:a="http://schemas.openxmlformats.org/drawingml/2006/main" xmlns:r="http://schemas.openxmlformats.org/officeDocument/2006/relationships" xmlns:p188="http://schemas.microsoft.com/office/powerpoint/2018/8/main">
  <p188:cm id="{A2ED4DDF-69F7-456F-B06C-160E74D24CBA}" authorId="{977A64B7-9C00-C12B-BC79-558C1024DFFB}" created="2023-10-05T22:12:50.761">
    <pc:sldMkLst xmlns:pc="http://schemas.microsoft.com/office/powerpoint/2013/main/command">
      <pc:docMk/>
      <pc:sldMk cId="2075053294" sldId="258"/>
    </pc:sldMkLst>
    <p188:txBody>
      <a:bodyPr/>
      <a:lstStyle/>
      <a:p>
        <a:r>
          <a:rPr lang="en-US"/>
          <a:t>SoC is microcontrollers + advanced components like GPU, more general-purpose compared to embedded systems; has all the ability of a computer (can run OS like Linux), just inferior in performance.</a:t>
        </a:r>
      </a:p>
    </p188:txBody>
  </p188:cm>
</p188:cmLst>
</file>

<file path=ppt/comments/modernComment_104_1A8E57A.xml><?xml version="1.0" encoding="utf-8"?>
<p188:cmLst xmlns:a="http://schemas.openxmlformats.org/drawingml/2006/main" xmlns:r="http://schemas.openxmlformats.org/officeDocument/2006/relationships" xmlns:p188="http://schemas.microsoft.com/office/powerpoint/2018/8/main">
  <p188:cm id="{5EFDDFB7-7C0F-4249-AB1C-817082BDFEAA}" authorId="{977A64B7-9C00-C12B-BC79-558C1024DFFB}" created="2023-10-05T22:53:52">
    <pc:sldMkLst xmlns:pc="http://schemas.microsoft.com/office/powerpoint/2013/main/command">
      <pc:docMk/>
      <pc:sldMk cId="27846010" sldId="260"/>
    </pc:sldMkLst>
    <p188:replyLst>
      <p188:reply id="{799A1140-A872-49AE-9195-A40ECD7FA424}" authorId="{977A64B7-9C00-C12B-BC79-558C1024DFFB}" created="2023-10-05T23:00:05.808">
        <p188:txBody>
          <a:bodyPr/>
          <a:lstStyle/>
          <a:p>
            <a:r>
              <a:rPr lang="en-US"/>
              <a:t>Cache level 2 has the same speed as the cpu</a:t>
            </a:r>
          </a:p>
        </p188:txBody>
      </p188:reply>
    </p188:replyLst>
    <p188:txBody>
      <a:bodyPr/>
      <a:lstStyle/>
      <a:p>
        <a:r>
          <a:rPr lang="en-US"/>
          <a:t>Cache memory holds  recently and frequently data</a:t>
        </a:r>
      </a:p>
    </p188:txBody>
  </p188:cm>
</p188:cmLst>
</file>

<file path=ppt/comments/modernComment_111_B4E3B0F1.xml><?xml version="1.0" encoding="utf-8"?>
<p188:cmLst xmlns:a="http://schemas.openxmlformats.org/drawingml/2006/main" xmlns:r="http://schemas.openxmlformats.org/officeDocument/2006/relationships" xmlns:p188="http://schemas.microsoft.com/office/powerpoint/2018/8/main">
  <p188:cm id="{44591B4F-0756-4B0C-9B90-335C67D6EB27}" authorId="{977A64B7-9C00-C12B-BC79-558C1024DFFB}" created="2023-10-05T22:22:04.382">
    <pc:sldMkLst xmlns:pc="http://schemas.microsoft.com/office/powerpoint/2013/main/command">
      <pc:docMk/>
      <pc:sldMk cId="3034820849" sldId="273"/>
    </pc:sldMkLst>
    <p188:replyLst>
      <p188:reply id="{E0D93C5E-01AF-48EB-9B28-0EA482A85E9D}" authorId="{977A64B7-9C00-C12B-BC79-558C1024DFFB}" created="2023-10-05T22:24:46.576">
        <p188:txBody>
          <a:bodyPr/>
          <a:lstStyle/>
          <a:p>
            <a:r>
              <a:rPr lang="en-US"/>
              <a:t>AHB bus is 128 bit bus running at 400MHZ</a:t>
            </a:r>
          </a:p>
        </p188:txBody>
      </p188:reply>
    </p188:replyLst>
    <p188:txBody>
      <a:bodyPr/>
      <a:lstStyle/>
      <a:p>
        <a:r>
          <a:rPr lang="en-US"/>
          <a:t>AXI bus is 64 bit bus running at 200MHZ</a:t>
        </a:r>
      </a:p>
    </p188:txBody>
  </p188:cm>
</p188:cmLst>
</file>

<file path=ppt/comments/modernComment_118_780C410A.xml><?xml version="1.0" encoding="utf-8"?>
<p188:cmLst xmlns:a="http://schemas.openxmlformats.org/drawingml/2006/main" xmlns:r="http://schemas.openxmlformats.org/officeDocument/2006/relationships" xmlns:p188="http://schemas.microsoft.com/office/powerpoint/2018/8/main">
  <p188:cm id="{6529650A-9B0F-497B-8664-5D9F4E477232}" authorId="{977A64B7-9C00-C12B-BC79-558C1024DFFB}" created="2023-10-05T20:50:27.578">
    <pc:sldMkLst xmlns:pc="http://schemas.microsoft.com/office/powerpoint/2013/main/command">
      <pc:docMk/>
      <pc:sldMk cId="2014069002" sldId="280"/>
    </pc:sldMkLst>
    <p188:txBody>
      <a:bodyPr/>
      <a:lstStyle/>
      <a:p>
        <a:r>
          <a:rPr lang="en-US"/>
          <a:t>an application binary interface (ABI) is an interface between two binary program modules. Often, one of these modules is a library or operating system facility, and the other is a program that is being run by a user. 
An embedded-application binary interface (EABI) specifies standard conventions for file formats, data types, register usage, stack frame organization, and function parameter passing of an embedded software program, for use with an embedded operating system.
Compilers that support the EABI create object code that is compatible with code generated by other such compilers, allowing developers to link libraries generated with one compiler with object code generated with another compiler.</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D445-1852-BE88-BC3D-F59BC1FBB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B48C48-CEB3-7906-A578-9AA96F661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693F1-4AF9-D6D0-706C-00AA953FADEC}"/>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5" name="Footer Placeholder 4">
            <a:extLst>
              <a:ext uri="{FF2B5EF4-FFF2-40B4-BE49-F238E27FC236}">
                <a16:creationId xmlns:a16="http://schemas.microsoft.com/office/drawing/2014/main" id="{C87EEAE0-BD00-B3B0-2D4B-FE29763B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5DC5F-6FE4-A0A6-F929-B6C6387F48E2}"/>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5073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1741-7E63-0AC8-DFD6-E9EAD1738F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1B247C-E2D5-298E-ABB3-B5E8C2B4D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AED64-4ABA-6B6C-3B7E-88282F35E41D}"/>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5" name="Footer Placeholder 4">
            <a:extLst>
              <a:ext uri="{FF2B5EF4-FFF2-40B4-BE49-F238E27FC236}">
                <a16:creationId xmlns:a16="http://schemas.microsoft.com/office/drawing/2014/main" id="{E34BF599-57AF-6072-C590-BEBCF1043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04682-FF45-BD69-6809-125ECC8D38A1}"/>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121361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96F8C-BCF7-BE65-8C5C-2D5D6B0AB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98B4AF-3D48-1755-7339-5C5B7EEDC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CF3B4-27FC-6364-B35B-500A7CD98DBD}"/>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5" name="Footer Placeholder 4">
            <a:extLst>
              <a:ext uri="{FF2B5EF4-FFF2-40B4-BE49-F238E27FC236}">
                <a16:creationId xmlns:a16="http://schemas.microsoft.com/office/drawing/2014/main" id="{B1596472-4261-9FAA-76D4-E708D736D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4699C-37CF-2717-D3AE-55146A848416}"/>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41526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F007-2DCA-97E7-326A-526B5DE32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9EDE7-570C-DDD1-21A4-95F44FF62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40F2F-29BF-F723-7A0F-154ABCF397DB}"/>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5" name="Footer Placeholder 4">
            <a:extLst>
              <a:ext uri="{FF2B5EF4-FFF2-40B4-BE49-F238E27FC236}">
                <a16:creationId xmlns:a16="http://schemas.microsoft.com/office/drawing/2014/main" id="{EE4918BF-336E-88DE-2D0F-2D3BE2A62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EE2BD-88E0-8062-057C-1DF5D57F2D7E}"/>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243543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A021-4049-CB14-FB08-7579C3183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FA423-4ABF-C967-08D9-F633320E9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C2738-5996-FDC7-C94B-661583C08F46}"/>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5" name="Footer Placeholder 4">
            <a:extLst>
              <a:ext uri="{FF2B5EF4-FFF2-40B4-BE49-F238E27FC236}">
                <a16:creationId xmlns:a16="http://schemas.microsoft.com/office/drawing/2014/main" id="{92B186DF-7BDB-0A5D-365A-9D399EF11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4AA09-1BD6-9D2E-E3A6-CAA21E24CDB4}"/>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8373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5112-F16D-348D-2FF4-7EB483F6A4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C8393-877A-DCEF-2E46-9CD4184F0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0A00B-BECB-799B-388B-C976EACC96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D285AA-2BD8-6DEE-6FF4-5F202C0A193A}"/>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6" name="Footer Placeholder 5">
            <a:extLst>
              <a:ext uri="{FF2B5EF4-FFF2-40B4-BE49-F238E27FC236}">
                <a16:creationId xmlns:a16="http://schemas.microsoft.com/office/drawing/2014/main" id="{F94A27AD-7AE8-02CC-1A48-3ABEE25CD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DEF5B-AF52-C676-4B25-8A3FA9C50F2B}"/>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131893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51E1-9365-69F1-BE4D-A94AAF1302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C1B537-DC11-59EF-9C22-565F7B560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03831-531F-7EFD-8C8E-99FBE5816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11E25-F685-D558-3B0C-A4F818A55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63F1D-56F7-804A-EB56-87C67A0CB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D35165-B568-9178-BBB7-84D6636A55DD}"/>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8" name="Footer Placeholder 7">
            <a:extLst>
              <a:ext uri="{FF2B5EF4-FFF2-40B4-BE49-F238E27FC236}">
                <a16:creationId xmlns:a16="http://schemas.microsoft.com/office/drawing/2014/main" id="{5D85C592-2A1D-34D4-7049-3450A4BEBC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E4322B-3E96-0185-265C-E67EE04F185D}"/>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407599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AE90-016B-3F5D-BC82-DF030E7B9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110BF-B759-F3DC-F12E-841335241939}"/>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4" name="Footer Placeholder 3">
            <a:extLst>
              <a:ext uri="{FF2B5EF4-FFF2-40B4-BE49-F238E27FC236}">
                <a16:creationId xmlns:a16="http://schemas.microsoft.com/office/drawing/2014/main" id="{5351E408-8386-8E6E-C5A0-00F99EE5B3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9ADA8-CFA4-D88D-F2D0-9EFCC1C94485}"/>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127113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9E212-8221-167D-6571-F90589E40010}"/>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3" name="Footer Placeholder 2">
            <a:extLst>
              <a:ext uri="{FF2B5EF4-FFF2-40B4-BE49-F238E27FC236}">
                <a16:creationId xmlns:a16="http://schemas.microsoft.com/office/drawing/2014/main" id="{B001B9AB-C881-B516-C609-6CB8C9A30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7058E-315A-6F60-D016-C950570C2218}"/>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178241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A240-272B-0A1D-5828-50061FE1A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3278D3-48C7-809B-F35E-3B8FEFCCB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6D5BB6-BF6F-7A19-13C3-6C0AD99D7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7B8E5-61AB-6D6C-3B7A-0311859A84FC}"/>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6" name="Footer Placeholder 5">
            <a:extLst>
              <a:ext uri="{FF2B5EF4-FFF2-40B4-BE49-F238E27FC236}">
                <a16:creationId xmlns:a16="http://schemas.microsoft.com/office/drawing/2014/main" id="{0B4C8681-769B-8153-A15F-F8393783B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930D6-F3C4-7844-CD92-E8FD48907EF3}"/>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39573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3F98-3D6B-FA86-1985-0ECA0946E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551C4-8302-A90E-B2FB-167EE14BE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342C9-AFE7-B82C-AF1C-924C418C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413F1-DA54-4259-A55D-9B5C542EC9EE}"/>
              </a:ext>
            </a:extLst>
          </p:cNvPr>
          <p:cNvSpPr>
            <a:spLocks noGrp="1"/>
          </p:cNvSpPr>
          <p:nvPr>
            <p:ph type="dt" sz="half" idx="10"/>
          </p:nvPr>
        </p:nvSpPr>
        <p:spPr/>
        <p:txBody>
          <a:bodyPr/>
          <a:lstStyle/>
          <a:p>
            <a:fld id="{1AE8639C-E6E4-4B36-8D43-84DB5D3DE1FE}" type="datetimeFigureOut">
              <a:rPr lang="en-US" smtClean="0"/>
              <a:t>10/5/2023</a:t>
            </a:fld>
            <a:endParaRPr lang="en-US"/>
          </a:p>
        </p:txBody>
      </p:sp>
      <p:sp>
        <p:nvSpPr>
          <p:cNvPr id="6" name="Footer Placeholder 5">
            <a:extLst>
              <a:ext uri="{FF2B5EF4-FFF2-40B4-BE49-F238E27FC236}">
                <a16:creationId xmlns:a16="http://schemas.microsoft.com/office/drawing/2014/main" id="{BB949673-08A0-0841-441C-6417EDBD5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CC904-D70B-E840-6C51-E45890745E7D}"/>
              </a:ext>
            </a:extLst>
          </p:cNvPr>
          <p:cNvSpPr>
            <a:spLocks noGrp="1"/>
          </p:cNvSpPr>
          <p:nvPr>
            <p:ph type="sldNum" sz="quarter" idx="12"/>
          </p:nvPr>
        </p:nvSpPr>
        <p:spPr/>
        <p:txBody>
          <a:bodyPr/>
          <a:lstStyle/>
          <a:p>
            <a:fld id="{6D851014-7E5F-4C09-A200-2D232B3C47B5}" type="slidenum">
              <a:rPr lang="en-US" smtClean="0"/>
              <a:t>‹#›</a:t>
            </a:fld>
            <a:endParaRPr lang="en-US"/>
          </a:p>
        </p:txBody>
      </p:sp>
    </p:spTree>
    <p:extLst>
      <p:ext uri="{BB962C8B-B14F-4D97-AF65-F5344CB8AC3E}">
        <p14:creationId xmlns:p14="http://schemas.microsoft.com/office/powerpoint/2010/main" val="16086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7DC0E-CB96-5A17-C12C-A38978370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BBFBC-4A87-1D96-94C0-DF399EE57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BC924-FC6D-0793-EE0E-41AF33F64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8639C-E6E4-4B36-8D43-84DB5D3DE1FE}" type="datetimeFigureOut">
              <a:rPr lang="en-US" smtClean="0"/>
              <a:t>10/5/2023</a:t>
            </a:fld>
            <a:endParaRPr lang="en-US"/>
          </a:p>
        </p:txBody>
      </p:sp>
      <p:sp>
        <p:nvSpPr>
          <p:cNvPr id="5" name="Footer Placeholder 4">
            <a:extLst>
              <a:ext uri="{FF2B5EF4-FFF2-40B4-BE49-F238E27FC236}">
                <a16:creationId xmlns:a16="http://schemas.microsoft.com/office/drawing/2014/main" id="{3594A785-83CF-36CE-7F0B-DD16F80B2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8B6AF6-9AC6-6A6E-B82F-85936C63E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51014-7E5F-4C09-A200-2D232B3C47B5}" type="slidenum">
              <a:rPr lang="en-US" smtClean="0"/>
              <a:t>‹#›</a:t>
            </a:fld>
            <a:endParaRPr lang="en-US"/>
          </a:p>
        </p:txBody>
      </p:sp>
    </p:spTree>
    <p:extLst>
      <p:ext uri="{BB962C8B-B14F-4D97-AF65-F5344CB8AC3E}">
        <p14:creationId xmlns:p14="http://schemas.microsoft.com/office/powerpoint/2010/main" val="2782992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97D46F73.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microsoft.com/office/2018/10/relationships/comments" Target="../comments/modernComment_111_B4E3B0F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4_1A8E57A.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18_780C410A.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2_7BAECCEE.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3E9A1-D334-7ABA-12C8-C04DF31C7162}"/>
              </a:ext>
            </a:extLst>
          </p:cNvPr>
          <p:cNvSpPr>
            <a:spLocks noGrp="1"/>
          </p:cNvSpPr>
          <p:nvPr>
            <p:ph type="title"/>
          </p:nvPr>
        </p:nvSpPr>
        <p:spPr>
          <a:xfrm>
            <a:off x="572493" y="238539"/>
            <a:ext cx="11018520" cy="1434415"/>
          </a:xfrm>
        </p:spPr>
        <p:txBody>
          <a:bodyPr anchor="b">
            <a:normAutofit/>
          </a:bodyPr>
          <a:lstStyle/>
          <a:p>
            <a:r>
              <a:rPr lang="en-US" sz="5400" dirty="0"/>
              <a:t>Microprocessors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125BEA-BD83-A30B-EFD5-BE79F34107C3}"/>
              </a:ext>
            </a:extLst>
          </p:cNvPr>
          <p:cNvSpPr>
            <a:spLocks noGrp="1"/>
          </p:cNvSpPr>
          <p:nvPr>
            <p:ph idx="1"/>
          </p:nvPr>
        </p:nvSpPr>
        <p:spPr>
          <a:xfrm>
            <a:off x="572493" y="2071316"/>
            <a:ext cx="6713552" cy="4119172"/>
          </a:xfrm>
        </p:spPr>
        <p:txBody>
          <a:bodyPr anchor="t">
            <a:normAutofit/>
          </a:bodyPr>
          <a:lstStyle/>
          <a:p>
            <a:r>
              <a:rPr lang="en-US" sz="2200"/>
              <a:t>Microprocessor is IC that can perform Arithmetic and logical operations.</a:t>
            </a:r>
          </a:p>
          <a:p>
            <a:r>
              <a:rPr lang="en-US" sz="2200"/>
              <a:t>It consists of CPU only.</a:t>
            </a:r>
          </a:p>
          <a:p>
            <a:endParaRPr lang="en-US" sz="2200"/>
          </a:p>
        </p:txBody>
      </p:sp>
      <p:pic>
        <p:nvPicPr>
          <p:cNvPr id="5" name="Picture 4" descr="A computer screen shot of a computer&#10;&#10;Description automatically generated">
            <a:extLst>
              <a:ext uri="{FF2B5EF4-FFF2-40B4-BE49-F238E27FC236}">
                <a16:creationId xmlns:a16="http://schemas.microsoft.com/office/drawing/2014/main" id="{F2FF1777-8220-CC86-ED89-5063F936F3AF}"/>
              </a:ext>
            </a:extLst>
          </p:cNvPr>
          <p:cNvPicPr>
            <a:picLocks noChangeAspect="1"/>
          </p:cNvPicPr>
          <p:nvPr/>
        </p:nvPicPr>
        <p:blipFill rotWithShape="1">
          <a:blip r:embed="rId3">
            <a:extLst>
              <a:ext uri="{28A0092B-C50C-407E-A947-70E740481C1C}">
                <a14:useLocalDpi xmlns:a14="http://schemas.microsoft.com/office/drawing/2010/main" val="0"/>
              </a:ext>
            </a:extLst>
          </a:blip>
          <a:srcRect l="1771" r="2023"/>
          <a:stretch/>
        </p:blipFill>
        <p:spPr>
          <a:xfrm>
            <a:off x="7675658" y="2093976"/>
            <a:ext cx="3941064" cy="4096512"/>
          </a:xfrm>
          <a:prstGeom prst="rect">
            <a:avLst/>
          </a:prstGeom>
        </p:spPr>
      </p:pic>
    </p:spTree>
    <p:extLst>
      <p:ext uri="{BB962C8B-B14F-4D97-AF65-F5344CB8AC3E}">
        <p14:creationId xmlns:p14="http://schemas.microsoft.com/office/powerpoint/2010/main" val="2547281779"/>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uter network&#10;&#10;Description automatically generated">
            <a:extLst>
              <a:ext uri="{FF2B5EF4-FFF2-40B4-BE49-F238E27FC236}">
                <a16:creationId xmlns:a16="http://schemas.microsoft.com/office/drawing/2014/main" id="{A52BAECE-A569-4A6D-732C-1E939F047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2409766"/>
            <a:ext cx="5294716" cy="2038465"/>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88F70A-685D-4E86-0235-9CA8C1177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817" y="1734692"/>
            <a:ext cx="5294715" cy="3388616"/>
          </a:xfrm>
          <a:prstGeom prst="rect">
            <a:avLst/>
          </a:prstGeom>
        </p:spPr>
      </p:pic>
      <p:sp>
        <p:nvSpPr>
          <p:cNvPr id="4" name="TextBox 3">
            <a:extLst>
              <a:ext uri="{FF2B5EF4-FFF2-40B4-BE49-F238E27FC236}">
                <a16:creationId xmlns:a16="http://schemas.microsoft.com/office/drawing/2014/main" id="{71BFB416-595F-C91F-2E2D-E728A6B274EC}"/>
              </a:ext>
            </a:extLst>
          </p:cNvPr>
          <p:cNvSpPr txBox="1"/>
          <p:nvPr/>
        </p:nvSpPr>
        <p:spPr>
          <a:xfrm>
            <a:off x="785257" y="758279"/>
            <a:ext cx="3230217" cy="769441"/>
          </a:xfrm>
          <a:prstGeom prst="rect">
            <a:avLst/>
          </a:prstGeom>
          <a:noFill/>
        </p:spPr>
        <p:txBody>
          <a:bodyPr wrap="square" rtlCol="0">
            <a:spAutoFit/>
          </a:bodyPr>
          <a:lstStyle/>
          <a:p>
            <a:r>
              <a:rPr lang="en-US" sz="4400" b="1" u="sng" dirty="0"/>
              <a:t>Bus</a:t>
            </a:r>
            <a:endParaRPr lang="en-US" b="1" u="sng" dirty="0"/>
          </a:p>
        </p:txBody>
      </p:sp>
    </p:spTree>
    <p:extLst>
      <p:ext uri="{BB962C8B-B14F-4D97-AF65-F5344CB8AC3E}">
        <p14:creationId xmlns:p14="http://schemas.microsoft.com/office/powerpoint/2010/main" val="303482084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diagram of a computer system&#10;&#10;Description automatically generated">
            <a:extLst>
              <a:ext uri="{FF2B5EF4-FFF2-40B4-BE49-F238E27FC236}">
                <a16:creationId xmlns:a16="http://schemas.microsoft.com/office/drawing/2014/main" id="{75F0E90C-ABD8-7008-607F-E17B63DDB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37" y="604837"/>
            <a:ext cx="8848725" cy="5648325"/>
          </a:xfrm>
          <a:prstGeom prst="rect">
            <a:avLst/>
          </a:prstGeom>
        </p:spPr>
      </p:pic>
    </p:spTree>
    <p:extLst>
      <p:ext uri="{BB962C8B-B14F-4D97-AF65-F5344CB8AC3E}">
        <p14:creationId xmlns:p14="http://schemas.microsoft.com/office/powerpoint/2010/main" val="395915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0AF2B2-7E81-D8D5-E7E7-817063E8313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a:solidFill>
                  <a:schemeClr val="tx1"/>
                </a:solidFill>
                <a:latin typeface="+mj-lt"/>
                <a:ea typeface="+mj-ea"/>
                <a:cs typeface="+mj-cs"/>
              </a:rPr>
              <a:t>MPU</a:t>
            </a:r>
          </a:p>
        </p:txBody>
      </p:sp>
      <p:sp>
        <p:nvSpPr>
          <p:cNvPr id="7" name="TextBox 6">
            <a:extLst>
              <a:ext uri="{FF2B5EF4-FFF2-40B4-BE49-F238E27FC236}">
                <a16:creationId xmlns:a16="http://schemas.microsoft.com/office/drawing/2014/main" id="{A4325D84-8E5D-AE32-614B-D0BEE215AB5F}"/>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What does memory protection unit do?</a:t>
            </a:r>
          </a:p>
          <a:p>
            <a:pPr>
              <a:lnSpc>
                <a:spcPct val="90000"/>
              </a:lnSpc>
              <a:spcAft>
                <a:spcPts val="600"/>
              </a:spcAft>
            </a:pPr>
            <a:r>
              <a:rPr lang="en-US" sz="2000" dirty="0">
                <a:effectLst/>
              </a:rPr>
              <a:t>MPU monitors transactions, including instruction fetches and data accesses from the processor, which can trigger a fault exception when an access violation is detected. The main purpose of memory protection is </a:t>
            </a:r>
            <a:r>
              <a:rPr lang="en-US" sz="2000" b="1" dirty="0">
                <a:effectLst/>
              </a:rPr>
              <a:t>to prevent a process from accessing memory that has not been allocated to it</a:t>
            </a:r>
            <a:r>
              <a:rPr lang="en-US" sz="2000" dirty="0">
                <a:effectLst/>
              </a:rPr>
              <a:t>.</a:t>
            </a:r>
          </a:p>
        </p:txBody>
      </p:sp>
      <p:pic>
        <p:nvPicPr>
          <p:cNvPr id="5" name="Content Placeholder 4" descr="A screen shot of a computer&#10;&#10;Description automatically generated">
            <a:extLst>
              <a:ext uri="{FF2B5EF4-FFF2-40B4-BE49-F238E27FC236}">
                <a16:creationId xmlns:a16="http://schemas.microsoft.com/office/drawing/2014/main" id="{E601B187-8509-0BB3-DB64-E5D8180ABD66}"/>
              </a:ext>
            </a:extLst>
          </p:cNvPr>
          <p:cNvPicPr>
            <a:picLocks noGrp="1" noChangeAspect="1"/>
          </p:cNvPicPr>
          <p:nvPr>
            <p:ph idx="1"/>
          </p:nvPr>
        </p:nvPicPr>
        <p:blipFill>
          <a:blip r:embed="rId2"/>
          <a:stretch>
            <a:fillRect/>
          </a:stretch>
        </p:blipFill>
        <p:spPr>
          <a:xfrm>
            <a:off x="6800986" y="1455137"/>
            <a:ext cx="4747547" cy="3976070"/>
          </a:xfrm>
          <a:prstGeom prst="rect">
            <a:avLst/>
          </a:prstGeom>
        </p:spPr>
      </p:pic>
    </p:spTree>
    <p:extLst>
      <p:ext uri="{BB962C8B-B14F-4D97-AF65-F5344CB8AC3E}">
        <p14:creationId xmlns:p14="http://schemas.microsoft.com/office/powerpoint/2010/main" val="293081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computer system&#10;&#10;Description automatically generated">
            <a:extLst>
              <a:ext uri="{FF2B5EF4-FFF2-40B4-BE49-F238E27FC236}">
                <a16:creationId xmlns:a16="http://schemas.microsoft.com/office/drawing/2014/main" id="{95432990-89ED-6C17-FD45-588335CB7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784601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24E2-8A83-583C-9013-44EB6D9A76EF}"/>
              </a:ext>
            </a:extLst>
          </p:cNvPr>
          <p:cNvSpPr>
            <a:spLocks noGrp="1"/>
          </p:cNvSpPr>
          <p:nvPr>
            <p:ph type="title"/>
          </p:nvPr>
        </p:nvSpPr>
        <p:spPr/>
        <p:txBody>
          <a:bodyPr/>
          <a:lstStyle/>
          <a:p>
            <a:r>
              <a:rPr lang="en-US" dirty="0"/>
              <a:t>Cache levels</a:t>
            </a:r>
          </a:p>
        </p:txBody>
      </p:sp>
      <p:pic>
        <p:nvPicPr>
          <p:cNvPr id="6" name="Content Placeholder 5">
            <a:extLst>
              <a:ext uri="{FF2B5EF4-FFF2-40B4-BE49-F238E27FC236}">
                <a16:creationId xmlns:a16="http://schemas.microsoft.com/office/drawing/2014/main" id="{14526E76-C3E5-9F9D-79A7-B0E9DC716460}"/>
              </a:ext>
            </a:extLst>
          </p:cNvPr>
          <p:cNvPicPr>
            <a:picLocks noGrp="1" noChangeAspect="1"/>
          </p:cNvPicPr>
          <p:nvPr>
            <p:ph idx="1"/>
          </p:nvPr>
        </p:nvPicPr>
        <p:blipFill>
          <a:blip r:embed="rId2"/>
          <a:stretch>
            <a:fillRect/>
          </a:stretch>
        </p:blipFill>
        <p:spPr>
          <a:xfrm>
            <a:off x="1619867" y="1872278"/>
            <a:ext cx="8952265" cy="4351338"/>
          </a:xfrm>
        </p:spPr>
      </p:pic>
    </p:spTree>
    <p:extLst>
      <p:ext uri="{BB962C8B-B14F-4D97-AF65-F5344CB8AC3E}">
        <p14:creationId xmlns:p14="http://schemas.microsoft.com/office/powerpoint/2010/main" val="211338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screenshot of a mobile device&#10;&#10;Description automatically generated">
            <a:extLst>
              <a:ext uri="{FF2B5EF4-FFF2-40B4-BE49-F238E27FC236}">
                <a16:creationId xmlns:a16="http://schemas.microsoft.com/office/drawing/2014/main" id="{D0296FEC-BF13-328F-71BC-2478ADA07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1336675"/>
            <a:ext cx="6937375" cy="3067050"/>
          </a:xfrm>
          <a:prstGeom prst="rect">
            <a:avLst/>
          </a:prstGeom>
        </p:spPr>
      </p:pic>
      <p:pic>
        <p:nvPicPr>
          <p:cNvPr id="5" name="Content Placeholder 4" descr="A diagram of a computer system&#10;&#10;Description automatically generated">
            <a:extLst>
              <a:ext uri="{FF2B5EF4-FFF2-40B4-BE49-F238E27FC236}">
                <a16:creationId xmlns:a16="http://schemas.microsoft.com/office/drawing/2014/main" id="{8304947B-660D-2066-8CFF-EA1D453BE3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925" y="1336675"/>
            <a:ext cx="3892550" cy="3067050"/>
          </a:xfrm>
        </p:spPr>
      </p:pic>
      <p:sp>
        <p:nvSpPr>
          <p:cNvPr id="2" name="Title 1">
            <a:extLst>
              <a:ext uri="{FF2B5EF4-FFF2-40B4-BE49-F238E27FC236}">
                <a16:creationId xmlns:a16="http://schemas.microsoft.com/office/drawing/2014/main" id="{91C50E10-52A8-21F1-A24D-D1E85E6922C6}"/>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ARM Introduction </a:t>
            </a:r>
            <a:endParaRPr lang="en-US" sz="5200" kern="1200" dirty="0">
              <a:solidFill>
                <a:schemeClr val="tx1"/>
              </a:solidFill>
              <a:latin typeface="+mj-lt"/>
              <a:ea typeface="+mj-ea"/>
              <a:cs typeface="+mj-cs"/>
            </a:endParaRPr>
          </a:p>
        </p:txBody>
      </p:sp>
    </p:spTree>
    <p:extLst>
      <p:ext uri="{BB962C8B-B14F-4D97-AF65-F5344CB8AC3E}">
        <p14:creationId xmlns:p14="http://schemas.microsoft.com/office/powerpoint/2010/main" val="1037905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0E10-52A8-21F1-A24D-D1E85E6922C6}"/>
              </a:ext>
            </a:extLst>
          </p:cNvPr>
          <p:cNvSpPr>
            <a:spLocks noGrp="1"/>
          </p:cNvSpPr>
          <p:nvPr>
            <p:ph type="title"/>
          </p:nvPr>
        </p:nvSpPr>
        <p:spPr/>
        <p:txBody>
          <a:bodyPr/>
          <a:lstStyle/>
          <a:p>
            <a:r>
              <a:rPr lang="en-US" dirty="0"/>
              <a:t>ARM Introduction</a:t>
            </a:r>
          </a:p>
        </p:txBody>
      </p:sp>
      <p:sp>
        <p:nvSpPr>
          <p:cNvPr id="3" name="Content Placeholder 2">
            <a:extLst>
              <a:ext uri="{FF2B5EF4-FFF2-40B4-BE49-F238E27FC236}">
                <a16:creationId xmlns:a16="http://schemas.microsoft.com/office/drawing/2014/main" id="{24CD895C-1A75-5EE5-58C2-56803AF755AB}"/>
              </a:ext>
            </a:extLst>
          </p:cNvPr>
          <p:cNvSpPr>
            <a:spLocks noGrp="1"/>
          </p:cNvSpPr>
          <p:nvPr>
            <p:ph idx="1"/>
          </p:nvPr>
        </p:nvSpPr>
        <p:spPr/>
        <p:txBody>
          <a:bodyPr/>
          <a:lstStyle/>
          <a:p>
            <a:r>
              <a:rPr lang="en-US" dirty="0"/>
              <a:t>ARM processor is 32-bit architecture.</a:t>
            </a:r>
          </a:p>
          <a:p>
            <a:r>
              <a:rPr lang="en-US" dirty="0"/>
              <a:t>Most ARM’S implement 2 instruction sets:</a:t>
            </a:r>
          </a:p>
          <a:p>
            <a:pPr lvl="1"/>
            <a:r>
              <a:rPr lang="en-US" dirty="0">
                <a:solidFill>
                  <a:srgbClr val="FF0000"/>
                </a:solidFill>
              </a:rPr>
              <a:t>32-bit Arm Instruction set </a:t>
            </a:r>
          </a:p>
          <a:p>
            <a:pPr lvl="1"/>
            <a:r>
              <a:rPr lang="en-US" dirty="0">
                <a:solidFill>
                  <a:srgbClr val="FF0000"/>
                </a:solidFill>
              </a:rPr>
              <a:t>16-bit Thumb Instruction set </a:t>
            </a:r>
          </a:p>
          <a:p>
            <a:endParaRPr lang="en-US" dirty="0"/>
          </a:p>
        </p:txBody>
      </p:sp>
    </p:spTree>
    <p:extLst>
      <p:ext uri="{BB962C8B-B14F-4D97-AF65-F5344CB8AC3E}">
        <p14:creationId xmlns:p14="http://schemas.microsoft.com/office/powerpoint/2010/main" val="81352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7AFC-8087-4E61-F863-3127B3DB5764}"/>
              </a:ext>
            </a:extLst>
          </p:cNvPr>
          <p:cNvSpPr>
            <a:spLocks noGrp="1"/>
          </p:cNvSpPr>
          <p:nvPr>
            <p:ph type="title"/>
          </p:nvPr>
        </p:nvSpPr>
        <p:spPr/>
        <p:txBody>
          <a:bodyPr/>
          <a:lstStyle/>
          <a:p>
            <a:r>
              <a:rPr lang="en-US" dirty="0"/>
              <a:t>ARM Introduction</a:t>
            </a:r>
          </a:p>
        </p:txBody>
      </p:sp>
      <p:sp>
        <p:nvSpPr>
          <p:cNvPr id="3" name="Content Placeholder 2">
            <a:extLst>
              <a:ext uri="{FF2B5EF4-FFF2-40B4-BE49-F238E27FC236}">
                <a16:creationId xmlns:a16="http://schemas.microsoft.com/office/drawing/2014/main" id="{2EFF6400-B172-8BEB-AF55-C37417159E2E}"/>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pPr marL="0" indent="0" algn="ctr">
              <a:buNone/>
            </a:pPr>
            <a:r>
              <a:rPr lang="en-US" dirty="0"/>
              <a:t>Modes of operation </a:t>
            </a:r>
          </a:p>
        </p:txBody>
      </p:sp>
      <p:sp>
        <p:nvSpPr>
          <p:cNvPr id="4" name="Oval 3">
            <a:extLst>
              <a:ext uri="{FF2B5EF4-FFF2-40B4-BE49-F238E27FC236}">
                <a16:creationId xmlns:a16="http://schemas.microsoft.com/office/drawing/2014/main" id="{D6165BF3-2D78-FCF0-717B-129B8B2B14E9}"/>
              </a:ext>
            </a:extLst>
          </p:cNvPr>
          <p:cNvSpPr/>
          <p:nvPr/>
        </p:nvSpPr>
        <p:spPr>
          <a:xfrm>
            <a:off x="5122507" y="3203511"/>
            <a:ext cx="2146041" cy="13995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OPERATION MODE</a:t>
            </a:r>
          </a:p>
        </p:txBody>
      </p:sp>
      <p:sp>
        <p:nvSpPr>
          <p:cNvPr id="5" name="Oval 4">
            <a:extLst>
              <a:ext uri="{FF2B5EF4-FFF2-40B4-BE49-F238E27FC236}">
                <a16:creationId xmlns:a16="http://schemas.microsoft.com/office/drawing/2014/main" id="{10E9D499-0ADD-2CDA-9D89-F6134C3D9E3A}"/>
              </a:ext>
            </a:extLst>
          </p:cNvPr>
          <p:cNvSpPr/>
          <p:nvPr/>
        </p:nvSpPr>
        <p:spPr>
          <a:xfrm>
            <a:off x="1803919" y="3203511"/>
            <a:ext cx="2146041" cy="13995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OPERATION STATE</a:t>
            </a:r>
          </a:p>
        </p:txBody>
      </p:sp>
      <p:sp>
        <p:nvSpPr>
          <p:cNvPr id="6" name="Oval 5">
            <a:extLst>
              <a:ext uri="{FF2B5EF4-FFF2-40B4-BE49-F238E27FC236}">
                <a16:creationId xmlns:a16="http://schemas.microsoft.com/office/drawing/2014/main" id="{5CF6346C-C0DE-9F27-4B03-CEE6155D171D}"/>
              </a:ext>
            </a:extLst>
          </p:cNvPr>
          <p:cNvSpPr/>
          <p:nvPr/>
        </p:nvSpPr>
        <p:spPr>
          <a:xfrm>
            <a:off x="8721012" y="3203511"/>
            <a:ext cx="2146041" cy="13995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Privileged</a:t>
            </a:r>
          </a:p>
          <a:p>
            <a:pPr algn="ctr"/>
            <a:r>
              <a:rPr lang="en-US" dirty="0"/>
              <a:t>Access</a:t>
            </a:r>
          </a:p>
          <a:p>
            <a:pPr algn="ctr"/>
            <a:r>
              <a:rPr lang="en-US" dirty="0"/>
              <a:t>And (NPA)User Access </a:t>
            </a:r>
          </a:p>
        </p:txBody>
      </p:sp>
      <p:cxnSp>
        <p:nvCxnSpPr>
          <p:cNvPr id="8" name="Straight Arrow Connector 7">
            <a:extLst>
              <a:ext uri="{FF2B5EF4-FFF2-40B4-BE49-F238E27FC236}">
                <a16:creationId xmlns:a16="http://schemas.microsoft.com/office/drawing/2014/main" id="{C6CB2D81-1935-3149-9E2A-4798176D1301}"/>
              </a:ext>
            </a:extLst>
          </p:cNvPr>
          <p:cNvCxnSpPr>
            <a:cxnSpLocks/>
          </p:cNvCxnSpPr>
          <p:nvPr/>
        </p:nvCxnSpPr>
        <p:spPr>
          <a:xfrm flipH="1">
            <a:off x="3153747" y="2379306"/>
            <a:ext cx="1761932" cy="8242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BCAE44E-901A-0EAF-D548-80EF682408DF}"/>
              </a:ext>
            </a:extLst>
          </p:cNvPr>
          <p:cNvCxnSpPr>
            <a:cxnSpLocks/>
            <a:endCxn id="4" idx="0"/>
          </p:cNvCxnSpPr>
          <p:nvPr/>
        </p:nvCxnSpPr>
        <p:spPr>
          <a:xfrm>
            <a:off x="6195528" y="2379306"/>
            <a:ext cx="0" cy="8242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E606B4F-8E9B-E1A6-0640-55E06D231D29}"/>
              </a:ext>
            </a:extLst>
          </p:cNvPr>
          <p:cNvCxnSpPr>
            <a:cxnSpLocks/>
          </p:cNvCxnSpPr>
          <p:nvPr/>
        </p:nvCxnSpPr>
        <p:spPr>
          <a:xfrm>
            <a:off x="7571793" y="2176901"/>
            <a:ext cx="2119602" cy="9591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F90679-3928-DDF4-F155-3C2CC372C56A}"/>
              </a:ext>
            </a:extLst>
          </p:cNvPr>
          <p:cNvSpPr txBox="1"/>
          <p:nvPr/>
        </p:nvSpPr>
        <p:spPr>
          <a:xfrm>
            <a:off x="1803918" y="4749282"/>
            <a:ext cx="1816359" cy="646331"/>
          </a:xfrm>
          <a:prstGeom prst="rect">
            <a:avLst/>
          </a:prstGeom>
          <a:noFill/>
        </p:spPr>
        <p:txBody>
          <a:bodyPr wrap="square" rtlCol="0">
            <a:spAutoFit/>
          </a:bodyPr>
          <a:lstStyle/>
          <a:p>
            <a:r>
              <a:rPr lang="en-US" dirty="0"/>
              <a:t>Thread mode &amp; Handler mode </a:t>
            </a:r>
          </a:p>
        </p:txBody>
      </p:sp>
      <p:sp>
        <p:nvSpPr>
          <p:cNvPr id="16" name="TextBox 15">
            <a:extLst>
              <a:ext uri="{FF2B5EF4-FFF2-40B4-BE49-F238E27FC236}">
                <a16:creationId xmlns:a16="http://schemas.microsoft.com/office/drawing/2014/main" id="{38ED41A5-E06D-5F28-513D-99D43C788DC6}"/>
              </a:ext>
            </a:extLst>
          </p:cNvPr>
          <p:cNvSpPr txBox="1"/>
          <p:nvPr/>
        </p:nvSpPr>
        <p:spPr>
          <a:xfrm>
            <a:off x="5452189" y="4812079"/>
            <a:ext cx="1816359" cy="646331"/>
          </a:xfrm>
          <a:prstGeom prst="rect">
            <a:avLst/>
          </a:prstGeom>
          <a:noFill/>
        </p:spPr>
        <p:txBody>
          <a:bodyPr wrap="square" rtlCol="0">
            <a:spAutoFit/>
          </a:bodyPr>
          <a:lstStyle/>
          <a:p>
            <a:r>
              <a:rPr lang="en-US" dirty="0"/>
              <a:t>Thumb state &amp; Debug state</a:t>
            </a:r>
          </a:p>
        </p:txBody>
      </p:sp>
    </p:spTree>
    <p:extLst>
      <p:ext uri="{BB962C8B-B14F-4D97-AF65-F5344CB8AC3E}">
        <p14:creationId xmlns:p14="http://schemas.microsoft.com/office/powerpoint/2010/main" val="311012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software system&#10;&#10;Description automatically generated">
            <a:extLst>
              <a:ext uri="{FF2B5EF4-FFF2-40B4-BE49-F238E27FC236}">
                <a16:creationId xmlns:a16="http://schemas.microsoft.com/office/drawing/2014/main" id="{C5F0D130-E4DC-2044-9FA6-1DD52027F1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940" y="643466"/>
            <a:ext cx="9904119" cy="5571067"/>
          </a:xfrm>
          <a:prstGeom prst="rect">
            <a:avLst/>
          </a:prstGeom>
        </p:spPr>
      </p:pic>
    </p:spTree>
    <p:extLst>
      <p:ext uri="{BB962C8B-B14F-4D97-AF65-F5344CB8AC3E}">
        <p14:creationId xmlns:p14="http://schemas.microsoft.com/office/powerpoint/2010/main" val="182073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EFEA5BE-CC6E-7312-9A0F-FE5801E6B1B9}"/>
              </a:ext>
            </a:extLst>
          </p:cNvPr>
          <p:cNvSpPr txBox="1"/>
          <p:nvPr/>
        </p:nvSpPr>
        <p:spPr>
          <a:xfrm>
            <a:off x="838200" y="5358141"/>
            <a:ext cx="10515600" cy="94266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tx1"/>
                </a:solidFill>
                <a:latin typeface="+mj-lt"/>
                <a:ea typeface="+mj-ea"/>
                <a:cs typeface="+mj-cs"/>
              </a:rPr>
              <a:t>Registers-Set</a:t>
            </a:r>
          </a:p>
        </p:txBody>
      </p:sp>
      <p:pic>
        <p:nvPicPr>
          <p:cNvPr id="5" name="Picture 4" descr="A diagram of a graph&#10;&#10;Description automatically generated">
            <a:extLst>
              <a:ext uri="{FF2B5EF4-FFF2-40B4-BE49-F238E27FC236}">
                <a16:creationId xmlns:a16="http://schemas.microsoft.com/office/drawing/2014/main" id="{30438707-4632-1453-EF64-576B60F3C32D}"/>
              </a:ext>
            </a:extLst>
          </p:cNvPr>
          <p:cNvPicPr>
            <a:picLocks noChangeAspect="1"/>
          </p:cNvPicPr>
          <p:nvPr/>
        </p:nvPicPr>
        <p:blipFill>
          <a:blip r:embed="rId2"/>
          <a:stretch>
            <a:fillRect/>
          </a:stretch>
        </p:blipFill>
        <p:spPr>
          <a:xfrm>
            <a:off x="4608858" y="557189"/>
            <a:ext cx="2974284" cy="4629236"/>
          </a:xfrm>
          <a:prstGeom prst="rect">
            <a:avLst/>
          </a:prstGeom>
        </p:spPr>
      </p:pic>
    </p:spTree>
    <p:extLst>
      <p:ext uri="{BB962C8B-B14F-4D97-AF65-F5344CB8AC3E}">
        <p14:creationId xmlns:p14="http://schemas.microsoft.com/office/powerpoint/2010/main" val="293313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instruction&#10;&#10;Description automatically generated">
            <a:extLst>
              <a:ext uri="{FF2B5EF4-FFF2-40B4-BE49-F238E27FC236}">
                <a16:creationId xmlns:a16="http://schemas.microsoft.com/office/drawing/2014/main" id="{D43D74FF-7054-8841-8D05-310AB6118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698" y="643466"/>
            <a:ext cx="5728604" cy="5571067"/>
          </a:xfrm>
          <a:prstGeom prst="rect">
            <a:avLst/>
          </a:prstGeom>
        </p:spPr>
      </p:pic>
    </p:spTree>
    <p:extLst>
      <p:ext uri="{BB962C8B-B14F-4D97-AF65-F5344CB8AC3E}">
        <p14:creationId xmlns:p14="http://schemas.microsoft.com/office/powerpoint/2010/main" val="201535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56CD39D-2AD3-2BD1-D12D-37F04EA762A4}"/>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chemeClr val="tx1"/>
                </a:solidFill>
                <a:latin typeface="+mj-lt"/>
                <a:ea typeface="+mj-ea"/>
                <a:cs typeface="+mj-cs"/>
              </a:rPr>
              <a:t>Interrupts in ARM processor</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letters&#10;&#10;Description automatically generated">
            <a:extLst>
              <a:ext uri="{FF2B5EF4-FFF2-40B4-BE49-F238E27FC236}">
                <a16:creationId xmlns:a16="http://schemas.microsoft.com/office/drawing/2014/main" id="{427FDCA0-1713-7567-D3E8-20C02ED73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87" y="2670794"/>
            <a:ext cx="4408377" cy="3586353"/>
          </a:xfrm>
          <a:prstGeom prst="rect">
            <a:avLst/>
          </a:prstGeom>
        </p:spPr>
      </p:pic>
      <p:pic>
        <p:nvPicPr>
          <p:cNvPr id="8" name="Picture 7">
            <a:extLst>
              <a:ext uri="{FF2B5EF4-FFF2-40B4-BE49-F238E27FC236}">
                <a16:creationId xmlns:a16="http://schemas.microsoft.com/office/drawing/2014/main" id="{0D65C176-2F03-6FAE-48EE-EE3197C8B098}"/>
              </a:ext>
            </a:extLst>
          </p:cNvPr>
          <p:cNvPicPr>
            <a:picLocks noChangeAspect="1"/>
          </p:cNvPicPr>
          <p:nvPr/>
        </p:nvPicPr>
        <p:blipFill>
          <a:blip r:embed="rId3"/>
          <a:stretch>
            <a:fillRect/>
          </a:stretch>
        </p:blipFill>
        <p:spPr>
          <a:xfrm>
            <a:off x="5980561" y="4598886"/>
            <a:ext cx="4214225" cy="1912786"/>
          </a:xfrm>
          <a:prstGeom prst="rect">
            <a:avLst/>
          </a:prstGeom>
        </p:spPr>
      </p:pic>
      <p:sp>
        <p:nvSpPr>
          <p:cNvPr id="9" name="TextBox 8">
            <a:extLst>
              <a:ext uri="{FF2B5EF4-FFF2-40B4-BE49-F238E27FC236}">
                <a16:creationId xmlns:a16="http://schemas.microsoft.com/office/drawing/2014/main" id="{287E23FF-8589-52B0-2E5A-60EF69608153}"/>
              </a:ext>
            </a:extLst>
          </p:cNvPr>
          <p:cNvSpPr txBox="1"/>
          <p:nvPr/>
        </p:nvSpPr>
        <p:spPr>
          <a:xfrm>
            <a:off x="5775260" y="2498232"/>
            <a:ext cx="5188015" cy="1754326"/>
          </a:xfrm>
          <a:prstGeom prst="rect">
            <a:avLst/>
          </a:prstGeom>
          <a:noFill/>
        </p:spPr>
        <p:txBody>
          <a:bodyPr wrap="square" rtlCol="0">
            <a:spAutoFit/>
          </a:bodyPr>
          <a:lstStyle/>
          <a:p>
            <a:r>
              <a:rPr lang="en-US" dirty="0"/>
              <a:t>Hard fault: bus error when reading from vector table</a:t>
            </a:r>
          </a:p>
          <a:p>
            <a:r>
              <a:rPr lang="en-US" dirty="0"/>
              <a:t>Memory management: any conflict between MPU and memory mapped.</a:t>
            </a:r>
          </a:p>
          <a:p>
            <a:r>
              <a:rPr lang="en-US" dirty="0"/>
              <a:t>Bus fault: fault when fetching instruction</a:t>
            </a:r>
          </a:p>
          <a:p>
            <a:r>
              <a:rPr lang="en-US" dirty="0"/>
              <a:t>Usage fault: if there is undefined instruction, or dividing by zero</a:t>
            </a:r>
          </a:p>
        </p:txBody>
      </p:sp>
    </p:spTree>
    <p:extLst>
      <p:ext uri="{BB962C8B-B14F-4D97-AF65-F5344CB8AC3E}">
        <p14:creationId xmlns:p14="http://schemas.microsoft.com/office/powerpoint/2010/main" val="124040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7131-D6CA-921B-019A-183476249259}"/>
              </a:ext>
            </a:extLst>
          </p:cNvPr>
          <p:cNvSpPr>
            <a:spLocks noGrp="1"/>
          </p:cNvSpPr>
          <p:nvPr>
            <p:ph type="title"/>
          </p:nvPr>
        </p:nvSpPr>
        <p:spPr/>
        <p:txBody>
          <a:bodyPr/>
          <a:lstStyle/>
          <a:p>
            <a:r>
              <a:rPr lang="en-US" dirty="0">
                <a:solidFill>
                  <a:srgbClr val="FF0000"/>
                </a:solidFill>
              </a:rPr>
              <a:t>Pending Service</a:t>
            </a:r>
          </a:p>
        </p:txBody>
      </p:sp>
      <p:sp>
        <p:nvSpPr>
          <p:cNvPr id="3" name="Content Placeholder 2">
            <a:extLst>
              <a:ext uri="{FF2B5EF4-FFF2-40B4-BE49-F238E27FC236}">
                <a16:creationId xmlns:a16="http://schemas.microsoft.com/office/drawing/2014/main" id="{77F74CAA-DB8E-EC98-BF4B-3069F72E30D7}"/>
              </a:ext>
            </a:extLst>
          </p:cNvPr>
          <p:cNvSpPr>
            <a:spLocks noGrp="1"/>
          </p:cNvSpPr>
          <p:nvPr>
            <p:ph idx="1"/>
          </p:nvPr>
        </p:nvSpPr>
        <p:spPr/>
        <p:txBody>
          <a:bodyPr>
            <a:normAutofit/>
          </a:bodyPr>
          <a:lstStyle/>
          <a:p>
            <a:r>
              <a:rPr lang="en-US" sz="1400" dirty="0"/>
              <a:t>If an interrupt request takes place before the SYSTICK exception, the SYSTICK exception will preempt the </a:t>
            </a:r>
            <a:r>
              <a:rPr lang="en-US" sz="1400" u="sng" dirty="0"/>
              <a:t>IRQ Handler</a:t>
            </a:r>
            <a:r>
              <a:rPr lang="en-US" sz="1400" dirty="0"/>
              <a:t>.</a:t>
            </a:r>
          </a:p>
          <a:p>
            <a:r>
              <a:rPr lang="en-US" sz="1400" dirty="0"/>
              <a:t> In this case, the OS should not carry out the context switching. Otherwise the IRQ handler process will be delayed</a:t>
            </a:r>
          </a:p>
          <a:p>
            <a:r>
              <a:rPr lang="en-US" sz="1400" dirty="0"/>
              <a:t>The </a:t>
            </a:r>
            <a:r>
              <a:rPr lang="en-US" sz="1400" dirty="0" err="1"/>
              <a:t>PendSV</a:t>
            </a:r>
            <a:r>
              <a:rPr lang="en-US" sz="1400" dirty="0"/>
              <a:t> exception solves the problem by delaying the context-switching request until all other IRQ handlers have completed their processing.</a:t>
            </a:r>
          </a:p>
          <a:p>
            <a:r>
              <a:rPr lang="en-US" sz="1400" dirty="0"/>
              <a:t>If the OS detects that an IRQ is currently active (IRQ handler running and preempted by SYSTICK), it defers the context switching by pending the </a:t>
            </a:r>
            <a:r>
              <a:rPr lang="en-US" sz="1400" dirty="0" err="1"/>
              <a:t>PendSV</a:t>
            </a:r>
            <a:r>
              <a:rPr lang="en-US" sz="1400" dirty="0"/>
              <a:t> exception.</a:t>
            </a:r>
          </a:p>
        </p:txBody>
      </p:sp>
      <p:pic>
        <p:nvPicPr>
          <p:cNvPr id="5" name="Picture 4">
            <a:extLst>
              <a:ext uri="{FF2B5EF4-FFF2-40B4-BE49-F238E27FC236}">
                <a16:creationId xmlns:a16="http://schemas.microsoft.com/office/drawing/2014/main" id="{DAC1A7D4-3214-0B02-F6F0-F8073DFFBC5A}"/>
              </a:ext>
            </a:extLst>
          </p:cNvPr>
          <p:cNvPicPr>
            <a:picLocks noChangeAspect="1"/>
          </p:cNvPicPr>
          <p:nvPr/>
        </p:nvPicPr>
        <p:blipFill>
          <a:blip r:embed="rId2"/>
          <a:stretch>
            <a:fillRect/>
          </a:stretch>
        </p:blipFill>
        <p:spPr>
          <a:xfrm>
            <a:off x="920233" y="3537980"/>
            <a:ext cx="5037257" cy="2773920"/>
          </a:xfrm>
          <a:prstGeom prst="rect">
            <a:avLst/>
          </a:prstGeom>
        </p:spPr>
      </p:pic>
      <p:pic>
        <p:nvPicPr>
          <p:cNvPr id="7" name="Picture 6">
            <a:extLst>
              <a:ext uri="{FF2B5EF4-FFF2-40B4-BE49-F238E27FC236}">
                <a16:creationId xmlns:a16="http://schemas.microsoft.com/office/drawing/2014/main" id="{3A45F34B-1AF0-8E59-40ED-2F724A887EAD}"/>
              </a:ext>
            </a:extLst>
          </p:cNvPr>
          <p:cNvPicPr>
            <a:picLocks noChangeAspect="1"/>
          </p:cNvPicPr>
          <p:nvPr/>
        </p:nvPicPr>
        <p:blipFill>
          <a:blip r:embed="rId3"/>
          <a:stretch>
            <a:fillRect/>
          </a:stretch>
        </p:blipFill>
        <p:spPr>
          <a:xfrm>
            <a:off x="6096000" y="3568462"/>
            <a:ext cx="5220152" cy="2743438"/>
          </a:xfrm>
          <a:prstGeom prst="rect">
            <a:avLst/>
          </a:prstGeom>
        </p:spPr>
      </p:pic>
    </p:spTree>
    <p:extLst>
      <p:ext uri="{BB962C8B-B14F-4D97-AF65-F5344CB8AC3E}">
        <p14:creationId xmlns:p14="http://schemas.microsoft.com/office/powerpoint/2010/main" val="3383191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BEDBC4-5604-FE40-7C58-8734061410B1}"/>
              </a:ext>
            </a:extLst>
          </p:cNvPr>
          <p:cNvSpPr>
            <a:spLocks noGrp="1"/>
          </p:cNvSpPr>
          <p:nvPr>
            <p:ph type="title"/>
          </p:nvPr>
        </p:nvSpPr>
        <p:spPr>
          <a:xfrm>
            <a:off x="838200" y="609600"/>
            <a:ext cx="3739341" cy="1330839"/>
          </a:xfrm>
        </p:spPr>
        <p:txBody>
          <a:bodyPr>
            <a:normAutofit/>
          </a:bodyPr>
          <a:lstStyle/>
          <a:p>
            <a:r>
              <a:rPr lang="en-US" dirty="0"/>
              <a:t>Toolchain</a:t>
            </a:r>
          </a:p>
        </p:txBody>
      </p:sp>
      <p:sp>
        <p:nvSpPr>
          <p:cNvPr id="3" name="Content Placeholder 2">
            <a:extLst>
              <a:ext uri="{FF2B5EF4-FFF2-40B4-BE49-F238E27FC236}">
                <a16:creationId xmlns:a16="http://schemas.microsoft.com/office/drawing/2014/main" id="{468D937F-4184-CACE-335A-3C56B29C0414}"/>
              </a:ext>
            </a:extLst>
          </p:cNvPr>
          <p:cNvSpPr>
            <a:spLocks noGrp="1"/>
          </p:cNvSpPr>
          <p:nvPr>
            <p:ph idx="1"/>
          </p:nvPr>
        </p:nvSpPr>
        <p:spPr>
          <a:xfrm>
            <a:off x="862366" y="2194102"/>
            <a:ext cx="3427001" cy="3908586"/>
          </a:xfrm>
        </p:spPr>
        <p:txBody>
          <a:bodyPr>
            <a:normAutofit/>
          </a:bodyPr>
          <a:lstStyle/>
          <a:p>
            <a:r>
              <a:rPr lang="en-US" sz="2000" dirty="0"/>
              <a:t>Bundle of Apps needed to create executable for specific MCU.</a:t>
            </a:r>
          </a:p>
          <a:p>
            <a:pPr marL="0" indent="0">
              <a:buNone/>
            </a:pPr>
            <a:endParaRPr lang="en-US" sz="2000" dirty="0"/>
          </a:p>
        </p:txBody>
      </p:sp>
      <p:pic>
        <p:nvPicPr>
          <p:cNvPr id="5" name="Picture 4" descr="A diagram of a computer code&#10;&#10;Description automatically generated">
            <a:extLst>
              <a:ext uri="{FF2B5EF4-FFF2-40B4-BE49-F238E27FC236}">
                <a16:creationId xmlns:a16="http://schemas.microsoft.com/office/drawing/2014/main" id="{C8619CFA-A052-47D9-69ED-DBCE3F85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126" y="661916"/>
            <a:ext cx="5729803" cy="5557909"/>
          </a:xfrm>
          <a:prstGeom prst="rect">
            <a:avLst/>
          </a:prstGeom>
        </p:spPr>
      </p:pic>
    </p:spTree>
    <p:extLst>
      <p:ext uri="{BB962C8B-B14F-4D97-AF65-F5344CB8AC3E}">
        <p14:creationId xmlns:p14="http://schemas.microsoft.com/office/powerpoint/2010/main" val="607336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B8615A-D4E8-E6F8-FF8C-F18483E61B16}"/>
              </a:ext>
            </a:extLst>
          </p:cNvPr>
          <p:cNvSpPr>
            <a:spLocks noGrp="1"/>
          </p:cNvSpPr>
          <p:nvPr>
            <p:ph type="title"/>
          </p:nvPr>
        </p:nvSpPr>
        <p:spPr>
          <a:xfrm>
            <a:off x="838200" y="609600"/>
            <a:ext cx="3739341" cy="1330839"/>
          </a:xfrm>
        </p:spPr>
        <p:txBody>
          <a:bodyPr>
            <a:normAutofit/>
          </a:bodyPr>
          <a:lstStyle/>
          <a:p>
            <a:r>
              <a:rPr lang="en-US" dirty="0"/>
              <a:t>Build machines</a:t>
            </a:r>
          </a:p>
        </p:txBody>
      </p:sp>
      <p:sp>
        <p:nvSpPr>
          <p:cNvPr id="3" name="Content Placeholder 2">
            <a:extLst>
              <a:ext uri="{FF2B5EF4-FFF2-40B4-BE49-F238E27FC236}">
                <a16:creationId xmlns:a16="http://schemas.microsoft.com/office/drawing/2014/main" id="{6F071D3E-F06D-DF3D-B56A-EB1AC71EBA5E}"/>
              </a:ext>
            </a:extLst>
          </p:cNvPr>
          <p:cNvSpPr>
            <a:spLocks noGrp="1"/>
          </p:cNvSpPr>
          <p:nvPr>
            <p:ph idx="1"/>
          </p:nvPr>
        </p:nvSpPr>
        <p:spPr>
          <a:xfrm>
            <a:off x="862366" y="2194102"/>
            <a:ext cx="3427001" cy="3908586"/>
          </a:xfrm>
        </p:spPr>
        <p:txBody>
          <a:bodyPr>
            <a:normAutofit/>
          </a:bodyPr>
          <a:lstStyle/>
          <a:p>
            <a:r>
              <a:rPr lang="en-US" sz="2000"/>
              <a:t>Host system: where the toolchain will be executed.</a:t>
            </a:r>
          </a:p>
          <a:p>
            <a:r>
              <a:rPr lang="en-US" sz="2000"/>
              <a:t>Target System: where the binaries created by the toolchain are executed.</a:t>
            </a:r>
          </a:p>
          <a:p>
            <a:endParaRPr lang="en-US" sz="2000"/>
          </a:p>
        </p:txBody>
      </p:sp>
      <p:pic>
        <p:nvPicPr>
          <p:cNvPr id="5" name="Picture 4" descr="A diagram of a cross compilation&#10;&#10;Description automatically generated">
            <a:extLst>
              <a:ext uri="{FF2B5EF4-FFF2-40B4-BE49-F238E27FC236}">
                <a16:creationId xmlns:a16="http://schemas.microsoft.com/office/drawing/2014/main" id="{A6C39AD0-023F-49A9-7D0D-A7BA6FB39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940555"/>
            <a:ext cx="6155141" cy="3000631"/>
          </a:xfrm>
          <a:prstGeom prst="rect">
            <a:avLst/>
          </a:prstGeom>
        </p:spPr>
      </p:pic>
    </p:spTree>
    <p:extLst>
      <p:ext uri="{BB962C8B-B14F-4D97-AF65-F5344CB8AC3E}">
        <p14:creationId xmlns:p14="http://schemas.microsoft.com/office/powerpoint/2010/main" val="3463777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B8615A-D4E8-E6F8-FF8C-F18483E61B16}"/>
              </a:ext>
            </a:extLst>
          </p:cNvPr>
          <p:cNvSpPr>
            <a:spLocks noGrp="1"/>
          </p:cNvSpPr>
          <p:nvPr>
            <p:ph type="title"/>
          </p:nvPr>
        </p:nvSpPr>
        <p:spPr>
          <a:xfrm>
            <a:off x="838201" y="643467"/>
            <a:ext cx="3888526" cy="1800526"/>
          </a:xfrm>
        </p:spPr>
        <p:txBody>
          <a:bodyPr>
            <a:normAutofit/>
          </a:bodyPr>
          <a:lstStyle/>
          <a:p>
            <a:r>
              <a:rPr lang="en-US"/>
              <a:t>Native Vs Cross Toolchains</a:t>
            </a:r>
            <a:endParaRPr lang="en-US" dirty="0"/>
          </a:p>
        </p:txBody>
      </p:sp>
      <p:sp>
        <p:nvSpPr>
          <p:cNvPr id="3" name="Content Placeholder 2">
            <a:extLst>
              <a:ext uri="{FF2B5EF4-FFF2-40B4-BE49-F238E27FC236}">
                <a16:creationId xmlns:a16="http://schemas.microsoft.com/office/drawing/2014/main" id="{6F071D3E-F06D-DF3D-B56A-EB1AC71EBA5E}"/>
              </a:ext>
            </a:extLst>
          </p:cNvPr>
          <p:cNvSpPr>
            <a:spLocks noGrp="1"/>
          </p:cNvSpPr>
          <p:nvPr>
            <p:ph idx="1"/>
          </p:nvPr>
        </p:nvSpPr>
        <p:spPr>
          <a:xfrm>
            <a:off x="838201" y="2623381"/>
            <a:ext cx="3888528" cy="3553581"/>
          </a:xfrm>
        </p:spPr>
        <p:txBody>
          <a:bodyPr>
            <a:normAutofit/>
          </a:bodyPr>
          <a:lstStyle/>
          <a:p>
            <a:r>
              <a:rPr lang="en-US" sz="2000"/>
              <a:t>Native Toolchain is when host system is the target system.</a:t>
            </a:r>
          </a:p>
          <a:p>
            <a:r>
              <a:rPr lang="en-US" sz="2000"/>
              <a:t>Cross Toolchain System is when host system is NOT the target system.</a:t>
            </a:r>
            <a:endParaRPr lang="en-US" sz="2000" dirty="0"/>
          </a:p>
        </p:txBody>
      </p:sp>
      <p:pic>
        <p:nvPicPr>
          <p:cNvPr id="6" name="Picture 5" descr="A diagram of a computer hardware system&#10;&#10;Description automatically generated">
            <a:extLst>
              <a:ext uri="{FF2B5EF4-FFF2-40B4-BE49-F238E27FC236}">
                <a16:creationId xmlns:a16="http://schemas.microsoft.com/office/drawing/2014/main" id="{C46179C7-C817-BFA8-24A0-312FC77F4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986" y="2001105"/>
            <a:ext cx="4747547" cy="2884134"/>
          </a:xfrm>
          <a:prstGeom prst="rect">
            <a:avLst/>
          </a:prstGeom>
        </p:spPr>
      </p:pic>
    </p:spTree>
    <p:extLst>
      <p:ext uri="{BB962C8B-B14F-4D97-AF65-F5344CB8AC3E}">
        <p14:creationId xmlns:p14="http://schemas.microsoft.com/office/powerpoint/2010/main" val="1702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0D971DC-6274-7107-6226-6C6BD9EE1727}"/>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Toolchain Naming Convention </a:t>
            </a:r>
          </a:p>
        </p:txBody>
      </p:sp>
      <p:pic>
        <p:nvPicPr>
          <p:cNvPr id="5" name="Content Placeholder 4" descr="A diagram of a vendor and a vendor&#10;&#10;Description automatically generated">
            <a:extLst>
              <a:ext uri="{FF2B5EF4-FFF2-40B4-BE49-F238E27FC236}">
                <a16:creationId xmlns:a16="http://schemas.microsoft.com/office/drawing/2014/main" id="{2426EE09-A019-A4E0-6E18-E6AF1A6E32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9894" y="2072640"/>
            <a:ext cx="10320336" cy="4128135"/>
          </a:xfrm>
          <a:prstGeom prst="rect">
            <a:avLst/>
          </a:prstGeom>
        </p:spPr>
      </p:pic>
      <p:sp>
        <p:nvSpPr>
          <p:cNvPr id="19" name="Freeform: Shape 18">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069002"/>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9FF9-AF2D-CF71-EB27-FCBCF5B25AE4}"/>
              </a:ext>
            </a:extLst>
          </p:cNvPr>
          <p:cNvSpPr>
            <a:spLocks noGrp="1"/>
          </p:cNvSpPr>
          <p:nvPr>
            <p:ph type="title"/>
          </p:nvPr>
        </p:nvSpPr>
        <p:spPr/>
        <p:txBody>
          <a:bodyPr/>
          <a:lstStyle/>
          <a:p>
            <a:r>
              <a:rPr lang="en-US" dirty="0"/>
              <a:t>Big-endian vs Little-endian</a:t>
            </a:r>
          </a:p>
        </p:txBody>
      </p:sp>
      <p:pic>
        <p:nvPicPr>
          <p:cNvPr id="5" name="Content Placeholder 4" descr="A black background with white squares&#10;&#10;Description automatically generated">
            <a:extLst>
              <a:ext uri="{FF2B5EF4-FFF2-40B4-BE49-F238E27FC236}">
                <a16:creationId xmlns:a16="http://schemas.microsoft.com/office/drawing/2014/main" id="{B4B90634-7728-455B-2F04-23BF52908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4487" y="1968731"/>
            <a:ext cx="7563025" cy="4065126"/>
          </a:xfrm>
        </p:spPr>
      </p:pic>
    </p:spTree>
    <p:extLst>
      <p:ext uri="{BB962C8B-B14F-4D97-AF65-F5344CB8AC3E}">
        <p14:creationId xmlns:p14="http://schemas.microsoft.com/office/powerpoint/2010/main" val="359147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DDC4B4-A497-D7EF-77ED-A09770679C68}"/>
              </a:ext>
            </a:extLst>
          </p:cNvPr>
          <p:cNvPicPr>
            <a:picLocks noChangeAspect="1"/>
          </p:cNvPicPr>
          <p:nvPr/>
        </p:nvPicPr>
        <p:blipFill>
          <a:blip r:embed="rId2"/>
          <a:stretch>
            <a:fillRect/>
          </a:stretch>
        </p:blipFill>
        <p:spPr>
          <a:xfrm>
            <a:off x="1752223" y="872268"/>
            <a:ext cx="8687553" cy="5113463"/>
          </a:xfrm>
          <a:prstGeom prst="rect">
            <a:avLst/>
          </a:prstGeom>
        </p:spPr>
      </p:pic>
    </p:spTree>
    <p:extLst>
      <p:ext uri="{BB962C8B-B14F-4D97-AF65-F5344CB8AC3E}">
        <p14:creationId xmlns:p14="http://schemas.microsoft.com/office/powerpoint/2010/main" val="213903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36A93-AC2A-5D60-001B-FC3E96CFDCA7}"/>
              </a:ext>
            </a:extLst>
          </p:cNvPr>
          <p:cNvPicPr>
            <a:picLocks noChangeAspect="1"/>
          </p:cNvPicPr>
          <p:nvPr/>
        </p:nvPicPr>
        <p:blipFill>
          <a:blip r:embed="rId2"/>
          <a:stretch>
            <a:fillRect/>
          </a:stretch>
        </p:blipFill>
        <p:spPr>
          <a:xfrm>
            <a:off x="1702689" y="910371"/>
            <a:ext cx="8786621" cy="5037257"/>
          </a:xfrm>
          <a:prstGeom prst="rect">
            <a:avLst/>
          </a:prstGeom>
        </p:spPr>
      </p:pic>
    </p:spTree>
    <p:extLst>
      <p:ext uri="{BB962C8B-B14F-4D97-AF65-F5344CB8AC3E}">
        <p14:creationId xmlns:p14="http://schemas.microsoft.com/office/powerpoint/2010/main" val="54957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F0D3C-963F-78AF-9253-212100AFD892}"/>
              </a:ext>
            </a:extLst>
          </p:cNvPr>
          <p:cNvPicPr>
            <a:picLocks noChangeAspect="1"/>
          </p:cNvPicPr>
          <p:nvPr/>
        </p:nvPicPr>
        <p:blipFill>
          <a:blip r:embed="rId2"/>
          <a:stretch>
            <a:fillRect/>
          </a:stretch>
        </p:blipFill>
        <p:spPr>
          <a:xfrm>
            <a:off x="1523604" y="902751"/>
            <a:ext cx="9144792" cy="5052498"/>
          </a:xfrm>
          <a:prstGeom prst="rect">
            <a:avLst/>
          </a:prstGeom>
        </p:spPr>
      </p:pic>
    </p:spTree>
    <p:extLst>
      <p:ext uri="{BB962C8B-B14F-4D97-AF65-F5344CB8AC3E}">
        <p14:creationId xmlns:p14="http://schemas.microsoft.com/office/powerpoint/2010/main" val="76805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87E000-575F-CE80-DAA4-AAC50CD309FD}"/>
              </a:ext>
            </a:extLst>
          </p:cNvPr>
          <p:cNvPicPr>
            <a:picLocks noChangeAspect="1"/>
          </p:cNvPicPr>
          <p:nvPr/>
        </p:nvPicPr>
        <p:blipFill>
          <a:blip r:embed="rId2"/>
          <a:stretch>
            <a:fillRect/>
          </a:stretch>
        </p:blipFill>
        <p:spPr>
          <a:xfrm>
            <a:off x="1535035" y="917992"/>
            <a:ext cx="9121930" cy="5022015"/>
          </a:xfrm>
          <a:prstGeom prst="rect">
            <a:avLst/>
          </a:prstGeom>
        </p:spPr>
      </p:pic>
    </p:spTree>
    <p:extLst>
      <p:ext uri="{BB962C8B-B14F-4D97-AF65-F5344CB8AC3E}">
        <p14:creationId xmlns:p14="http://schemas.microsoft.com/office/powerpoint/2010/main" val="179877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6F7B-89DD-CE89-DF01-8475A726F5B4}"/>
              </a:ext>
            </a:extLst>
          </p:cNvPr>
          <p:cNvSpPr>
            <a:spLocks noGrp="1"/>
          </p:cNvSpPr>
          <p:nvPr>
            <p:ph type="title"/>
          </p:nvPr>
        </p:nvSpPr>
        <p:spPr/>
        <p:txBody>
          <a:bodyPr/>
          <a:lstStyle/>
          <a:p>
            <a:r>
              <a:rPr lang="en-US" dirty="0"/>
              <a:t>CISC VS RISC</a:t>
            </a:r>
          </a:p>
        </p:txBody>
      </p:sp>
      <p:sp>
        <p:nvSpPr>
          <p:cNvPr id="3" name="Content Placeholder 2">
            <a:extLst>
              <a:ext uri="{FF2B5EF4-FFF2-40B4-BE49-F238E27FC236}">
                <a16:creationId xmlns:a16="http://schemas.microsoft.com/office/drawing/2014/main" id="{A8E0B826-324D-CA5B-CFBB-8A32A68B5C09}"/>
              </a:ext>
            </a:extLst>
          </p:cNvPr>
          <p:cNvSpPr>
            <a:spLocks noGrp="1"/>
          </p:cNvSpPr>
          <p:nvPr>
            <p:ph idx="1"/>
          </p:nvPr>
        </p:nvSpPr>
        <p:spPr/>
        <p:txBody>
          <a:bodyPr>
            <a:normAutofit/>
          </a:bodyPr>
          <a:lstStyle/>
          <a:p>
            <a:r>
              <a:rPr lang="en-US" sz="1800" dirty="0"/>
              <a:t>A </a:t>
            </a:r>
            <a:r>
              <a:rPr lang="en-US" sz="1800" b="1" dirty="0"/>
              <a:t>RISC architecture</a:t>
            </a:r>
            <a:r>
              <a:rPr lang="en-US" sz="1800" dirty="0"/>
              <a:t> is simple and straightforward, and thus microprocessors of this type will execute instructions in much faster times than those based on CISC. </a:t>
            </a:r>
          </a:p>
          <a:p>
            <a:r>
              <a:rPr lang="en-US" sz="1800" dirty="0"/>
              <a:t>In </a:t>
            </a:r>
            <a:r>
              <a:rPr lang="en-US" sz="1800" dirty="0">
                <a:solidFill>
                  <a:srgbClr val="FF0000"/>
                </a:solidFill>
              </a:rPr>
              <a:t>reduced set of instructions computer, </a:t>
            </a:r>
            <a:r>
              <a:rPr lang="en-US" sz="1800" dirty="0"/>
              <a:t>the machine code will be longer than that necessary for a CISC processor, since the instructions are not present (but present in CISC) in the ‘together they will need to be implemented and will require multiple instructions to execute them. This will therefore lead to a </a:t>
            </a:r>
            <a:r>
              <a:rPr lang="en-US" sz="1800" dirty="0">
                <a:solidFill>
                  <a:srgbClr val="FF0000"/>
                </a:solidFill>
              </a:rPr>
              <a:t>greater demand for memory and a greater number of instructions to execute</a:t>
            </a:r>
            <a:r>
              <a:rPr lang="en-US" sz="1800" dirty="0"/>
              <a:t>. However, </a:t>
            </a:r>
            <a:r>
              <a:rPr lang="en-US" sz="1800" dirty="0">
                <a:solidFill>
                  <a:srgbClr val="FF0000"/>
                </a:solidFill>
              </a:rPr>
              <a:t>the execution speed of each instruction will be equivalent to a single machine cycle</a:t>
            </a:r>
            <a:r>
              <a:rPr lang="en-US" sz="1800" dirty="0"/>
              <a:t>.</a:t>
            </a:r>
          </a:p>
          <a:p>
            <a:r>
              <a:rPr lang="en-US" sz="1800" dirty="0"/>
              <a:t>In CISC there are individual instructions that allow you to perform </a:t>
            </a:r>
            <a:r>
              <a:rPr lang="en-US" sz="1800" dirty="0">
                <a:solidFill>
                  <a:srgbClr val="FF0000"/>
                </a:solidFill>
              </a:rPr>
              <a:t>multiple operations together</a:t>
            </a:r>
            <a:r>
              <a:rPr lang="en-US" sz="1800" dirty="0"/>
              <a:t>, such as </a:t>
            </a:r>
            <a:r>
              <a:rPr lang="en-US" sz="1800" u="sng" dirty="0"/>
              <a:t>reading data in memory, modifying it and then saving it</a:t>
            </a:r>
            <a:r>
              <a:rPr lang="en-US" sz="1800" dirty="0"/>
              <a:t>. We therefore have shorter and </a:t>
            </a:r>
            <a:r>
              <a:rPr lang="en-US" sz="1800" dirty="0">
                <a:solidFill>
                  <a:srgbClr val="FF0000"/>
                </a:solidFill>
              </a:rPr>
              <a:t>simplified machine code programs</a:t>
            </a:r>
            <a:r>
              <a:rPr lang="en-US" sz="1800" dirty="0"/>
              <a:t>. However, the instructions in this case will be heavier, </a:t>
            </a:r>
            <a:r>
              <a:rPr lang="en-US" sz="1800" dirty="0">
                <a:solidFill>
                  <a:srgbClr val="FF0000"/>
                </a:solidFill>
              </a:rPr>
              <a:t>requiring even more machine cycles.</a:t>
            </a:r>
          </a:p>
          <a:p>
            <a:pPr marL="0" indent="0">
              <a:lnSpc>
                <a:spcPct val="100000"/>
              </a:lnSpc>
              <a:buNone/>
            </a:pPr>
            <a:endParaRPr lang="en-US" sz="1200" dirty="0"/>
          </a:p>
        </p:txBody>
      </p:sp>
    </p:spTree>
    <p:extLst>
      <p:ext uri="{BB962C8B-B14F-4D97-AF65-F5344CB8AC3E}">
        <p14:creationId xmlns:p14="http://schemas.microsoft.com/office/powerpoint/2010/main" val="158584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677E-DAFD-7EAD-5F07-94D20665DCDB}"/>
              </a:ext>
            </a:extLst>
          </p:cNvPr>
          <p:cNvSpPr>
            <a:spLocks noGrp="1"/>
          </p:cNvSpPr>
          <p:nvPr>
            <p:ph type="title"/>
          </p:nvPr>
        </p:nvSpPr>
        <p:spPr/>
        <p:txBody>
          <a:bodyPr/>
          <a:lstStyle/>
          <a:p>
            <a:r>
              <a:rPr lang="en-US" dirty="0"/>
              <a:t>CISC VS RISC</a:t>
            </a:r>
          </a:p>
        </p:txBody>
      </p:sp>
      <p:sp>
        <p:nvSpPr>
          <p:cNvPr id="3" name="Content Placeholder 2">
            <a:extLst>
              <a:ext uri="{FF2B5EF4-FFF2-40B4-BE49-F238E27FC236}">
                <a16:creationId xmlns:a16="http://schemas.microsoft.com/office/drawing/2014/main" id="{495D1D87-94D7-BD25-8051-A88B7AA50E60}"/>
              </a:ext>
            </a:extLst>
          </p:cNvPr>
          <p:cNvSpPr>
            <a:spLocks noGrp="1"/>
          </p:cNvSpPr>
          <p:nvPr>
            <p:ph idx="1"/>
          </p:nvPr>
        </p:nvSpPr>
        <p:spPr/>
        <p:txBody>
          <a:bodyPr/>
          <a:lstStyle/>
          <a:p>
            <a:pPr marL="0" indent="0">
              <a:buNone/>
            </a:pPr>
            <a:r>
              <a:rPr lang="en-US" sz="2800" b="1" u="sng" dirty="0"/>
              <a:t>Example</a:t>
            </a:r>
            <a:r>
              <a:rPr lang="en-US" sz="2800" dirty="0">
                <a:solidFill>
                  <a:srgbClr val="FF0000"/>
                </a:solidFill>
              </a:rPr>
              <a:t> </a:t>
            </a:r>
          </a:p>
          <a:p>
            <a:pPr marL="0" indent="0">
              <a:lnSpc>
                <a:spcPct val="100000"/>
              </a:lnSpc>
              <a:buNone/>
            </a:pPr>
            <a:r>
              <a:rPr lang="en-US" sz="2800" dirty="0">
                <a:solidFill>
                  <a:schemeClr val="accent1">
                    <a:lumMod val="60000"/>
                    <a:lumOff val="40000"/>
                  </a:schemeClr>
                </a:solidFill>
              </a:rPr>
              <a:t>In CISC: </a:t>
            </a:r>
          </a:p>
          <a:p>
            <a:pPr marL="0" indent="0">
              <a:lnSpc>
                <a:spcPct val="100000"/>
              </a:lnSpc>
              <a:buNone/>
            </a:pPr>
            <a:r>
              <a:rPr lang="en-US" sz="2800" dirty="0"/>
              <a:t>clear 0x1000;      %clear memory location 0x1000</a:t>
            </a:r>
          </a:p>
          <a:p>
            <a:pPr marL="0" indent="0">
              <a:lnSpc>
                <a:spcPct val="100000"/>
              </a:lnSpc>
              <a:buNone/>
            </a:pPr>
            <a:r>
              <a:rPr lang="en-US" sz="2800" dirty="0">
                <a:solidFill>
                  <a:schemeClr val="accent1">
                    <a:lumMod val="60000"/>
                    <a:lumOff val="40000"/>
                  </a:schemeClr>
                </a:solidFill>
              </a:rPr>
              <a:t>In RISC:</a:t>
            </a:r>
          </a:p>
          <a:p>
            <a:pPr marL="0" indent="0">
              <a:lnSpc>
                <a:spcPct val="100000"/>
              </a:lnSpc>
              <a:buNone/>
            </a:pPr>
            <a:r>
              <a:rPr lang="en-US" sz="2800" dirty="0" err="1"/>
              <a:t>xor</a:t>
            </a:r>
            <a:r>
              <a:rPr lang="en-US" sz="2800" dirty="0"/>
              <a:t> r1,r2;	         %clear reg1</a:t>
            </a:r>
          </a:p>
          <a:p>
            <a:pPr marL="0" indent="0">
              <a:lnSpc>
                <a:spcPct val="100000"/>
              </a:lnSpc>
              <a:buNone/>
            </a:pPr>
            <a:r>
              <a:rPr lang="en-US" sz="2800" dirty="0"/>
              <a:t>store r1, 0x1000;  %clear memory location 0x1000</a:t>
            </a:r>
          </a:p>
          <a:p>
            <a:endParaRPr lang="en-US" dirty="0"/>
          </a:p>
        </p:txBody>
      </p:sp>
    </p:spTree>
    <p:extLst>
      <p:ext uri="{BB962C8B-B14F-4D97-AF65-F5344CB8AC3E}">
        <p14:creationId xmlns:p14="http://schemas.microsoft.com/office/powerpoint/2010/main" val="40818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FA0A1D-7B3A-D091-27C5-7885668EFDD1}"/>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Microcontroller</a:t>
            </a:r>
          </a:p>
        </p:txBody>
      </p:sp>
      <p:sp>
        <p:nvSpPr>
          <p:cNvPr id="37" name="Rectangle 3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diagram of a computer process&#10;&#10;Description automatically generated">
            <a:extLst>
              <a:ext uri="{FF2B5EF4-FFF2-40B4-BE49-F238E27FC236}">
                <a16:creationId xmlns:a16="http://schemas.microsoft.com/office/drawing/2014/main" id="{99C0F0EE-B8A9-1A1D-A7B9-893946C77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58" y="2483281"/>
            <a:ext cx="5431536" cy="3421867"/>
          </a:xfrm>
          <a:prstGeom prst="rect">
            <a:avLst/>
          </a:prstGeom>
        </p:spPr>
      </p:pic>
      <p:pic>
        <p:nvPicPr>
          <p:cNvPr id="7" name="Picture 6" descr="A diagram of a computer system&#10;&#10;Description automatically generated">
            <a:extLst>
              <a:ext uri="{FF2B5EF4-FFF2-40B4-BE49-F238E27FC236}">
                <a16:creationId xmlns:a16="http://schemas.microsoft.com/office/drawing/2014/main" id="{82EDDBE0-CA2C-34D1-B152-A01A41358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408" y="2817738"/>
            <a:ext cx="5431536" cy="2742925"/>
          </a:xfrm>
          <a:prstGeom prst="rect">
            <a:avLst/>
          </a:prstGeom>
        </p:spPr>
      </p:pic>
    </p:spTree>
    <p:extLst>
      <p:ext uri="{BB962C8B-B14F-4D97-AF65-F5344CB8AC3E}">
        <p14:creationId xmlns:p14="http://schemas.microsoft.com/office/powerpoint/2010/main" val="207505329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556</Words>
  <Application>Microsoft Office PowerPoint</Application>
  <PresentationFormat>Widescreen</PresentationFormat>
  <Paragraphs>56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Microprocessors</vt:lpstr>
      <vt:lpstr>PowerPoint Presentation</vt:lpstr>
      <vt:lpstr>PowerPoint Presentation</vt:lpstr>
      <vt:lpstr>PowerPoint Presentation</vt:lpstr>
      <vt:lpstr>PowerPoint Presentation</vt:lpstr>
      <vt:lpstr>PowerPoint Presentation</vt:lpstr>
      <vt:lpstr>CISC VS RISC</vt:lpstr>
      <vt:lpstr>CISC VS RISC</vt:lpstr>
      <vt:lpstr>Microcontroller</vt:lpstr>
      <vt:lpstr>PowerPoint Presentation</vt:lpstr>
      <vt:lpstr>PowerPoint Presentation</vt:lpstr>
      <vt:lpstr>MPU</vt:lpstr>
      <vt:lpstr>PowerPoint Presentation</vt:lpstr>
      <vt:lpstr>Cache levels</vt:lpstr>
      <vt:lpstr>ARM Introduction </vt:lpstr>
      <vt:lpstr>ARM Introduction</vt:lpstr>
      <vt:lpstr>ARM Introduction</vt:lpstr>
      <vt:lpstr>PowerPoint Presentation</vt:lpstr>
      <vt:lpstr>PowerPoint Presentation</vt:lpstr>
      <vt:lpstr>PowerPoint Presentation</vt:lpstr>
      <vt:lpstr>Pending Service</vt:lpstr>
      <vt:lpstr>Toolchain</vt:lpstr>
      <vt:lpstr>Build machines</vt:lpstr>
      <vt:lpstr>Native Vs Cross Toolchains</vt:lpstr>
      <vt:lpstr>Toolchain Naming Convention </vt:lpstr>
      <vt:lpstr>Big-endian vs Little-endian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dc:title>
  <dc:creator>Nouran Hussein Mohamed Youssef Abdel Rahman 1701597</dc:creator>
  <cp:lastModifiedBy>Nouran Hussein Mohamed Youssef Abdel Rahman 1701597</cp:lastModifiedBy>
  <cp:revision>2</cp:revision>
  <dcterms:created xsi:type="dcterms:W3CDTF">2023-07-22T21:41:25Z</dcterms:created>
  <dcterms:modified xsi:type="dcterms:W3CDTF">2023-10-06T07:09:18Z</dcterms:modified>
</cp:coreProperties>
</file>