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5"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D74237-9204-4A52-BE44-6103947D8C4A}" type="datetimeFigureOut">
              <a:rPr lang="en-GB" smtClean="0"/>
              <a:t>08/01/2024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0A7C06-7C17-49F5-9EDB-9A982D64E4CB}" type="slidenum">
              <a:rPr lang="en-GB" smtClean="0"/>
              <a:t>‹#›</a:t>
            </a:fld>
            <a:endParaRPr lang="en-GB"/>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6158423"/>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2AD74237-9204-4A52-BE44-6103947D8C4A}" type="datetimeFigureOut">
              <a:rPr lang="en-GB" smtClean="0"/>
              <a:t>08/01/2024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30A7C06-7C17-49F5-9EDB-9A982D64E4CB}" type="slidenum">
              <a:rPr lang="en-GB" smtClean="0"/>
              <a:t>‹#›</a:t>
            </a:fld>
            <a:endParaRPr lang="en-GB"/>
          </a:p>
        </p:txBody>
      </p:sp>
    </p:spTree>
    <p:extLst>
      <p:ext uri="{BB962C8B-B14F-4D97-AF65-F5344CB8AC3E}">
        <p14:creationId xmlns:p14="http://schemas.microsoft.com/office/powerpoint/2010/main" val="3403816564"/>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D74237-9204-4A52-BE44-6103947D8C4A}" type="datetimeFigureOut">
              <a:rPr lang="en-GB" smtClean="0"/>
              <a:t>08/01/2024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0A7C06-7C17-49F5-9EDB-9A982D64E4CB}" type="slidenum">
              <a:rPr lang="en-GB" smtClean="0"/>
              <a:t>‹#›</a:t>
            </a:fld>
            <a:endParaRPr lang="en-GB"/>
          </a:p>
        </p:txBody>
      </p:sp>
    </p:spTree>
    <p:extLst>
      <p:ext uri="{BB962C8B-B14F-4D97-AF65-F5344CB8AC3E}">
        <p14:creationId xmlns:p14="http://schemas.microsoft.com/office/powerpoint/2010/main" val="2610820429"/>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D74237-9204-4A52-BE44-6103947D8C4A}" type="datetimeFigureOut">
              <a:rPr lang="en-GB" smtClean="0"/>
              <a:t>08/01/2024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0A7C06-7C17-49F5-9EDB-9A982D64E4CB}" type="slidenum">
              <a:rPr lang="en-GB" smtClean="0"/>
              <a:t>‹#›</a:t>
            </a:fld>
            <a:endParaRPr lang="en-GB"/>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622259630"/>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D74237-9204-4A52-BE44-6103947D8C4A}" type="datetimeFigureOut">
              <a:rPr lang="en-GB" smtClean="0"/>
              <a:t>08/01/2024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0A7C06-7C17-49F5-9EDB-9A982D64E4CB}" type="slidenum">
              <a:rPr lang="en-GB" smtClean="0"/>
              <a:t>‹#›</a:t>
            </a:fld>
            <a:endParaRPr lang="en-GB"/>
          </a:p>
        </p:txBody>
      </p:sp>
    </p:spTree>
    <p:extLst>
      <p:ext uri="{BB962C8B-B14F-4D97-AF65-F5344CB8AC3E}">
        <p14:creationId xmlns:p14="http://schemas.microsoft.com/office/powerpoint/2010/main" val="1083134877"/>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D74237-9204-4A52-BE44-6103947D8C4A}" type="datetimeFigureOut">
              <a:rPr lang="en-GB" smtClean="0"/>
              <a:t>08/01/2024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0A7C06-7C17-49F5-9EDB-9A982D64E4CB}" type="slidenum">
              <a:rPr lang="en-GB" smtClean="0"/>
              <a:t>‹#›</a:t>
            </a:fld>
            <a:endParaRPr lang="en-GB"/>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1476698"/>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D74237-9204-4A52-BE44-6103947D8C4A}" type="datetimeFigureOut">
              <a:rPr lang="en-GB" smtClean="0"/>
              <a:t>08/01/2024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0A7C06-7C17-49F5-9EDB-9A982D64E4CB}" type="slidenum">
              <a:rPr lang="en-GB" smtClean="0"/>
              <a:t>‹#›</a:t>
            </a:fld>
            <a:endParaRPr lang="en-GB"/>
          </a:p>
        </p:txBody>
      </p:sp>
    </p:spTree>
    <p:extLst>
      <p:ext uri="{BB962C8B-B14F-4D97-AF65-F5344CB8AC3E}">
        <p14:creationId xmlns:p14="http://schemas.microsoft.com/office/powerpoint/2010/main" val="1272828715"/>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D74237-9204-4A52-BE44-6103947D8C4A}" type="datetimeFigureOut">
              <a:rPr lang="en-GB" smtClean="0"/>
              <a:t>08/01/2024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0A7C06-7C17-49F5-9EDB-9A982D64E4CB}" type="slidenum">
              <a:rPr lang="en-GB" smtClean="0"/>
              <a:t>‹#›</a:t>
            </a:fld>
            <a:endParaRPr lang="en-GB"/>
          </a:p>
        </p:txBody>
      </p:sp>
    </p:spTree>
    <p:extLst>
      <p:ext uri="{BB962C8B-B14F-4D97-AF65-F5344CB8AC3E}">
        <p14:creationId xmlns:p14="http://schemas.microsoft.com/office/powerpoint/2010/main" val="2711663872"/>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D74237-9204-4A52-BE44-6103947D8C4A}" type="datetimeFigureOut">
              <a:rPr lang="en-GB" smtClean="0"/>
              <a:t>08/01/2024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0A7C06-7C17-49F5-9EDB-9A982D64E4CB}" type="slidenum">
              <a:rPr lang="en-GB" smtClean="0"/>
              <a:t>‹#›</a:t>
            </a:fld>
            <a:endParaRPr lang="en-GB"/>
          </a:p>
        </p:txBody>
      </p:sp>
    </p:spTree>
    <p:extLst>
      <p:ext uri="{BB962C8B-B14F-4D97-AF65-F5344CB8AC3E}">
        <p14:creationId xmlns:p14="http://schemas.microsoft.com/office/powerpoint/2010/main" val="3976374555"/>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D74237-9204-4A52-BE44-6103947D8C4A}" type="datetimeFigureOut">
              <a:rPr lang="en-GB" smtClean="0"/>
              <a:t>08/01/2024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0A7C06-7C17-49F5-9EDB-9A982D64E4CB}" type="slidenum">
              <a:rPr lang="en-GB" smtClean="0"/>
              <a:t>‹#›</a:t>
            </a:fld>
            <a:endParaRPr lang="en-GB"/>
          </a:p>
        </p:txBody>
      </p:sp>
    </p:spTree>
    <p:extLst>
      <p:ext uri="{BB962C8B-B14F-4D97-AF65-F5344CB8AC3E}">
        <p14:creationId xmlns:p14="http://schemas.microsoft.com/office/powerpoint/2010/main" val="3319796034"/>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D74237-9204-4A52-BE44-6103947D8C4A}" type="datetimeFigureOut">
              <a:rPr lang="en-GB" smtClean="0"/>
              <a:t>08/01/2024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0A7C06-7C17-49F5-9EDB-9A982D64E4CB}" type="slidenum">
              <a:rPr lang="en-GB" smtClean="0"/>
              <a:t>‹#›</a:t>
            </a:fld>
            <a:endParaRPr lang="en-GB"/>
          </a:p>
        </p:txBody>
      </p:sp>
    </p:spTree>
    <p:extLst>
      <p:ext uri="{BB962C8B-B14F-4D97-AF65-F5344CB8AC3E}">
        <p14:creationId xmlns:p14="http://schemas.microsoft.com/office/powerpoint/2010/main" val="1777686899"/>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D74237-9204-4A52-BE44-6103947D8C4A}" type="datetimeFigureOut">
              <a:rPr lang="en-GB" smtClean="0"/>
              <a:t>08/01/2024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30A7C06-7C17-49F5-9EDB-9A982D64E4CB}" type="slidenum">
              <a:rPr lang="en-GB" smtClean="0"/>
              <a:t>‹#›</a:t>
            </a:fld>
            <a:endParaRPr lang="en-GB"/>
          </a:p>
        </p:txBody>
      </p:sp>
    </p:spTree>
    <p:extLst>
      <p:ext uri="{BB962C8B-B14F-4D97-AF65-F5344CB8AC3E}">
        <p14:creationId xmlns:p14="http://schemas.microsoft.com/office/powerpoint/2010/main" val="3815888918"/>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D74237-9204-4A52-BE44-6103947D8C4A}" type="datetimeFigureOut">
              <a:rPr lang="en-GB" smtClean="0"/>
              <a:t>08/01/2024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30A7C06-7C17-49F5-9EDB-9A982D64E4CB}" type="slidenum">
              <a:rPr lang="en-GB" smtClean="0"/>
              <a:t>‹#›</a:t>
            </a:fld>
            <a:endParaRPr lang="en-GB"/>
          </a:p>
        </p:txBody>
      </p:sp>
    </p:spTree>
    <p:extLst>
      <p:ext uri="{BB962C8B-B14F-4D97-AF65-F5344CB8AC3E}">
        <p14:creationId xmlns:p14="http://schemas.microsoft.com/office/powerpoint/2010/main" val="3998151594"/>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D74237-9204-4A52-BE44-6103947D8C4A}" type="datetimeFigureOut">
              <a:rPr lang="en-GB" smtClean="0"/>
              <a:t>08/01/2024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30A7C06-7C17-49F5-9EDB-9A982D64E4CB}" type="slidenum">
              <a:rPr lang="en-GB" smtClean="0"/>
              <a:t>‹#›</a:t>
            </a:fld>
            <a:endParaRPr lang="en-GB"/>
          </a:p>
        </p:txBody>
      </p:sp>
    </p:spTree>
    <p:extLst>
      <p:ext uri="{BB962C8B-B14F-4D97-AF65-F5344CB8AC3E}">
        <p14:creationId xmlns:p14="http://schemas.microsoft.com/office/powerpoint/2010/main" val="955978194"/>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D74237-9204-4A52-BE44-6103947D8C4A}" type="datetimeFigureOut">
              <a:rPr lang="en-GB" smtClean="0"/>
              <a:t>08/01/2024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30A7C06-7C17-49F5-9EDB-9A982D64E4CB}" type="slidenum">
              <a:rPr lang="en-GB" smtClean="0"/>
              <a:t>‹#›</a:t>
            </a:fld>
            <a:endParaRPr lang="en-GB"/>
          </a:p>
        </p:txBody>
      </p:sp>
    </p:spTree>
    <p:extLst>
      <p:ext uri="{BB962C8B-B14F-4D97-AF65-F5344CB8AC3E}">
        <p14:creationId xmlns:p14="http://schemas.microsoft.com/office/powerpoint/2010/main" val="3443372550"/>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D74237-9204-4A52-BE44-6103947D8C4A}" type="datetimeFigureOut">
              <a:rPr lang="en-GB" smtClean="0"/>
              <a:t>08/01/2024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30A7C06-7C17-49F5-9EDB-9A982D64E4CB}" type="slidenum">
              <a:rPr lang="en-GB" smtClean="0"/>
              <a:t>‹#›</a:t>
            </a:fld>
            <a:endParaRPr lang="en-GB"/>
          </a:p>
        </p:txBody>
      </p:sp>
    </p:spTree>
    <p:extLst>
      <p:ext uri="{BB962C8B-B14F-4D97-AF65-F5344CB8AC3E}">
        <p14:creationId xmlns:p14="http://schemas.microsoft.com/office/powerpoint/2010/main" val="1168523030"/>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D74237-9204-4A52-BE44-6103947D8C4A}" type="datetimeFigureOut">
              <a:rPr lang="en-GB" smtClean="0"/>
              <a:t>08/01/2024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30A7C06-7C17-49F5-9EDB-9A982D64E4CB}" type="slidenum">
              <a:rPr lang="en-GB" smtClean="0"/>
              <a:t>‹#›</a:t>
            </a:fld>
            <a:endParaRPr lang="en-GB"/>
          </a:p>
        </p:txBody>
      </p:sp>
    </p:spTree>
    <p:extLst>
      <p:ext uri="{BB962C8B-B14F-4D97-AF65-F5344CB8AC3E}">
        <p14:creationId xmlns:p14="http://schemas.microsoft.com/office/powerpoint/2010/main" val="3469067474"/>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AD74237-9204-4A52-BE44-6103947D8C4A}" type="datetimeFigureOut">
              <a:rPr lang="en-GB" smtClean="0"/>
              <a:t>08/01/2024</a:t>
            </a:fld>
            <a:endParaRPr lang="en-GB"/>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GB"/>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30A7C06-7C17-49F5-9EDB-9A982D64E4CB}" type="slidenum">
              <a:rPr lang="en-GB" smtClean="0"/>
              <a:t>‹#›</a:t>
            </a:fld>
            <a:endParaRPr lang="en-GB"/>
          </a:p>
        </p:txBody>
      </p:sp>
    </p:spTree>
    <p:extLst>
      <p:ext uri="{BB962C8B-B14F-4D97-AF65-F5344CB8AC3E}">
        <p14:creationId xmlns:p14="http://schemas.microsoft.com/office/powerpoint/2010/main" val="262169670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03E2-6D53-91AE-2388-72A147120CD9}"/>
              </a:ext>
            </a:extLst>
          </p:cNvPr>
          <p:cNvSpPr>
            <a:spLocks noGrp="1"/>
          </p:cNvSpPr>
          <p:nvPr>
            <p:ph type="ctrTitle"/>
          </p:nvPr>
        </p:nvSpPr>
        <p:spPr/>
        <p:txBody>
          <a:bodyPr/>
          <a:lstStyle/>
          <a:p>
            <a:r>
              <a:rPr lang="en-US" dirty="0"/>
              <a:t>PWM Drawer</a:t>
            </a:r>
            <a:endParaRPr lang="en-GB" dirty="0"/>
          </a:p>
        </p:txBody>
      </p:sp>
      <p:sp>
        <p:nvSpPr>
          <p:cNvPr id="3" name="Subtitle 2">
            <a:extLst>
              <a:ext uri="{FF2B5EF4-FFF2-40B4-BE49-F238E27FC236}">
                <a16:creationId xmlns:a16="http://schemas.microsoft.com/office/drawing/2014/main" id="{39EF4861-2A5D-FB15-8B4A-81CEECE9B0E9}"/>
              </a:ext>
            </a:extLst>
          </p:cNvPr>
          <p:cNvSpPr>
            <a:spLocks noGrp="1"/>
          </p:cNvSpPr>
          <p:nvPr>
            <p:ph type="subTitle" idx="1"/>
          </p:nvPr>
        </p:nvSpPr>
        <p:spPr/>
        <p:txBody>
          <a:bodyPr/>
          <a:lstStyle/>
          <a:p>
            <a:r>
              <a:rPr lang="en-US" dirty="0"/>
              <a:t>Ahmed Mady</a:t>
            </a:r>
            <a:endParaRPr lang="en-GB" dirty="0"/>
          </a:p>
        </p:txBody>
      </p:sp>
    </p:spTree>
    <p:extLst>
      <p:ext uri="{BB962C8B-B14F-4D97-AF65-F5344CB8AC3E}">
        <p14:creationId xmlns:p14="http://schemas.microsoft.com/office/powerpoint/2010/main" val="1817999524"/>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70491-83C7-5EEE-B7F2-6E35EF103FF9}"/>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7206973-BFFB-49AC-8694-58B58D2286EE}"/>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B8A197F5-7807-B8C3-778A-FA26304041C9}"/>
              </a:ext>
            </a:extLst>
          </p:cNvPr>
          <p:cNvPicPr>
            <a:picLocks noChangeAspect="1"/>
          </p:cNvPicPr>
          <p:nvPr/>
        </p:nvPicPr>
        <p:blipFill rotWithShape="1">
          <a:blip r:embed="rId2"/>
          <a:srcRect l="23403" t="20741" r="20902" b="14692"/>
          <a:stretch/>
        </p:blipFill>
        <p:spPr>
          <a:xfrm>
            <a:off x="1219199" y="270932"/>
            <a:ext cx="9448801" cy="6161749"/>
          </a:xfrm>
          <a:prstGeom prst="rect">
            <a:avLst/>
          </a:prstGeom>
        </p:spPr>
      </p:pic>
    </p:spTree>
    <p:extLst>
      <p:ext uri="{BB962C8B-B14F-4D97-AF65-F5344CB8AC3E}">
        <p14:creationId xmlns:p14="http://schemas.microsoft.com/office/powerpoint/2010/main" val="2015615807"/>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9DC33-2CCF-38BE-065A-5584F01E6C76}"/>
              </a:ext>
            </a:extLst>
          </p:cNvPr>
          <p:cNvSpPr>
            <a:spLocks noGrp="1"/>
          </p:cNvSpPr>
          <p:nvPr>
            <p:ph type="title"/>
          </p:nvPr>
        </p:nvSpPr>
        <p:spPr/>
        <p:txBody>
          <a:bodyPr/>
          <a:lstStyle/>
          <a:p>
            <a:r>
              <a:rPr lang="en-US" dirty="0"/>
              <a:t>Project</a:t>
            </a:r>
            <a:endParaRPr lang="en-GB" dirty="0"/>
          </a:p>
        </p:txBody>
      </p:sp>
      <p:sp>
        <p:nvSpPr>
          <p:cNvPr id="3" name="Content Placeholder 2">
            <a:extLst>
              <a:ext uri="{FF2B5EF4-FFF2-40B4-BE49-F238E27FC236}">
                <a16:creationId xmlns:a16="http://schemas.microsoft.com/office/drawing/2014/main" id="{77864E3B-D812-6DCA-80E5-7430370480A4}"/>
              </a:ext>
            </a:extLst>
          </p:cNvPr>
          <p:cNvSpPr>
            <a:spLocks noGrp="1"/>
          </p:cNvSpPr>
          <p:nvPr>
            <p:ph idx="1"/>
          </p:nvPr>
        </p:nvSpPr>
        <p:spPr/>
        <p:txBody>
          <a:bodyPr/>
          <a:lstStyle/>
          <a:p>
            <a:r>
              <a:rPr lang="en-GB" b="0" i="0" dirty="0">
                <a:solidFill>
                  <a:srgbClr val="D1D5DB"/>
                </a:solidFill>
                <a:effectLst/>
                <a:latin typeface="Söhne"/>
              </a:rPr>
              <a:t>The project involves an AVR microcontroller-based program that captures rising and falling edges of an input square wave using timer interrupts, calculates the frequency and duty cycle of the waveform, and displays the information on an OLED display using the u8g2 library. The code continuously loops through the waveform capture and display process, providing real-time updates on the duty cycle variations of the input signal.</a:t>
            </a:r>
            <a:endParaRPr lang="en-GB" dirty="0"/>
          </a:p>
        </p:txBody>
      </p:sp>
    </p:spTree>
    <p:extLst>
      <p:ext uri="{BB962C8B-B14F-4D97-AF65-F5344CB8AC3E}">
        <p14:creationId xmlns:p14="http://schemas.microsoft.com/office/powerpoint/2010/main" val="1641519571"/>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DBFAE-A5C9-A781-08E1-D86761C6DFD9}"/>
              </a:ext>
            </a:extLst>
          </p:cNvPr>
          <p:cNvSpPr>
            <a:spLocks noGrp="1"/>
          </p:cNvSpPr>
          <p:nvPr>
            <p:ph type="title"/>
          </p:nvPr>
        </p:nvSpPr>
        <p:spPr/>
        <p:txBody>
          <a:bodyPr/>
          <a:lstStyle/>
          <a:p>
            <a:r>
              <a:rPr lang="en-US" dirty="0"/>
              <a:t>ATMega328P</a:t>
            </a:r>
            <a:endParaRPr lang="en-GB" dirty="0"/>
          </a:p>
        </p:txBody>
      </p:sp>
      <p:sp>
        <p:nvSpPr>
          <p:cNvPr id="3" name="Content Placeholder 2">
            <a:extLst>
              <a:ext uri="{FF2B5EF4-FFF2-40B4-BE49-F238E27FC236}">
                <a16:creationId xmlns:a16="http://schemas.microsoft.com/office/drawing/2014/main" id="{E094106A-90C0-5742-6415-1602C48DD3FB}"/>
              </a:ext>
            </a:extLst>
          </p:cNvPr>
          <p:cNvSpPr>
            <a:spLocks noGrp="1"/>
          </p:cNvSpPr>
          <p:nvPr>
            <p:ph idx="1"/>
          </p:nvPr>
        </p:nvSpPr>
        <p:spPr/>
        <p:txBody>
          <a:bodyPr>
            <a:normAutofit/>
          </a:bodyPr>
          <a:lstStyle/>
          <a:p>
            <a:pPr marL="742950" lvl="1" indent="-285750" algn="l">
              <a:buFont typeface="+mj-lt"/>
              <a:buAutoNum type="arabicPeriod"/>
            </a:pPr>
            <a:r>
              <a:rPr lang="en-GB" sz="1050" b="0" i="0" dirty="0">
                <a:solidFill>
                  <a:srgbClr val="D1D5DB"/>
                </a:solidFill>
                <a:effectLst/>
                <a:latin typeface="Söhne"/>
              </a:rPr>
              <a:t>Modified Harvard architecture.</a:t>
            </a:r>
          </a:p>
          <a:p>
            <a:pPr marL="742950" lvl="1" indent="-285750" algn="l">
              <a:buFont typeface="+mj-lt"/>
              <a:buAutoNum type="arabicPeriod"/>
            </a:pPr>
            <a:r>
              <a:rPr lang="en-GB" sz="1050" b="0" i="0" dirty="0">
                <a:solidFill>
                  <a:srgbClr val="D1D5DB"/>
                </a:solidFill>
                <a:effectLst/>
                <a:latin typeface="Söhne"/>
              </a:rPr>
              <a:t>Typically operates at up to 20 MHz with an external crystal oscillator.</a:t>
            </a:r>
          </a:p>
          <a:p>
            <a:pPr marL="742950" lvl="1" indent="-285750" algn="l">
              <a:buFont typeface="+mj-lt"/>
              <a:buAutoNum type="arabicPeriod"/>
            </a:pPr>
            <a:r>
              <a:rPr lang="en-GB" sz="1050" b="0" i="0" dirty="0">
                <a:solidFill>
                  <a:srgbClr val="D1D5DB"/>
                </a:solidFill>
                <a:effectLst/>
                <a:latin typeface="Söhne"/>
              </a:rPr>
              <a:t>32 KB of in-system self-programmable flash memory.</a:t>
            </a:r>
          </a:p>
          <a:p>
            <a:pPr marL="742950" lvl="1" indent="-285750" algn="l">
              <a:buFont typeface="+mj-lt"/>
              <a:buAutoNum type="arabicPeriod"/>
            </a:pPr>
            <a:r>
              <a:rPr lang="en-GB" sz="1050" b="0" i="0" dirty="0">
                <a:solidFill>
                  <a:srgbClr val="D1D5DB"/>
                </a:solidFill>
                <a:effectLst/>
                <a:latin typeface="Söhne"/>
              </a:rPr>
              <a:t>2 KB of Static Random-Access Memory (SRAM) for volatile data storage.</a:t>
            </a:r>
          </a:p>
          <a:p>
            <a:pPr marL="742950" lvl="1" indent="-285750" algn="l">
              <a:buFont typeface="+mj-lt"/>
              <a:buAutoNum type="arabicPeriod"/>
            </a:pPr>
            <a:r>
              <a:rPr lang="en-GB" sz="1050" b="0" i="0" dirty="0">
                <a:solidFill>
                  <a:srgbClr val="D1D5DB"/>
                </a:solidFill>
                <a:effectLst/>
                <a:latin typeface="Söhne"/>
              </a:rPr>
              <a:t>Two 8-bit timers (Timer/Counter 0 and Timer/Counter 2).</a:t>
            </a:r>
          </a:p>
          <a:p>
            <a:pPr marL="742950" lvl="1" indent="-285750" algn="l">
              <a:buFont typeface="+mj-lt"/>
              <a:buAutoNum type="arabicPeriod"/>
            </a:pPr>
            <a:r>
              <a:rPr lang="en-GB" sz="1050" b="0" i="0" dirty="0">
                <a:solidFill>
                  <a:srgbClr val="D1D5DB"/>
                </a:solidFill>
                <a:effectLst/>
                <a:latin typeface="Söhne"/>
              </a:rPr>
              <a:t>One 16-bit timer (Timer/Counter 1).</a:t>
            </a:r>
          </a:p>
          <a:p>
            <a:pPr marL="742950" lvl="1" indent="-285750" algn="l">
              <a:buFont typeface="+mj-lt"/>
              <a:buAutoNum type="arabicPeriod"/>
            </a:pPr>
            <a:r>
              <a:rPr lang="en-GB" sz="1050" b="0" i="0" dirty="0">
                <a:solidFill>
                  <a:srgbClr val="D1D5DB"/>
                </a:solidFill>
                <a:effectLst/>
                <a:latin typeface="Söhne"/>
              </a:rPr>
              <a:t>UART (Universal Asynchronous Receiver-Transmitter).</a:t>
            </a:r>
          </a:p>
          <a:p>
            <a:pPr marL="742950" lvl="1" indent="-285750" algn="l">
              <a:buFont typeface="+mj-lt"/>
              <a:buAutoNum type="arabicPeriod"/>
            </a:pPr>
            <a:r>
              <a:rPr lang="en-GB" sz="1050" b="0" i="0" dirty="0">
                <a:solidFill>
                  <a:srgbClr val="D1D5DB"/>
                </a:solidFill>
                <a:effectLst/>
                <a:latin typeface="Söhne"/>
              </a:rPr>
              <a:t>SPI (Serial Peripheral Interface).</a:t>
            </a:r>
          </a:p>
          <a:p>
            <a:pPr marL="742950" lvl="1" indent="-285750" algn="l">
              <a:buFont typeface="+mj-lt"/>
              <a:buAutoNum type="arabicPeriod"/>
            </a:pPr>
            <a:r>
              <a:rPr lang="en-GB" sz="1050" b="0" i="0" dirty="0">
                <a:solidFill>
                  <a:srgbClr val="D1D5DB"/>
                </a:solidFill>
                <a:effectLst/>
                <a:latin typeface="Söhne"/>
              </a:rPr>
              <a:t>I2C (Inter-Integrated Circuit).</a:t>
            </a:r>
          </a:p>
          <a:p>
            <a:pPr marL="742950" lvl="1" indent="-285750" algn="l">
              <a:buFont typeface="+mj-lt"/>
              <a:buAutoNum type="arabicPeriod"/>
            </a:pPr>
            <a:r>
              <a:rPr lang="en-GB" sz="1050" b="0" i="0" dirty="0">
                <a:solidFill>
                  <a:srgbClr val="D1D5DB"/>
                </a:solidFill>
                <a:effectLst/>
                <a:latin typeface="Söhne"/>
              </a:rPr>
              <a:t>6 Pulse Width Modulation (PWM) channels available on specific pins.</a:t>
            </a:r>
          </a:p>
          <a:p>
            <a:pPr marL="742950" lvl="1" indent="-285750" algn="l">
              <a:buFont typeface="+mj-lt"/>
              <a:buAutoNum type="arabicPeriod"/>
            </a:pPr>
            <a:r>
              <a:rPr lang="en-GB" sz="1050" b="0" i="0" dirty="0">
                <a:solidFill>
                  <a:srgbClr val="D1D5DB"/>
                </a:solidFill>
                <a:effectLst/>
                <a:latin typeface="Söhne"/>
              </a:rPr>
              <a:t>Two external interrupts.</a:t>
            </a:r>
          </a:p>
        </p:txBody>
      </p:sp>
      <p:sp>
        <p:nvSpPr>
          <p:cNvPr id="4" name="AutoShape 2" descr="Introduction to ATmega328 - The Engineering Projects">
            <a:extLst>
              <a:ext uri="{FF2B5EF4-FFF2-40B4-BE49-F238E27FC236}">
                <a16:creationId xmlns:a16="http://schemas.microsoft.com/office/drawing/2014/main" id="{E154C6ED-AEAA-9ECE-5EA0-CD760519822D}"/>
              </a:ext>
            </a:extLst>
          </p:cNvPr>
          <p:cNvSpPr>
            <a:spLocks noChangeAspect="1" noChangeArrowheads="1"/>
          </p:cNvSpPr>
          <p:nvPr/>
        </p:nvSpPr>
        <p:spPr bwMode="auto">
          <a:xfrm>
            <a:off x="5943599" y="3276599"/>
            <a:ext cx="3496733" cy="34967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4" descr="Introduction to ATmega328 - The Engineering Projects">
            <a:extLst>
              <a:ext uri="{FF2B5EF4-FFF2-40B4-BE49-F238E27FC236}">
                <a16:creationId xmlns:a16="http://schemas.microsoft.com/office/drawing/2014/main" id="{8EF01458-1CC6-F616-772B-D7FA9A9F214C}"/>
              </a:ext>
            </a:extLst>
          </p:cNvPr>
          <p:cNvSpPr>
            <a:spLocks noChangeAspect="1" noChangeArrowheads="1"/>
          </p:cNvSpPr>
          <p:nvPr/>
        </p:nvSpPr>
        <p:spPr bwMode="auto">
          <a:xfrm>
            <a:off x="4267200" y="1600200"/>
            <a:ext cx="1981200" cy="1981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30" name="Picture 6" descr="Pinout of ATMEGA328P | Download Scientific Diagram">
            <a:extLst>
              <a:ext uri="{FF2B5EF4-FFF2-40B4-BE49-F238E27FC236}">
                <a16:creationId xmlns:a16="http://schemas.microsoft.com/office/drawing/2014/main" id="{35FA6ADC-FEC2-F434-6088-DCD087A047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5998" y="763852"/>
            <a:ext cx="4729013" cy="3349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377510"/>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C266F-2336-639B-C950-32582BC5030F}"/>
              </a:ext>
            </a:extLst>
          </p:cNvPr>
          <p:cNvSpPr>
            <a:spLocks noGrp="1"/>
          </p:cNvSpPr>
          <p:nvPr>
            <p:ph type="title"/>
          </p:nvPr>
        </p:nvSpPr>
        <p:spPr/>
        <p:txBody>
          <a:bodyPr/>
          <a:lstStyle/>
          <a:p>
            <a:r>
              <a:rPr lang="en-US" dirty="0"/>
              <a:t>Modules</a:t>
            </a:r>
            <a:endParaRPr lang="en-GB" dirty="0"/>
          </a:p>
        </p:txBody>
      </p:sp>
      <p:sp>
        <p:nvSpPr>
          <p:cNvPr id="3" name="Content Placeholder 2">
            <a:extLst>
              <a:ext uri="{FF2B5EF4-FFF2-40B4-BE49-F238E27FC236}">
                <a16:creationId xmlns:a16="http://schemas.microsoft.com/office/drawing/2014/main" id="{1D790D41-754B-DD04-CE7E-1959779C305E}"/>
              </a:ext>
            </a:extLst>
          </p:cNvPr>
          <p:cNvSpPr>
            <a:spLocks noGrp="1"/>
          </p:cNvSpPr>
          <p:nvPr>
            <p:ph idx="1"/>
          </p:nvPr>
        </p:nvSpPr>
        <p:spPr/>
        <p:txBody>
          <a:bodyPr>
            <a:normAutofit fontScale="92500" lnSpcReduction="10000"/>
          </a:bodyPr>
          <a:lstStyle/>
          <a:p>
            <a:pPr algn="l"/>
            <a:r>
              <a:rPr lang="en-US" dirty="0"/>
              <a:t>Input Capture: </a:t>
            </a:r>
            <a:br>
              <a:rPr lang="en-GB" b="0" i="0" dirty="0">
                <a:solidFill>
                  <a:srgbClr val="D1D5DB"/>
                </a:solidFill>
                <a:effectLst/>
                <a:latin typeface="Söhne"/>
              </a:rPr>
            </a:br>
            <a:r>
              <a:rPr lang="en-GB" b="0" i="0" dirty="0">
                <a:solidFill>
                  <a:srgbClr val="D1D5DB"/>
                </a:solidFill>
                <a:effectLst/>
                <a:latin typeface="Söhne"/>
              </a:rPr>
              <a:t>Input capture is a feature in microcontrollers that allows the precise measurement of the time at which a specific event occurs on an external signal. This event is typically a transition on an external pin, such as a rising or falling edge of a signal.</a:t>
            </a:r>
          </a:p>
          <a:p>
            <a:pPr algn="l"/>
            <a:r>
              <a:rPr lang="en-GB" b="0" i="0" dirty="0">
                <a:solidFill>
                  <a:srgbClr val="D1D5DB"/>
                </a:solidFill>
                <a:effectLst/>
                <a:latin typeface="Söhne"/>
              </a:rPr>
              <a:t>In the context of microcontrollers like the ATmega328P, which features a timer/counter unit with input capture capability, the input capture function involves capturing the value of the timer/counter at the exact moment when the specified event occurs on the external pin. This captured value is then used to calculate the time between two events, enabling accurate time measurements.</a:t>
            </a:r>
          </a:p>
          <a:p>
            <a:r>
              <a:rPr lang="en-GB" b="0" i="0" dirty="0">
                <a:solidFill>
                  <a:srgbClr val="D1D5DB"/>
                </a:solidFill>
                <a:effectLst/>
                <a:latin typeface="Söhne"/>
              </a:rPr>
              <a:t>Input capture is commonly used for tasks such as measuring the frequency or duty cycle of a signal, capturing precise timings in external events, or implementing precise time measurements in various applications.</a:t>
            </a:r>
            <a:endParaRPr lang="en-GB" dirty="0"/>
          </a:p>
        </p:txBody>
      </p:sp>
      <p:pic>
        <p:nvPicPr>
          <p:cNvPr id="2050" name="Picture 2" descr="Avr Atmega Atmega1632 Timer Input Capture Mode | Avr Atmega">
            <a:extLst>
              <a:ext uri="{FF2B5EF4-FFF2-40B4-BE49-F238E27FC236}">
                <a16:creationId xmlns:a16="http://schemas.microsoft.com/office/drawing/2014/main" id="{12126255-A837-7040-5193-4AF02F6078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4588" y="4303946"/>
            <a:ext cx="6553200" cy="2228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6339199"/>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7E4F5-40D6-678C-4527-DF5FB7849A4B}"/>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27161E4A-4BC0-FE7D-D24F-B093C43C0B6C}"/>
              </a:ext>
            </a:extLst>
          </p:cNvPr>
          <p:cNvSpPr>
            <a:spLocks noGrp="1"/>
          </p:cNvSpPr>
          <p:nvPr>
            <p:ph idx="1"/>
          </p:nvPr>
        </p:nvSpPr>
        <p:spPr/>
        <p:txBody>
          <a:bodyPr>
            <a:normAutofit fontScale="92500" lnSpcReduction="10000"/>
          </a:bodyPr>
          <a:lstStyle/>
          <a:p>
            <a:pPr algn="l"/>
            <a:r>
              <a:rPr lang="en-US" dirty="0"/>
              <a:t>SSD1306: </a:t>
            </a:r>
            <a:r>
              <a:rPr lang="en-GB" b="0" i="0" dirty="0">
                <a:solidFill>
                  <a:srgbClr val="D1D5DB"/>
                </a:solidFill>
                <a:effectLst/>
                <a:latin typeface="Söhne"/>
              </a:rPr>
              <a:t>The SSD1306 is a popular monochrome OLED (Organic Light-Emitting Diode) display controller chip widely used in electronic projects. It supports I2C (Inter-Integrated Circuit) communication, which is a serial communication protocol.</a:t>
            </a:r>
          </a:p>
          <a:p>
            <a:pPr algn="l"/>
            <a:r>
              <a:rPr lang="en-GB" b="0" i="0" dirty="0">
                <a:solidFill>
                  <a:srgbClr val="D1D5DB"/>
                </a:solidFill>
                <a:effectLst/>
                <a:latin typeface="Söhne"/>
              </a:rPr>
              <a:t>The SSD1306 incorporates display RAM, allowing it to directly control the pixels on the OLED display. Its I2C interface simplifies communication between microcontrollers and the display, reducing the number of required pins and making it suitable for projects with limited GPIO resources.</a:t>
            </a:r>
          </a:p>
          <a:p>
            <a:pPr algn="l"/>
            <a:r>
              <a:rPr lang="en-GB" b="0" i="0" dirty="0">
                <a:solidFill>
                  <a:srgbClr val="D1D5DB"/>
                </a:solidFill>
                <a:effectLst/>
                <a:latin typeface="Söhne"/>
              </a:rPr>
              <a:t>When using I2C with the SSD1306, a microcontroller communicates with the display by sending I2C commands and data. The communication involves addressing the display, specifying commands such as setting the display contrast, activating or deactivating pixels, and updating the content to be displayed.</a:t>
            </a:r>
          </a:p>
          <a:p>
            <a:endParaRPr lang="en-GB" dirty="0"/>
          </a:p>
        </p:txBody>
      </p:sp>
      <p:pic>
        <p:nvPicPr>
          <p:cNvPr id="3074" name="Picture 2" descr="Nettigo: OLED Display 0.96&quot; I2C 128x64 SSD1306 white [Yā nǔ shén]">
            <a:extLst>
              <a:ext uri="{FF2B5EF4-FFF2-40B4-BE49-F238E27FC236}">
                <a16:creationId xmlns:a16="http://schemas.microsoft.com/office/drawing/2014/main" id="{87001C13-7326-41B9-3A6D-128390B447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8333" y="4102100"/>
            <a:ext cx="4402667" cy="247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3111101"/>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16C64-E427-42BE-3A93-0BE5D6A28C88}"/>
              </a:ext>
            </a:extLst>
          </p:cNvPr>
          <p:cNvSpPr>
            <a:spLocks noGrp="1"/>
          </p:cNvSpPr>
          <p:nvPr>
            <p:ph type="title"/>
          </p:nvPr>
        </p:nvSpPr>
        <p:spPr/>
        <p:txBody>
          <a:bodyPr/>
          <a:lstStyle/>
          <a:p>
            <a:r>
              <a:rPr lang="en-US" dirty="0"/>
              <a:t>I2C/ SSD1306 Steps</a:t>
            </a:r>
            <a:endParaRPr lang="en-GB" dirty="0"/>
          </a:p>
        </p:txBody>
      </p:sp>
      <p:sp>
        <p:nvSpPr>
          <p:cNvPr id="3" name="Content Placeholder 2">
            <a:extLst>
              <a:ext uri="{FF2B5EF4-FFF2-40B4-BE49-F238E27FC236}">
                <a16:creationId xmlns:a16="http://schemas.microsoft.com/office/drawing/2014/main" id="{0963349E-841A-7CB9-CE5D-F2632DDB9E6C}"/>
              </a:ext>
            </a:extLst>
          </p:cNvPr>
          <p:cNvSpPr>
            <a:spLocks noGrp="1"/>
          </p:cNvSpPr>
          <p:nvPr>
            <p:ph idx="1"/>
          </p:nvPr>
        </p:nvSpPr>
        <p:spPr/>
        <p:txBody>
          <a:bodyPr>
            <a:normAutofit fontScale="85000" lnSpcReduction="10000"/>
          </a:bodyPr>
          <a:lstStyle/>
          <a:p>
            <a:pPr algn="l">
              <a:buFont typeface="+mj-lt"/>
              <a:buAutoNum type="arabicPeriod"/>
            </a:pPr>
            <a:r>
              <a:rPr lang="en-GB" b="1" i="0" dirty="0">
                <a:solidFill>
                  <a:srgbClr val="D1D5DB"/>
                </a:solidFill>
                <a:effectLst/>
                <a:latin typeface="Söhne"/>
              </a:rPr>
              <a:t>Initialize I2C:</a:t>
            </a:r>
            <a:endParaRPr lang="en-GB" b="0" i="0" dirty="0">
              <a:solidFill>
                <a:srgbClr val="D1D5DB"/>
              </a:solidFill>
              <a:effectLst/>
              <a:latin typeface="Söhne"/>
            </a:endParaRPr>
          </a:p>
          <a:p>
            <a:pPr marL="457200" lvl="1" indent="0" algn="l">
              <a:buNone/>
            </a:pPr>
            <a:r>
              <a:rPr lang="en-GB" b="0" i="0" dirty="0">
                <a:solidFill>
                  <a:srgbClr val="D1D5DB"/>
                </a:solidFill>
                <a:effectLst/>
                <a:latin typeface="Söhne"/>
              </a:rPr>
              <a:t>Set up the microcontroller's I2C hardware and configure the I2C parameters.</a:t>
            </a:r>
          </a:p>
          <a:p>
            <a:pPr algn="l">
              <a:buFont typeface="+mj-lt"/>
              <a:buAutoNum type="arabicPeriod"/>
            </a:pPr>
            <a:r>
              <a:rPr lang="en-GB" b="1" i="0" dirty="0">
                <a:solidFill>
                  <a:srgbClr val="D1D5DB"/>
                </a:solidFill>
                <a:effectLst/>
                <a:latin typeface="Söhne"/>
              </a:rPr>
              <a:t>Send Start Condition:</a:t>
            </a:r>
            <a:endParaRPr lang="en-GB" b="0" i="0" dirty="0">
              <a:solidFill>
                <a:srgbClr val="D1D5DB"/>
              </a:solidFill>
              <a:effectLst/>
              <a:latin typeface="Söhne"/>
            </a:endParaRPr>
          </a:p>
          <a:p>
            <a:pPr marL="457200" lvl="1" indent="0" algn="l">
              <a:buNone/>
            </a:pPr>
            <a:r>
              <a:rPr lang="en-GB" b="0" i="0" dirty="0">
                <a:solidFill>
                  <a:srgbClr val="D1D5DB"/>
                </a:solidFill>
                <a:effectLst/>
                <a:latin typeface="Söhne"/>
              </a:rPr>
              <a:t>Send a start condition on the I2C bus to initiate communication.</a:t>
            </a:r>
          </a:p>
          <a:p>
            <a:pPr algn="l">
              <a:buFont typeface="+mj-lt"/>
              <a:buAutoNum type="arabicPeriod"/>
            </a:pPr>
            <a:r>
              <a:rPr lang="en-GB" b="1" i="0" dirty="0">
                <a:solidFill>
                  <a:srgbClr val="D1D5DB"/>
                </a:solidFill>
                <a:effectLst/>
                <a:latin typeface="Söhne"/>
              </a:rPr>
              <a:t>Specify SSD1306 Address:</a:t>
            </a:r>
            <a:endParaRPr lang="en-GB" b="0" i="0" dirty="0">
              <a:solidFill>
                <a:srgbClr val="D1D5DB"/>
              </a:solidFill>
              <a:effectLst/>
              <a:latin typeface="Söhne"/>
            </a:endParaRPr>
          </a:p>
          <a:p>
            <a:pPr marL="457200" lvl="1" indent="0" algn="l">
              <a:buNone/>
            </a:pPr>
            <a:r>
              <a:rPr lang="en-GB" b="0" i="0" dirty="0">
                <a:solidFill>
                  <a:srgbClr val="D1D5DB"/>
                </a:solidFill>
                <a:effectLst/>
                <a:latin typeface="Söhne"/>
              </a:rPr>
              <a:t>Transmit the SSD1306 I2C address to indicate that subsequent data is intended for the display.</a:t>
            </a:r>
          </a:p>
          <a:p>
            <a:pPr algn="l">
              <a:buFont typeface="+mj-lt"/>
              <a:buAutoNum type="arabicPeriod"/>
            </a:pPr>
            <a:r>
              <a:rPr lang="en-GB" b="1" i="0" dirty="0">
                <a:solidFill>
                  <a:srgbClr val="D1D5DB"/>
                </a:solidFill>
                <a:effectLst/>
                <a:latin typeface="Söhne"/>
              </a:rPr>
              <a:t>Send Command or Data:</a:t>
            </a:r>
            <a:endParaRPr lang="en-GB" b="0" i="0" dirty="0">
              <a:solidFill>
                <a:srgbClr val="D1D5DB"/>
              </a:solidFill>
              <a:effectLst/>
              <a:latin typeface="Söhne"/>
            </a:endParaRPr>
          </a:p>
          <a:p>
            <a:pPr marL="457200" lvl="1" indent="0" algn="l">
              <a:buNone/>
            </a:pPr>
            <a:r>
              <a:rPr lang="en-GB" b="0" i="0" dirty="0">
                <a:solidFill>
                  <a:srgbClr val="D1D5DB"/>
                </a:solidFill>
                <a:effectLst/>
                <a:latin typeface="Söhne"/>
              </a:rPr>
              <a:t>Transmit specific commands or data bytes to configure the SSD1306 settings or update the display content.</a:t>
            </a:r>
          </a:p>
          <a:p>
            <a:pPr algn="l">
              <a:buFont typeface="+mj-lt"/>
              <a:buAutoNum type="arabicPeriod"/>
            </a:pPr>
            <a:r>
              <a:rPr lang="en-GB" b="1" i="0" dirty="0">
                <a:solidFill>
                  <a:srgbClr val="D1D5DB"/>
                </a:solidFill>
                <a:effectLst/>
                <a:latin typeface="Söhne"/>
              </a:rPr>
              <a:t>Send Stop Condition:</a:t>
            </a:r>
            <a:endParaRPr lang="en-GB" b="0" i="0" dirty="0">
              <a:solidFill>
                <a:srgbClr val="D1D5DB"/>
              </a:solidFill>
              <a:effectLst/>
              <a:latin typeface="Söhne"/>
            </a:endParaRPr>
          </a:p>
          <a:p>
            <a:pPr marL="457200" lvl="1" indent="0" algn="l">
              <a:buNone/>
            </a:pPr>
            <a:r>
              <a:rPr lang="en-GB" b="0" i="0" dirty="0">
                <a:solidFill>
                  <a:srgbClr val="D1D5DB"/>
                </a:solidFill>
                <a:effectLst/>
                <a:latin typeface="Söhne"/>
              </a:rPr>
              <a:t>Conclude the I2C communication by sending a stop condition on the bus.</a:t>
            </a:r>
          </a:p>
        </p:txBody>
      </p:sp>
    </p:spTree>
    <p:extLst>
      <p:ext uri="{BB962C8B-B14F-4D97-AF65-F5344CB8AC3E}">
        <p14:creationId xmlns:p14="http://schemas.microsoft.com/office/powerpoint/2010/main" val="3426143759"/>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78855-1C38-1F4E-BDCC-37A7E87A45F2}"/>
              </a:ext>
            </a:extLst>
          </p:cNvPr>
          <p:cNvSpPr>
            <a:spLocks noGrp="1"/>
          </p:cNvSpPr>
          <p:nvPr>
            <p:ph type="title"/>
          </p:nvPr>
        </p:nvSpPr>
        <p:spPr/>
        <p:txBody>
          <a:bodyPr/>
          <a:lstStyle/>
          <a:p>
            <a:r>
              <a:rPr lang="en-US" dirty="0"/>
              <a:t>u8g2</a:t>
            </a:r>
            <a:endParaRPr lang="en-GB" dirty="0"/>
          </a:p>
        </p:txBody>
      </p:sp>
      <p:sp>
        <p:nvSpPr>
          <p:cNvPr id="3" name="Content Placeholder 2">
            <a:extLst>
              <a:ext uri="{FF2B5EF4-FFF2-40B4-BE49-F238E27FC236}">
                <a16:creationId xmlns:a16="http://schemas.microsoft.com/office/drawing/2014/main" id="{FA4A4CC2-D2D2-0C45-D8D7-CCAB20CCE3B4}"/>
              </a:ext>
            </a:extLst>
          </p:cNvPr>
          <p:cNvSpPr>
            <a:spLocks noGrp="1"/>
          </p:cNvSpPr>
          <p:nvPr>
            <p:ph idx="1"/>
          </p:nvPr>
        </p:nvSpPr>
        <p:spPr>
          <a:xfrm>
            <a:off x="684211" y="685800"/>
            <a:ext cx="11287655" cy="3615267"/>
          </a:xfrm>
        </p:spPr>
        <p:txBody>
          <a:bodyPr/>
          <a:lstStyle/>
          <a:p>
            <a:r>
              <a:rPr lang="fr-FR" dirty="0"/>
              <a:t>String: </a:t>
            </a:r>
          </a:p>
          <a:p>
            <a:r>
              <a:rPr lang="fr-FR" dirty="0"/>
              <a:t>u8g2_uint_t u8g2_DrawStr(u8g2_t *u8g2, u8g2_uint_t x, u8g2_uint_t y, </a:t>
            </a:r>
            <a:r>
              <a:rPr lang="fr-FR" dirty="0" err="1"/>
              <a:t>const</a:t>
            </a:r>
            <a:r>
              <a:rPr lang="fr-FR" dirty="0"/>
              <a:t> char *</a:t>
            </a:r>
            <a:r>
              <a:rPr lang="fr-FR" dirty="0" err="1"/>
              <a:t>str</a:t>
            </a:r>
            <a:r>
              <a:rPr lang="fr-FR" dirty="0"/>
              <a:t>);</a:t>
            </a:r>
          </a:p>
          <a:p>
            <a:r>
              <a:rPr lang="fr-FR" dirty="0"/>
              <a:t>Line: </a:t>
            </a:r>
          </a:p>
          <a:p>
            <a:r>
              <a:rPr lang="fr-FR" dirty="0" err="1"/>
              <a:t>void</a:t>
            </a:r>
            <a:r>
              <a:rPr lang="fr-FR" dirty="0"/>
              <a:t> u8g2_DrawLine(u8g2_t *u8g2, u8g2_uint_t x1, u8g2_uint_t y1, u8g2_uint_t x2, u8g2_uint_t y2);</a:t>
            </a:r>
          </a:p>
          <a:p>
            <a:endParaRPr lang="en-GB" dirty="0"/>
          </a:p>
        </p:txBody>
      </p:sp>
    </p:spTree>
    <p:extLst>
      <p:ext uri="{BB962C8B-B14F-4D97-AF65-F5344CB8AC3E}">
        <p14:creationId xmlns:p14="http://schemas.microsoft.com/office/powerpoint/2010/main" val="891471756"/>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C6DB2-7D8B-2CB6-D87E-2D185FB496D8}"/>
              </a:ext>
            </a:extLst>
          </p:cNvPr>
          <p:cNvSpPr>
            <a:spLocks noGrp="1"/>
          </p:cNvSpPr>
          <p:nvPr>
            <p:ph type="title"/>
          </p:nvPr>
        </p:nvSpPr>
        <p:spPr/>
        <p:txBody>
          <a:bodyPr/>
          <a:lstStyle/>
          <a:p>
            <a:endParaRPr lang="en-GB"/>
          </a:p>
        </p:txBody>
      </p:sp>
      <p:pic>
        <p:nvPicPr>
          <p:cNvPr id="5" name="Content Placeholder 4">
            <a:extLst>
              <a:ext uri="{FF2B5EF4-FFF2-40B4-BE49-F238E27FC236}">
                <a16:creationId xmlns:a16="http://schemas.microsoft.com/office/drawing/2014/main" id="{3C171542-DD71-60AA-9266-89AB6D9AA5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1780" y="0"/>
            <a:ext cx="7933887" cy="6860008"/>
          </a:xfrm>
        </p:spPr>
      </p:pic>
      <p:sp>
        <p:nvSpPr>
          <p:cNvPr id="6" name="Rectangle 5">
            <a:extLst>
              <a:ext uri="{FF2B5EF4-FFF2-40B4-BE49-F238E27FC236}">
                <a16:creationId xmlns:a16="http://schemas.microsoft.com/office/drawing/2014/main" id="{0622AA00-2F0F-916D-CFFD-3170DF46E9BB}"/>
              </a:ext>
            </a:extLst>
          </p:cNvPr>
          <p:cNvSpPr/>
          <p:nvPr/>
        </p:nvSpPr>
        <p:spPr>
          <a:xfrm>
            <a:off x="3046411" y="3435455"/>
            <a:ext cx="2531533" cy="1051877"/>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902180483"/>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2E9-23DB-7103-6351-41048D7B1824}"/>
              </a:ext>
            </a:extLst>
          </p:cNvPr>
          <p:cNvSpPr>
            <a:spLocks noGrp="1"/>
          </p:cNvSpPr>
          <p:nvPr>
            <p:ph type="title"/>
          </p:nvPr>
        </p:nvSpPr>
        <p:spPr/>
        <p:txBody>
          <a:bodyPr/>
          <a:lstStyle/>
          <a:p>
            <a:endParaRPr lang="en-GB"/>
          </a:p>
        </p:txBody>
      </p:sp>
      <p:pic>
        <p:nvPicPr>
          <p:cNvPr id="5" name="Content Placeholder 4">
            <a:extLst>
              <a:ext uri="{FF2B5EF4-FFF2-40B4-BE49-F238E27FC236}">
                <a16:creationId xmlns:a16="http://schemas.microsoft.com/office/drawing/2014/main" id="{477505D0-262E-B33D-B9D6-B7C8A41128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6626" y="0"/>
            <a:ext cx="6677040" cy="6861845"/>
          </a:xfrm>
        </p:spPr>
      </p:pic>
    </p:spTree>
    <p:extLst>
      <p:ext uri="{BB962C8B-B14F-4D97-AF65-F5344CB8AC3E}">
        <p14:creationId xmlns:p14="http://schemas.microsoft.com/office/powerpoint/2010/main" val="905554495"/>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19</TotalTime>
  <Words>633</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Söhne</vt:lpstr>
      <vt:lpstr>Wingdings 3</vt:lpstr>
      <vt:lpstr>Slice</vt:lpstr>
      <vt:lpstr>PWM Drawer</vt:lpstr>
      <vt:lpstr>Project</vt:lpstr>
      <vt:lpstr>ATMega328P</vt:lpstr>
      <vt:lpstr>Modules</vt:lpstr>
      <vt:lpstr>PowerPoint Presentation</vt:lpstr>
      <vt:lpstr>I2C/ SSD1306 Steps</vt:lpstr>
      <vt:lpstr>u8g2</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PWM Drawer</dc:title>
  <dc:creator>Ahmed Khaled Mady</dc:creator>
  <cp:lastModifiedBy>Ahmed Khaled Mady</cp:lastModifiedBy>
  <cp:revision>1</cp:revision>
  <dcterms:created xsi:type="dcterms:W3CDTF">2024-01-08T18:50:52Z</dcterms:created>
  <dcterms:modified xsi:type="dcterms:W3CDTF">2024-01-08T19:10:04Z</dcterms:modified>
</cp:coreProperties>
</file>