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2BD0BB-AB3D-4EB0-84EE-4509E0B71C36}">
  <a:tblStyle styleId="{182BD0BB-AB3D-4EB0-84EE-4509E0B71C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630c4196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630c4196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630c4196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630c4196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630c4196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8630c4196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8630c41966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8630c41966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8630c4196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8630c4196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 Foundation Setup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Novexa Technologies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Company Name:</a:t>
            </a:r>
            <a:r>
              <a:rPr lang="en" sz="1100">
                <a:solidFill>
                  <a:schemeClr val="dk1"/>
                </a:solidFill>
              </a:rPr>
              <a:t> Novexa Technologies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Industry:</a:t>
            </a:r>
            <a:r>
              <a:rPr lang="en" sz="1100">
                <a:solidFill>
                  <a:schemeClr val="dk1"/>
                </a:solidFill>
              </a:rPr>
              <a:t> Smart Mobility &amp; Automotive Software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Headquarters:</a:t>
            </a:r>
            <a:r>
              <a:rPr lang="en" sz="1100">
                <a:solidFill>
                  <a:schemeClr val="dk1"/>
                </a:solidFill>
              </a:rPr>
              <a:t> Berlin, Germany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Global Presence: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Germany (HQ)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Egypt (MENA R&amp;D)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USA (Sales &amp; Partnerships)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Entities &amp; Operating Units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{182BD0BB-AB3D-4EB0-84EE-4509E0B71C36}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Legal Entity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Country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Function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Operating Unit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Novexa GmbH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Germany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Corporate HQ, R&amp;D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Berlin HQ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Novexa Egypt LLC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Egypt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Regional R&amp;D, Localization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Cairo Tech Center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Novexa Inc.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Sales, Partnerships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North America Sales Hub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Departments &amp; Key Roles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776050" y="1152475"/>
            <a:ext cx="405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HR &amp; Talent</a:t>
            </a: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HR Director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HR Business Partner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Talent Acquisition Specialist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Training &amp; Development Officer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Sales &amp; Partnerships</a:t>
            </a: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VP of Sales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Regional Sales Manager (EMEA &amp; NA)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Partnership Development Lead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Finance &amp; Legal</a:t>
            </a: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Finance Controller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Accountant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Legal Counsel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606000" y="1152475"/>
            <a:ext cx="3966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Executive Office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CEO, COO, CFO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Engineering &amp; R&amp;D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VP of Engineering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Software Architect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Embedded Systems Engineer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QA Automation Lead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Junior Developer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Product &amp; Innovation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Chief Product Officer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Product Manager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UX/UI Designer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Data Analyst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Reporting Relationships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CEO → Board of Directors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COO, CFO, CPO → CEO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Department VPs → COO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Managers → VPs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Specialists &amp; Officers → Managers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Chart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8"/>
          <p:cNvCxnSpPr>
            <a:stCxn id="89" idx="2"/>
            <a:endCxn id="90" idx="0"/>
          </p:cNvCxnSpPr>
          <p:nvPr/>
        </p:nvCxnSpPr>
        <p:spPr>
          <a:xfrm flipH="1" rot="-5400000">
            <a:off x="5169900" y="1038925"/>
            <a:ext cx="574500" cy="177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561561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91" name="Google Shape;91;p18"/>
          <p:cNvCxnSpPr>
            <a:stCxn id="92" idx="2"/>
            <a:endCxn id="93" idx="0"/>
          </p:cNvCxnSpPr>
          <p:nvPr/>
        </p:nvCxnSpPr>
        <p:spPr>
          <a:xfrm flipH="1" rot="-5400000">
            <a:off x="2928825" y="2721875"/>
            <a:ext cx="711000" cy="858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94" name="Google Shape;94;p18"/>
          <p:cNvCxnSpPr>
            <a:stCxn id="95" idx="0"/>
            <a:endCxn id="92" idx="2"/>
          </p:cNvCxnSpPr>
          <p:nvPr/>
        </p:nvCxnSpPr>
        <p:spPr>
          <a:xfrm rot="-5400000">
            <a:off x="2050200" y="2701913"/>
            <a:ext cx="711000" cy="8985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96" name="Google Shape;96;p18"/>
          <p:cNvCxnSpPr>
            <a:stCxn id="90" idx="2"/>
            <a:endCxn id="97" idx="0"/>
          </p:cNvCxnSpPr>
          <p:nvPr/>
        </p:nvCxnSpPr>
        <p:spPr>
          <a:xfrm flipH="1" rot="-5400000">
            <a:off x="6409500" y="27284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98" name="Google Shape;98;p18"/>
          <p:cNvCxnSpPr>
            <a:stCxn id="99" idx="0"/>
            <a:endCxn id="90" idx="2"/>
          </p:cNvCxnSpPr>
          <p:nvPr/>
        </p:nvCxnSpPr>
        <p:spPr>
          <a:xfrm rot="-5400000">
            <a:off x="5564250" y="2728463"/>
            <a:ext cx="711000" cy="8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701C7F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100" name="Google Shape;100;p18"/>
          <p:cNvCxnSpPr>
            <a:stCxn id="92" idx="0"/>
            <a:endCxn id="89" idx="2"/>
          </p:cNvCxnSpPr>
          <p:nvPr/>
        </p:nvCxnSpPr>
        <p:spPr>
          <a:xfrm rot="-5400000">
            <a:off x="3426225" y="1065575"/>
            <a:ext cx="574500" cy="17169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561561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89" name="Google Shape;89;p18"/>
          <p:cNvSpPr txBox="1"/>
          <p:nvPr/>
        </p:nvSpPr>
        <p:spPr>
          <a:xfrm>
            <a:off x="3802950" y="1052425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CEO</a:t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545125" y="2211275"/>
            <a:ext cx="6198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COO</a:t>
            </a:r>
            <a:endParaRPr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5573250" y="22112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1C7F"/>
                </a:solidFill>
                <a:latin typeface="Roboto"/>
                <a:ea typeface="Roboto"/>
                <a:cs typeface="Roboto"/>
                <a:sym typeface="Roboto"/>
              </a:rPr>
              <a:t>CPO</a:t>
            </a:r>
            <a:endParaRPr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6418500" y="35066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728000" y="35066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2699100" y="3506675"/>
            <a:ext cx="20289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VP of Engineering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1187400" y="35066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01C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" name="Google Shape;101;p18"/>
          <p:cNvCxnSpPr/>
          <p:nvPr/>
        </p:nvCxnSpPr>
        <p:spPr>
          <a:xfrm>
            <a:off x="4574650" y="1929825"/>
            <a:ext cx="0" cy="32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8"/>
          <p:cNvSpPr txBox="1"/>
          <p:nvPr/>
        </p:nvSpPr>
        <p:spPr>
          <a:xfrm>
            <a:off x="4233825" y="2239675"/>
            <a:ext cx="6198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CFO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