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3" r:id="rId11"/>
    <p:sldId id="304" r:id="rId12"/>
    <p:sldId id="305" r:id="rId13"/>
    <p:sldId id="306" r:id="rId14"/>
    <p:sldId id="30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</p:sldIdLst>
  <p:sldSz cx="12192000" cy="6858000"/>
  <p:notesSz cx="12192000" cy="6858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1" autoAdjust="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9-01-13T14:55:28.54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124 1202 4,'1'-14'3,"-2"3"0,-3 0 0,4 11-1,-16-12 0,6 10-1,-2 5-1,0 2 0,3 3-1,-1 2 1,5 2-1,2-1 1,3 0-1,3-1 2,-3-10-1,18 14 1,-7-10 0,5-2 0,-2-4 0,2-2 1,-3-2 0,1-3-1,-5-1 1,-1-2 0,-7-4 2,-2 3-2,-5 0 1,-4 2 0,-6 2-1,-4 6 1,-1 3-1,-3 4-1,4 4-1,1 2 0,4 2 0,5 1 0,6-1 0,8-2 0,5-2 0,7-1 0,1-4 1,5-2-1,0-4 1,0-1 0,-2-2 0,-4-1 0,-5-2 0,-11 9 0,7-13-1,-7 13 0,-19-3 0,0 7 0,0 4 0,-1 1 0,0 3-1,3 2 1,4-2-1,5 0 1,8-12 0,1 17 0,-1-17 0,16 2 1,-5-5 0,-1-5-1,1 0 1,1-3 0,-5 0-1,-2 0 1,-5 11-1,1-15-1,-1 15 1,-11-3-1,11 3 0,-20 13 0,10-1 0,0 1 0,0-1 1,4 2-1,2-3 1,4-11 0,3 10 0,-3-10 1,11-8-1,-2-3 1,-2 0 0,0-3-1,-1 0 1,-4 1-1,-2 3 0,0 10-1,0 0 0,-15-7 1,15 7-2,-17 18 1,10-5 0,4 0 0,4-1 1,5-3 0,4-3 0,3-6 1,1-4 0,0-5 0,-3-1 1,-5-2-1,-5 2 0,-1 10-4,-20-4-7,-5 7-10,7 18 2</inkml:trace>
  <inkml:trace contextRef="#ctx0" brushRef="#br0" timeOffset="1593">869 605 4,'-50'43'6,"-3"-5"-2,6 1 0,1-7 0,7-3-1,5-7-1,7-3 0,5-7-2,7-1-1,15-11-3,-16 4-4,16-4-2</inkml:trace>
  <inkml:trace contextRef="#ctx0" brushRef="#br0" timeOffset="1797">462 813 3,'-13'16'2,"-3"3"0,3 4-1,2-1 0,4 1 1,4-3 0,7-1 2,5-7-1,7-2 1,4-9 0,8-3 0,0-5 0,2-3-2,-3-4 1,-2-3-2,-4-2 0,-7 0 0,-7 0 0,-7-1 0,-9 1-1,-5 2 1,-5 1-1,0 3-1,-3 4 1,1 4-2,5 6 1,3 2 0,13-3 0,-5 22-1,13-5-8,3-10-7</inkml:trace>
  <inkml:trace contextRef="#ctx0" brushRef="#br0" timeOffset="2422">1418 285 7,'-35'14'7,"-4"14"-2,-5 6 0,-1 10 0,2 6 0,8 1 1,7 1 0,13-2 0,13-3-1,17-6-1,13-8-1,11-8 0,8-7-1,5-8-4,0-4-11,-8-16-7,3 8-1</inkml:trace>
  <inkml:trace contextRef="#ctx0" brushRef="#br0" timeOffset="3641">1737 0 7,'0'0'22,"-15"11"-2,4 19-5,-8 11-8,0 9-24,11 21-4,-11-4-1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7C561-FE63-40DB-A930-0DDBAE07CDF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E3871-3568-4035-B7A0-13B24772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E3871-3568-4035-B7A0-13B247724B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B816CA-F51E-45C6-BFC1-BB978FC9CAD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b="1" smtClean="0"/>
              <a:t>Active Figure 2.10</a:t>
            </a:r>
            <a:r>
              <a:rPr lang="en-US" altLang="en-US" smtClean="0"/>
              <a:t>  A particle moving along the </a:t>
            </a:r>
            <a:r>
              <a:rPr lang="en-US" altLang="en-US" i="1" smtClean="0"/>
              <a:t>x</a:t>
            </a:r>
            <a:r>
              <a:rPr lang="en-US" altLang="en-US" smtClean="0"/>
              <a:t> axis with constant acceleration </a:t>
            </a:r>
            <a:r>
              <a:rPr lang="en-US" altLang="en-US" i="1" smtClean="0"/>
              <a:t>a</a:t>
            </a:r>
            <a:r>
              <a:rPr lang="en-US" altLang="en-US" i="1" baseline="-25000" smtClean="0">
                <a:latin typeface="Palatino" pitchFamily="18" charset="0"/>
              </a:rPr>
              <a:t>x</a:t>
            </a:r>
            <a:r>
              <a:rPr lang="en-US" altLang="en-US" smtClean="0"/>
              <a:t>;  (a) the position-time graph.</a:t>
            </a:r>
          </a:p>
        </p:txBody>
      </p:sp>
    </p:spTree>
    <p:extLst>
      <p:ext uri="{BB962C8B-B14F-4D97-AF65-F5344CB8AC3E}">
        <p14:creationId xmlns:p14="http://schemas.microsoft.com/office/powerpoint/2010/main" val="339105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B9F7A0-92DC-4A10-AB61-41C243C750D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b="1" smtClean="0"/>
              <a:t>Active Figure 2.11</a:t>
            </a:r>
            <a:r>
              <a:rPr lang="en-US" altLang="en-US" smtClean="0"/>
              <a:t>  Parts (a), (b), and (c) are </a:t>
            </a:r>
            <a:r>
              <a:rPr lang="en-US" altLang="en-US" i="1" smtClean="0"/>
              <a:t>v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-</a:t>
            </a:r>
            <a:r>
              <a:rPr lang="en-US" altLang="en-US" i="1" smtClean="0"/>
              <a:t>t</a:t>
            </a:r>
            <a:r>
              <a:rPr lang="en-US" altLang="en-US" smtClean="0"/>
              <a:t> graphs of objects in one-dimensional motion. </a:t>
            </a:r>
          </a:p>
        </p:txBody>
      </p:sp>
    </p:spTree>
    <p:extLst>
      <p:ext uri="{BB962C8B-B14F-4D97-AF65-F5344CB8AC3E}">
        <p14:creationId xmlns:p14="http://schemas.microsoft.com/office/powerpoint/2010/main" val="2693954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35E9F0-5D3C-40AD-937B-A4C222B6843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b="1" smtClean="0"/>
              <a:t>Active Figure 2.11</a:t>
            </a:r>
            <a:r>
              <a:rPr lang="en-US" altLang="en-US" smtClean="0"/>
              <a:t>  Parts (a), (b), and (c) are </a:t>
            </a:r>
            <a:r>
              <a:rPr lang="en-US" altLang="en-US" i="1" smtClean="0"/>
              <a:t>v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-</a:t>
            </a:r>
            <a:r>
              <a:rPr lang="en-US" altLang="en-US" i="1" smtClean="0"/>
              <a:t>t</a:t>
            </a:r>
            <a:r>
              <a:rPr lang="en-US" altLang="en-US" smtClean="0"/>
              <a:t> graphs of objects in one-dimensional motion. </a:t>
            </a:r>
          </a:p>
        </p:txBody>
      </p:sp>
    </p:spTree>
    <p:extLst>
      <p:ext uri="{BB962C8B-B14F-4D97-AF65-F5344CB8AC3E}">
        <p14:creationId xmlns:p14="http://schemas.microsoft.com/office/powerpoint/2010/main" val="226340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UOIT Physics 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2D77-6164-4735-890D-8112CBC509E5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UOIT Physics 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5C51-486A-4B41-B719-5E6172873DE4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UOIT Physics 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8AA0-C673-4B59-9E98-71262705E850}" type="datetime1">
              <a:rPr lang="en-US" smtClean="0"/>
              <a:t>9/5/2019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UOIT Physics 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3501-5345-49E3-B894-79B98E058759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80788"/>
            <a:ext cx="12192000" cy="93345"/>
          </a:xfrm>
          <a:custGeom>
            <a:avLst/>
            <a:gdLst/>
            <a:ahLst/>
            <a:cxnLst/>
            <a:rect l="l" t="t" r="r" b="b"/>
            <a:pathLst>
              <a:path w="12192000" h="93345">
                <a:moveTo>
                  <a:pt x="0" y="92963"/>
                </a:moveTo>
                <a:lnTo>
                  <a:pt x="12192000" y="92963"/>
                </a:lnTo>
                <a:lnTo>
                  <a:pt x="12192000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00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UOIT Physics 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1FF4-1507-4146-B857-C37C9A4049ED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UOIT Physics I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25035EE-4DAB-4053-B33D-F1B1E324939E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09600" cy="6858000"/>
          </a:xfrm>
          <a:custGeom>
            <a:avLst/>
            <a:gdLst/>
            <a:ahLst/>
            <a:cxnLst/>
            <a:rect l="l" t="t" r="r" b="b"/>
            <a:pathLst>
              <a:path w="609600" h="6858000">
                <a:moveTo>
                  <a:pt x="0" y="6858000"/>
                </a:moveTo>
                <a:lnTo>
                  <a:pt x="609600" y="6858000"/>
                </a:lnTo>
                <a:lnTo>
                  <a:pt x="609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D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9600" y="0"/>
            <a:ext cx="99060" cy="6858000"/>
          </a:xfrm>
          <a:custGeom>
            <a:avLst/>
            <a:gdLst/>
            <a:ahLst/>
            <a:cxnLst/>
            <a:rect l="l" t="t" r="r" b="b"/>
            <a:pathLst>
              <a:path w="99059" h="6858000">
                <a:moveTo>
                  <a:pt x="0" y="6858000"/>
                </a:moveTo>
                <a:lnTo>
                  <a:pt x="99059" y="6858000"/>
                </a:lnTo>
                <a:lnTo>
                  <a:pt x="990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45286" y="1261110"/>
            <a:ext cx="11047095" cy="0"/>
          </a:xfrm>
          <a:custGeom>
            <a:avLst/>
            <a:gdLst/>
            <a:ahLst/>
            <a:cxnLst/>
            <a:rect l="l" t="t" r="r" b="b"/>
            <a:pathLst>
              <a:path w="11047095">
                <a:moveTo>
                  <a:pt x="0" y="0"/>
                </a:moveTo>
                <a:lnTo>
                  <a:pt x="11046967" y="0"/>
                </a:lnTo>
              </a:path>
            </a:pathLst>
          </a:custGeom>
          <a:ln w="28956">
            <a:solidFill>
              <a:srgbClr val="003B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3873" y="494538"/>
            <a:ext cx="974425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0051" y="1514602"/>
            <a:ext cx="10251897" cy="364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UOIT Physics 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A983-3A7F-426C-8DB2-129D52278555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mailto:Franco.gaspari@uoit.c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873752"/>
            <a:ext cx="12192000" cy="1984375"/>
          </a:xfrm>
          <a:prstGeom prst="rect">
            <a:avLst/>
          </a:prstGeom>
          <a:solidFill>
            <a:srgbClr val="003D6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94130">
              <a:lnSpc>
                <a:spcPts val="2510"/>
              </a:lnSpc>
            </a:pPr>
            <a:r>
              <a:rPr sz="2400" spc="125" dirty="0">
                <a:solidFill>
                  <a:srgbClr val="0087CE"/>
                </a:solidFill>
                <a:latin typeface="Trebuchet MS"/>
                <a:cs typeface="Trebuchet MS"/>
              </a:rPr>
              <a:t>PHY </a:t>
            </a:r>
            <a:r>
              <a:rPr sz="2400" spc="65" dirty="0">
                <a:solidFill>
                  <a:srgbClr val="0087CE"/>
                </a:solidFill>
                <a:latin typeface="Trebuchet MS"/>
                <a:cs typeface="Trebuchet MS"/>
              </a:rPr>
              <a:t>1010U</a:t>
            </a:r>
            <a:r>
              <a:rPr sz="2400" spc="-470" dirty="0">
                <a:solidFill>
                  <a:srgbClr val="0087CE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0087CE"/>
                </a:solidFill>
                <a:latin typeface="Trebuchet MS"/>
                <a:cs typeface="Trebuchet MS"/>
              </a:rPr>
              <a:t>Fall </a:t>
            </a:r>
            <a:r>
              <a:rPr sz="2400" spc="80" dirty="0">
                <a:solidFill>
                  <a:srgbClr val="0087CE"/>
                </a:solidFill>
                <a:latin typeface="Trebuchet MS"/>
                <a:cs typeface="Trebuchet MS"/>
              </a:rPr>
              <a:t>2019</a:t>
            </a:r>
            <a:endParaRPr sz="2400">
              <a:latin typeface="Trebuchet MS"/>
              <a:cs typeface="Trebuchet MS"/>
            </a:endParaRPr>
          </a:p>
          <a:p>
            <a:pPr marL="1252855">
              <a:lnSpc>
                <a:spcPts val="6830"/>
              </a:lnSpc>
            </a:pPr>
            <a:r>
              <a:rPr sz="6000" spc="40" dirty="0">
                <a:solidFill>
                  <a:srgbClr val="FFFFFF"/>
                </a:solidFill>
                <a:latin typeface="Lucida Sans"/>
                <a:cs typeface="Lucida Sans"/>
              </a:rPr>
              <a:t>PHYSICS</a:t>
            </a:r>
            <a:r>
              <a:rPr sz="6000" spc="-4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000" spc="-13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endParaRPr sz="60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1999" cy="4786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PChart" descr="Math got 0, Biology got 0, Chemistry got 0, Computing science got 0, Forensic science got 0, Physics got 1, Automotive/Mechanical/Manufacturing/Mechatronics Engineering got 0, Electrical/Software engineering got 0, Energy Systems/Nuclear engineering got 0, Health Physics and Radiation/Nuclear Power got 0, "/>
          <p:cNvSpPr/>
          <p:nvPr>
            <p:custDataLst>
              <p:tags r:id="rId2"/>
            </p:custDataLst>
          </p:nvPr>
        </p:nvSpPr>
        <p:spPr>
          <a:xfrm>
            <a:off x="6032500" y="1511300"/>
            <a:ext cx="6096000" cy="51435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PQuestion" title="Question Text Sha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14" dirty="0"/>
              <a:t>What </a:t>
            </a:r>
            <a:r>
              <a:rPr lang="en-US" spc="-260" dirty="0"/>
              <a:t>program </a:t>
            </a:r>
            <a:r>
              <a:rPr lang="en-US" spc="-190" dirty="0"/>
              <a:t>are </a:t>
            </a:r>
            <a:r>
              <a:rPr lang="en-US" spc="-254" dirty="0"/>
              <a:t>you</a:t>
            </a:r>
            <a:r>
              <a:rPr lang="en-US" spc="-810" dirty="0"/>
              <a:t> </a:t>
            </a:r>
            <a:r>
              <a:rPr lang="en-US" spc="-160" dirty="0"/>
              <a:t>in?</a:t>
            </a:r>
            <a:endParaRPr lang="en-US" dirty="0"/>
          </a:p>
        </p:txBody>
      </p:sp>
      <p:sp>
        <p:nvSpPr>
          <p:cNvPr id="3" name="TPAnswers" title="Answer Text Shape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70051" y="1514602"/>
            <a:ext cx="5278349" cy="3962623"/>
          </a:xfrm>
        </p:spPr>
        <p:txBody>
          <a:bodyPr/>
          <a:lstStyle/>
          <a:p>
            <a:pPr marL="527685" indent="-514984"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55" dirty="0"/>
              <a:t>Math</a:t>
            </a:r>
            <a:endParaRPr lang="en-US" sz="2000" dirty="0"/>
          </a:p>
          <a:p>
            <a:pPr marL="527685" indent="-514984">
              <a:spcBef>
                <a:spcPts val="5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10" dirty="0"/>
              <a:t>Biology</a:t>
            </a:r>
            <a:endParaRPr lang="en-US" sz="2000" dirty="0"/>
          </a:p>
          <a:p>
            <a:pPr marL="527685" indent="-514984">
              <a:spcBef>
                <a:spcPts val="5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dirty="0"/>
              <a:t>Chemistry</a:t>
            </a:r>
          </a:p>
          <a:p>
            <a:pPr marL="527685" indent="-514984">
              <a:spcBef>
                <a:spcPts val="5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15" dirty="0"/>
              <a:t>Computing</a:t>
            </a:r>
            <a:r>
              <a:rPr lang="en-US" sz="2000" spc="-90" dirty="0"/>
              <a:t> </a:t>
            </a:r>
            <a:r>
              <a:rPr lang="en-US" sz="2000" spc="25" dirty="0"/>
              <a:t>science</a:t>
            </a:r>
            <a:endParaRPr lang="en-US" sz="2000" dirty="0"/>
          </a:p>
          <a:p>
            <a:pPr marL="527685" indent="-514984">
              <a:spcBef>
                <a:spcPts val="5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15" dirty="0"/>
              <a:t>Forensic</a:t>
            </a:r>
            <a:r>
              <a:rPr lang="en-US" sz="2000" spc="-90" dirty="0"/>
              <a:t> </a:t>
            </a:r>
            <a:r>
              <a:rPr lang="en-US" sz="2000" spc="25" dirty="0"/>
              <a:t>science</a:t>
            </a:r>
            <a:endParaRPr lang="en-US" sz="2000" dirty="0"/>
          </a:p>
          <a:p>
            <a:pPr marL="527685" indent="-514984">
              <a:spcBef>
                <a:spcPts val="5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75" dirty="0"/>
              <a:t>Physics</a:t>
            </a:r>
            <a:endParaRPr lang="en-US" sz="2000" dirty="0"/>
          </a:p>
          <a:p>
            <a:pPr marL="527685" indent="-514984">
              <a:spcBef>
                <a:spcPts val="5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dirty="0"/>
              <a:t>Automotive/Mechanical/Manufacturing/Mechatronics</a:t>
            </a:r>
            <a:r>
              <a:rPr lang="en-US" sz="2000" spc="35" dirty="0"/>
              <a:t> </a:t>
            </a:r>
            <a:r>
              <a:rPr lang="en-US" sz="2000" spc="-5" dirty="0"/>
              <a:t>Engineering</a:t>
            </a:r>
            <a:endParaRPr lang="en-US" sz="2000" dirty="0"/>
          </a:p>
          <a:p>
            <a:pPr marL="527685" indent="-514984">
              <a:spcBef>
                <a:spcPts val="5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-40" dirty="0"/>
              <a:t>Electrical/Software</a:t>
            </a:r>
            <a:r>
              <a:rPr lang="en-US" sz="2000" spc="-100" dirty="0"/>
              <a:t> </a:t>
            </a:r>
            <a:r>
              <a:rPr lang="en-US" sz="2000" spc="-15" dirty="0"/>
              <a:t>engineering</a:t>
            </a:r>
            <a:endParaRPr lang="en-US" sz="2000" dirty="0"/>
          </a:p>
          <a:p>
            <a:pPr marL="527685" indent="-514984">
              <a:spcBef>
                <a:spcPts val="5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-5" dirty="0"/>
              <a:t>Energy </a:t>
            </a:r>
            <a:r>
              <a:rPr lang="en-US" sz="2000" spc="15" dirty="0"/>
              <a:t>Systems/Nuclear</a:t>
            </a:r>
            <a:r>
              <a:rPr lang="en-US" sz="2000" spc="-195" dirty="0"/>
              <a:t> </a:t>
            </a:r>
            <a:r>
              <a:rPr lang="en-US" sz="2000" spc="-15" dirty="0"/>
              <a:t>engineering</a:t>
            </a:r>
            <a:endParaRPr lang="en-US" sz="2000" dirty="0"/>
          </a:p>
          <a:p>
            <a:pPr marL="527685" indent="-514984">
              <a:spcBef>
                <a:spcPts val="5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spc="-25" dirty="0"/>
              <a:t>Health </a:t>
            </a:r>
            <a:r>
              <a:rPr lang="en-US" sz="2000" spc="75" dirty="0"/>
              <a:t>Physics </a:t>
            </a:r>
            <a:r>
              <a:rPr lang="en-US" sz="2000" spc="15" dirty="0"/>
              <a:t>and </a:t>
            </a:r>
            <a:r>
              <a:rPr lang="en-US" sz="2000" spc="-20" dirty="0"/>
              <a:t>Radiation/Nuclear</a:t>
            </a:r>
            <a:r>
              <a:rPr lang="en-US" sz="2000" spc="-465" dirty="0"/>
              <a:t> </a:t>
            </a:r>
            <a:r>
              <a:rPr lang="en-US" sz="2000" spc="10" dirty="0"/>
              <a:t>Power</a:t>
            </a:r>
            <a:endParaRPr lang="en-US" sz="2000" dirty="0"/>
          </a:p>
        </p:txBody>
      </p:sp>
      <p:sp>
        <p:nvSpPr>
          <p:cNvPr id="4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65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PChart" descr="Yes got 0.33, No got 0.33, I can’t remember … got 0.33, "/>
          <p:cNvSpPr/>
          <p:nvPr>
            <p:custDataLst>
              <p:tags r:id="rId2"/>
            </p:custDataLst>
          </p:nvPr>
        </p:nvSpPr>
        <p:spPr>
          <a:xfrm>
            <a:off x="6032500" y="1511300"/>
            <a:ext cx="6096000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PQuestion" title="Question Text Sha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40" dirty="0"/>
              <a:t>Did </a:t>
            </a:r>
            <a:r>
              <a:rPr lang="en-US" spc="-254" dirty="0"/>
              <a:t>you </a:t>
            </a:r>
            <a:r>
              <a:rPr lang="en-US" spc="-229" dirty="0"/>
              <a:t>take </a:t>
            </a:r>
            <a:r>
              <a:rPr lang="en-US" spc="-240" dirty="0"/>
              <a:t>grade </a:t>
            </a:r>
            <a:r>
              <a:rPr lang="en-US" spc="-345" dirty="0"/>
              <a:t>12</a:t>
            </a:r>
            <a:r>
              <a:rPr lang="en-US" spc="-625" dirty="0"/>
              <a:t> </a:t>
            </a:r>
            <a:r>
              <a:rPr lang="en-US" spc="-135" dirty="0"/>
              <a:t>physics?</a:t>
            </a:r>
            <a:endParaRPr lang="en-US" dirty="0"/>
          </a:p>
        </p:txBody>
      </p:sp>
      <p:sp>
        <p:nvSpPr>
          <p:cNvPr id="3" name="TPAnswers" title="Answer Text Shape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70051" y="1514602"/>
            <a:ext cx="5125949" cy="1472198"/>
          </a:xfrm>
        </p:spPr>
        <p:txBody>
          <a:bodyPr/>
          <a:lstStyle/>
          <a:p>
            <a:pPr marL="527685" indent="-514984"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105" dirty="0"/>
              <a:t>Yes</a:t>
            </a:r>
            <a:endParaRPr lang="en-US" dirty="0"/>
          </a:p>
          <a:p>
            <a:pPr marL="527685" indent="-514984"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140" dirty="0"/>
              <a:t>No</a:t>
            </a:r>
            <a:endParaRPr lang="en-US" dirty="0"/>
          </a:p>
          <a:p>
            <a:pPr marL="527685" indent="-514984"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20" dirty="0"/>
              <a:t>I </a:t>
            </a:r>
            <a:r>
              <a:rPr lang="en-US" spc="-110" dirty="0"/>
              <a:t>can’t </a:t>
            </a:r>
            <a:r>
              <a:rPr lang="en-US" spc="-25" dirty="0"/>
              <a:t>remember</a:t>
            </a:r>
            <a:r>
              <a:rPr lang="en-US" spc="-345" dirty="0"/>
              <a:t> </a:t>
            </a:r>
            <a:r>
              <a:rPr lang="en-US" spc="-185" dirty="0"/>
              <a:t>…</a:t>
            </a:r>
            <a:endParaRPr lang="en-US" dirty="0"/>
          </a:p>
        </p:txBody>
      </p:sp>
      <p:sp>
        <p:nvSpPr>
          <p:cNvPr id="4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PChart" descr=" 2  32 = 18 got 0.25,  2x + 4 = 6 → x = 1 got 0.25, Vector:  got 0.25, Integral: . got 0.25, "/>
          <p:cNvSpPr/>
          <p:nvPr>
            <p:custDataLst>
              <p:tags r:id="rId2"/>
            </p:custDataLst>
          </p:nvPr>
        </p:nvSpPr>
        <p:spPr>
          <a:xfrm>
            <a:off x="6032500" y="1511300"/>
            <a:ext cx="6096000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PQuestion" title="Question Text Sha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45" dirty="0"/>
              <a:t>How </a:t>
            </a:r>
            <a:r>
              <a:rPr lang="en-US" spc="-210" dirty="0"/>
              <a:t>much math </a:t>
            </a:r>
            <a:r>
              <a:rPr lang="en-US" spc="-280" dirty="0"/>
              <a:t>do </a:t>
            </a:r>
            <a:r>
              <a:rPr lang="en-US" spc="-254" dirty="0"/>
              <a:t>you</a:t>
            </a:r>
            <a:r>
              <a:rPr lang="en-US" spc="-875" dirty="0"/>
              <a:t> </a:t>
            </a:r>
            <a:r>
              <a:rPr lang="en-US" spc="-180" dirty="0"/>
              <a:t>know?</a:t>
            </a:r>
            <a:endParaRPr lang="en-US" dirty="0"/>
          </a:p>
        </p:txBody>
      </p:sp>
      <p:sp>
        <p:nvSpPr>
          <p:cNvPr id="3" name="TPAnswers" title="Answer Text Shape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70051" y="1514602"/>
            <a:ext cx="5125949" cy="1980029"/>
          </a:xfrm>
        </p:spPr>
        <p:txBody>
          <a:bodyPr/>
          <a:lstStyle/>
          <a:p>
            <a:pPr marL="12700" indent="-514350">
              <a:spcBef>
                <a:spcPts val="760"/>
              </a:spcBef>
              <a:buAutoNum type="arabicPeriod"/>
              <a:tabLst>
                <a:tab pos="527685" algn="l"/>
              </a:tabLst>
            </a:pPr>
            <a:r>
              <a:rPr lang="en-US" spc="-60" dirty="0"/>
              <a:t>	</a:t>
            </a:r>
            <a:r>
              <a:rPr lang="en-US" spc="100" dirty="0"/>
              <a:t>2 </a:t>
            </a:r>
            <a:r>
              <a:rPr lang="en-US" spc="-5" dirty="0">
                <a:latin typeface="Symbol"/>
                <a:cs typeface="Symbol"/>
              </a:rPr>
              <a:t>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85" dirty="0"/>
              <a:t>3</a:t>
            </a:r>
            <a:r>
              <a:rPr lang="en-US" sz="2775" spc="127" baseline="25525" dirty="0"/>
              <a:t>2 </a:t>
            </a:r>
            <a:r>
              <a:rPr lang="en-US" spc="60" dirty="0"/>
              <a:t>=</a:t>
            </a:r>
            <a:r>
              <a:rPr lang="en-US" spc="-395" dirty="0"/>
              <a:t> </a:t>
            </a:r>
            <a:r>
              <a:rPr lang="en-US" spc="100" dirty="0"/>
              <a:t>18</a:t>
            </a:r>
            <a:endParaRPr lang="en-US" dirty="0"/>
          </a:p>
          <a:p>
            <a:pPr marL="12700" indent="-514350">
              <a:spcBef>
                <a:spcPts val="660"/>
              </a:spcBef>
              <a:buAutoNum type="arabicPeriod"/>
              <a:tabLst>
                <a:tab pos="527685" algn="l"/>
                <a:tab pos="2222500" algn="l"/>
              </a:tabLst>
            </a:pPr>
            <a:r>
              <a:rPr lang="en-US" spc="-75" dirty="0"/>
              <a:t>	</a:t>
            </a:r>
            <a:r>
              <a:rPr lang="en-US" spc="25" dirty="0"/>
              <a:t>2</a:t>
            </a:r>
            <a:r>
              <a:rPr lang="en-US" i="1" spc="25" dirty="0"/>
              <a:t>x </a:t>
            </a:r>
            <a:r>
              <a:rPr lang="en-US" spc="110" dirty="0"/>
              <a:t>+ </a:t>
            </a:r>
            <a:r>
              <a:rPr lang="en-US" spc="100" dirty="0"/>
              <a:t>4</a:t>
            </a:r>
            <a:r>
              <a:rPr lang="en-US" spc="-585" dirty="0"/>
              <a:t> </a:t>
            </a:r>
            <a:r>
              <a:rPr lang="en-US" spc="60" dirty="0"/>
              <a:t>=</a:t>
            </a:r>
            <a:r>
              <a:rPr lang="en-US" spc="-150" dirty="0"/>
              <a:t> </a:t>
            </a:r>
            <a:r>
              <a:rPr lang="en-US" spc="100" dirty="0"/>
              <a:t>6	</a:t>
            </a:r>
            <a:r>
              <a:rPr lang="en-US" spc="-5" dirty="0">
                <a:latin typeface="Times New Roman"/>
                <a:cs typeface="Times New Roman"/>
              </a:rPr>
              <a:t>→ </a:t>
            </a:r>
            <a:r>
              <a:rPr lang="en-US" i="1" spc="-45" dirty="0"/>
              <a:t>x </a:t>
            </a:r>
            <a:r>
              <a:rPr lang="en-US" spc="60" dirty="0"/>
              <a:t>=</a:t>
            </a:r>
            <a:r>
              <a:rPr lang="en-US" spc="-375" dirty="0"/>
              <a:t> </a:t>
            </a:r>
            <a:r>
              <a:rPr lang="en-US" spc="100" dirty="0"/>
              <a:t>1</a:t>
            </a:r>
            <a:endParaRPr lang="en-US" dirty="0"/>
          </a:p>
          <a:p>
            <a:pPr marL="12700" indent="-514350">
              <a:spcBef>
                <a:spcPts val="645"/>
              </a:spcBef>
              <a:buAutoNum type="arabicPeriod"/>
            </a:pPr>
            <a:r>
              <a:rPr lang="en-US" spc="-75" dirty="0" smtClean="0"/>
              <a:t>Vector: </a:t>
            </a:r>
            <a:endParaRPr lang="en-US" dirty="0"/>
          </a:p>
          <a:p>
            <a:pPr marL="12700" indent="-514350">
              <a:spcBef>
                <a:spcPts val="675"/>
              </a:spcBef>
              <a:buAutoNum type="arabicPeriod"/>
            </a:pPr>
            <a:r>
              <a:rPr lang="en-US" spc="-90" dirty="0" smtClean="0"/>
              <a:t>Integral: .</a:t>
            </a:r>
            <a:endParaRPr lang="en-US" dirty="0"/>
          </a:p>
        </p:txBody>
      </p:sp>
      <p:sp>
        <p:nvSpPr>
          <p:cNvPr id="4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5"/>
          <p:cNvSpPr/>
          <p:nvPr/>
        </p:nvSpPr>
        <p:spPr>
          <a:xfrm>
            <a:off x="2813697" y="2569292"/>
            <a:ext cx="1438656" cy="352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2743200" y="2921336"/>
            <a:ext cx="2933700" cy="704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31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PChart" descr="What’s physics? got 0.25, I know what F = ma means. got 0.25, I know what E = mc2 means. got 0.25, I know what Gµν = 8πTµν means. got 0.25, "/>
          <p:cNvSpPr/>
          <p:nvPr>
            <p:custDataLst>
              <p:tags r:id="rId2"/>
            </p:custDataLst>
          </p:nvPr>
        </p:nvSpPr>
        <p:spPr>
          <a:xfrm>
            <a:off x="6032500" y="1511300"/>
            <a:ext cx="6096000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PQuestion" title="Question Text Sha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45" dirty="0"/>
              <a:t>How </a:t>
            </a:r>
            <a:r>
              <a:rPr lang="en-US" spc="-210" dirty="0"/>
              <a:t>much </a:t>
            </a:r>
            <a:r>
              <a:rPr lang="en-US" spc="-170" dirty="0"/>
              <a:t>physics </a:t>
            </a:r>
            <a:r>
              <a:rPr lang="en-US" spc="-280" dirty="0"/>
              <a:t>do </a:t>
            </a:r>
            <a:r>
              <a:rPr lang="en-US" spc="-254" dirty="0"/>
              <a:t>you</a:t>
            </a:r>
            <a:r>
              <a:rPr lang="en-US" spc="-910" dirty="0"/>
              <a:t> </a:t>
            </a:r>
            <a:r>
              <a:rPr lang="en-US" spc="-180" dirty="0"/>
              <a:t>know?</a:t>
            </a:r>
            <a:endParaRPr lang="en-US" dirty="0"/>
          </a:p>
        </p:txBody>
      </p:sp>
      <p:sp>
        <p:nvSpPr>
          <p:cNvPr id="3" name="TPAnswers" title="Answer Text Shape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70051" y="1514602"/>
            <a:ext cx="5125949" cy="2423740"/>
          </a:xfrm>
        </p:spPr>
        <p:txBody>
          <a:bodyPr/>
          <a:lstStyle/>
          <a:p>
            <a:pPr marL="527685" indent="-514984"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40" dirty="0"/>
              <a:t>What’s</a:t>
            </a:r>
            <a:r>
              <a:rPr lang="en-US" spc="-135" dirty="0"/>
              <a:t> </a:t>
            </a:r>
            <a:r>
              <a:rPr lang="en-US" spc="90" dirty="0"/>
              <a:t>physics?</a:t>
            </a:r>
            <a:endParaRPr lang="en-US" dirty="0"/>
          </a:p>
          <a:p>
            <a:pPr marL="527685" indent="-514984"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20" dirty="0"/>
              <a:t>I</a:t>
            </a:r>
            <a:r>
              <a:rPr lang="en-US" spc="-155" dirty="0"/>
              <a:t> </a:t>
            </a:r>
            <a:r>
              <a:rPr lang="en-US" spc="25" dirty="0"/>
              <a:t>know</a:t>
            </a:r>
            <a:r>
              <a:rPr lang="en-US" spc="-150" dirty="0"/>
              <a:t> </a:t>
            </a:r>
            <a:r>
              <a:rPr lang="en-US" spc="-35" dirty="0"/>
              <a:t>what</a:t>
            </a:r>
            <a:r>
              <a:rPr lang="en-US" spc="-160" dirty="0"/>
              <a:t> </a:t>
            </a:r>
            <a:r>
              <a:rPr lang="en-US" i="1" spc="35" dirty="0"/>
              <a:t>F</a:t>
            </a:r>
            <a:r>
              <a:rPr lang="en-US" i="1" spc="-170" dirty="0"/>
              <a:t> </a:t>
            </a:r>
            <a:r>
              <a:rPr lang="en-US" spc="60" dirty="0"/>
              <a:t>=</a:t>
            </a:r>
            <a:r>
              <a:rPr lang="en-US" spc="-155" dirty="0"/>
              <a:t> </a:t>
            </a:r>
            <a:r>
              <a:rPr lang="en-US" i="1" spc="30" dirty="0"/>
              <a:t>ma</a:t>
            </a:r>
            <a:r>
              <a:rPr lang="en-US" i="1" spc="-155" dirty="0"/>
              <a:t> </a:t>
            </a:r>
            <a:r>
              <a:rPr lang="en-US" spc="15" dirty="0"/>
              <a:t>means.</a:t>
            </a:r>
            <a:endParaRPr lang="en-US" dirty="0"/>
          </a:p>
          <a:p>
            <a:pPr marL="527685" indent="-514984"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20" dirty="0"/>
              <a:t>I</a:t>
            </a:r>
            <a:r>
              <a:rPr lang="en-US" spc="-155" dirty="0"/>
              <a:t> </a:t>
            </a:r>
            <a:r>
              <a:rPr lang="en-US" spc="25" dirty="0"/>
              <a:t>know</a:t>
            </a:r>
            <a:r>
              <a:rPr lang="en-US" spc="-160" dirty="0"/>
              <a:t> </a:t>
            </a:r>
            <a:r>
              <a:rPr lang="en-US" spc="-35" dirty="0"/>
              <a:t>what</a:t>
            </a:r>
            <a:r>
              <a:rPr lang="en-US" spc="-165" dirty="0"/>
              <a:t> </a:t>
            </a:r>
            <a:r>
              <a:rPr lang="en-US" i="1" spc="50" dirty="0"/>
              <a:t>E</a:t>
            </a:r>
            <a:r>
              <a:rPr lang="en-US" i="1" spc="-165" dirty="0"/>
              <a:t> </a:t>
            </a:r>
            <a:r>
              <a:rPr lang="en-US" spc="60" dirty="0"/>
              <a:t>=</a:t>
            </a:r>
            <a:r>
              <a:rPr lang="en-US" spc="-155" dirty="0"/>
              <a:t> </a:t>
            </a:r>
            <a:r>
              <a:rPr lang="en-US" i="1" spc="85" dirty="0"/>
              <a:t>mc</a:t>
            </a:r>
            <a:r>
              <a:rPr lang="en-US" sz="2775" spc="127" baseline="25525" dirty="0"/>
              <a:t>2</a:t>
            </a:r>
            <a:r>
              <a:rPr lang="en-US" sz="2775" spc="195" baseline="25525" dirty="0"/>
              <a:t> </a:t>
            </a:r>
            <a:r>
              <a:rPr lang="en-US" spc="15" dirty="0"/>
              <a:t>means.</a:t>
            </a:r>
            <a:endParaRPr lang="en-US" dirty="0"/>
          </a:p>
          <a:p>
            <a:pPr marL="527685" indent="-514984"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20" dirty="0"/>
              <a:t>I </a:t>
            </a:r>
            <a:r>
              <a:rPr lang="en-US" spc="25" dirty="0"/>
              <a:t>know </a:t>
            </a:r>
            <a:r>
              <a:rPr lang="en-US" spc="-35" dirty="0"/>
              <a:t>what </a:t>
            </a:r>
            <a:r>
              <a:rPr lang="en-US" i="1" spc="-5" dirty="0" err="1"/>
              <a:t>G</a:t>
            </a:r>
            <a:r>
              <a:rPr lang="en-US" sz="2775" spc="-7" baseline="-21021" dirty="0" err="1"/>
              <a:t>µν</a:t>
            </a:r>
            <a:r>
              <a:rPr lang="en-US" sz="2775" spc="-7" baseline="-21021" dirty="0"/>
              <a:t> </a:t>
            </a:r>
            <a:r>
              <a:rPr lang="en-US" spc="60" dirty="0"/>
              <a:t>=</a:t>
            </a:r>
            <a:r>
              <a:rPr lang="en-US" spc="-390" dirty="0"/>
              <a:t> </a:t>
            </a:r>
            <a:r>
              <a:rPr lang="en-US" spc="15" dirty="0"/>
              <a:t>8π</a:t>
            </a:r>
            <a:r>
              <a:rPr lang="en-US" i="1" spc="15" dirty="0" err="1"/>
              <a:t>T</a:t>
            </a:r>
            <a:r>
              <a:rPr lang="en-US" sz="2775" spc="22" baseline="-21021" dirty="0" err="1"/>
              <a:t>µν</a:t>
            </a:r>
            <a:r>
              <a:rPr lang="en-US" sz="2775" spc="22" baseline="-21021" dirty="0"/>
              <a:t> </a:t>
            </a:r>
            <a:r>
              <a:rPr lang="en-US" spc="15" dirty="0"/>
              <a:t>means.</a:t>
            </a:r>
            <a:endParaRPr lang="en-US" dirty="0"/>
          </a:p>
        </p:txBody>
      </p:sp>
      <p:sp>
        <p:nvSpPr>
          <p:cNvPr id="4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PChart" descr="What’s physics? got 0.25, Yes. got 0.25, No. got 0.25, Meh. got 0.25, "/>
          <p:cNvSpPr/>
          <p:nvPr>
            <p:custDataLst>
              <p:tags r:id="rId2"/>
            </p:custDataLst>
          </p:nvPr>
        </p:nvSpPr>
        <p:spPr>
          <a:xfrm>
            <a:off x="6032500" y="1511300"/>
            <a:ext cx="6096000" cy="5143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PQuestion" title="Question Text Sha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25" dirty="0"/>
              <a:t>Do </a:t>
            </a:r>
            <a:r>
              <a:rPr lang="en-US" spc="-260" dirty="0"/>
              <a:t>you </a:t>
            </a:r>
            <a:r>
              <a:rPr lang="en-US" i="1" spc="165" dirty="0">
                <a:latin typeface="Gill Sans MT"/>
                <a:cs typeface="Gill Sans MT"/>
              </a:rPr>
              <a:t>like</a:t>
            </a:r>
            <a:r>
              <a:rPr lang="en-US" i="1" spc="-295" dirty="0">
                <a:latin typeface="Gill Sans MT"/>
                <a:cs typeface="Gill Sans MT"/>
              </a:rPr>
              <a:t> </a:t>
            </a:r>
            <a:r>
              <a:rPr lang="en-US" spc="-135" dirty="0"/>
              <a:t>physics?</a:t>
            </a:r>
            <a:endParaRPr lang="en-US" dirty="0"/>
          </a:p>
        </p:txBody>
      </p:sp>
      <p:sp>
        <p:nvSpPr>
          <p:cNvPr id="3" name="TPAnswers" title="Answer Text Shape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70051" y="1514602"/>
            <a:ext cx="5125949" cy="1992853"/>
          </a:xfrm>
        </p:spPr>
        <p:txBody>
          <a:bodyPr/>
          <a:lstStyle/>
          <a:p>
            <a:pPr marL="527685" indent="-514984"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40" dirty="0"/>
              <a:t>What’s</a:t>
            </a:r>
            <a:r>
              <a:rPr lang="en-US" spc="-165" dirty="0"/>
              <a:t> </a:t>
            </a:r>
            <a:r>
              <a:rPr lang="en-US" spc="90" dirty="0"/>
              <a:t>physics?</a:t>
            </a:r>
            <a:endParaRPr lang="en-US" dirty="0"/>
          </a:p>
          <a:p>
            <a:pPr marL="527685" indent="-514984"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5" dirty="0"/>
              <a:t>Yes.</a:t>
            </a:r>
            <a:endParaRPr lang="en-US" dirty="0"/>
          </a:p>
          <a:p>
            <a:pPr marL="527685" indent="-514984"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dirty="0"/>
              <a:t>No.</a:t>
            </a:r>
          </a:p>
          <a:p>
            <a:pPr marL="527685" indent="-514984"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25" dirty="0"/>
              <a:t>Meh.</a:t>
            </a:r>
            <a:endParaRPr lang="en-US" dirty="0"/>
          </a:p>
        </p:txBody>
      </p:sp>
      <p:sp>
        <p:nvSpPr>
          <p:cNvPr id="4" name="TPPolling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97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4908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Do </a:t>
            </a:r>
            <a:r>
              <a:rPr spc="-260" dirty="0"/>
              <a:t>you </a:t>
            </a:r>
            <a:r>
              <a:rPr i="1" spc="165" dirty="0">
                <a:latin typeface="Gill Sans MT"/>
                <a:cs typeface="Gill Sans MT"/>
              </a:rPr>
              <a:t>like</a:t>
            </a:r>
            <a:r>
              <a:rPr i="1" spc="-295" dirty="0">
                <a:latin typeface="Gill Sans MT"/>
                <a:cs typeface="Gill Sans MT"/>
              </a:rPr>
              <a:t> </a:t>
            </a:r>
            <a:r>
              <a:rPr spc="-135" dirty="0"/>
              <a:t>physics?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471320"/>
            <a:ext cx="3074035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40" dirty="0">
                <a:latin typeface="Trebuchet MS"/>
                <a:cs typeface="Trebuchet MS"/>
              </a:rPr>
              <a:t>What’s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physics?</a:t>
            </a:r>
            <a:endParaRPr sz="2800" dirty="0">
              <a:latin typeface="Trebuchet MS"/>
              <a:cs typeface="Trebuchet MS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5" dirty="0">
                <a:latin typeface="Trebuchet MS"/>
                <a:cs typeface="Trebuchet MS"/>
              </a:rPr>
              <a:t>Yes.</a:t>
            </a:r>
            <a:endParaRPr sz="2800" dirty="0">
              <a:latin typeface="Trebuchet MS"/>
              <a:cs typeface="Trebuchet MS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Trebuchet MS"/>
                <a:cs typeface="Trebuchet MS"/>
              </a:rPr>
              <a:t>No.</a:t>
            </a: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25" dirty="0">
                <a:latin typeface="Trebuchet MS"/>
                <a:cs typeface="Trebuchet MS"/>
              </a:rPr>
              <a:t>Meh.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27107" y="1540763"/>
            <a:ext cx="1726692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5012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The </a:t>
            </a:r>
            <a:r>
              <a:rPr spc="-215" dirty="0"/>
              <a:t>Course</a:t>
            </a:r>
            <a:r>
              <a:rPr spc="-500" dirty="0"/>
              <a:t> </a:t>
            </a:r>
            <a:r>
              <a:rPr spc="-165" dirty="0"/>
              <a:t>Syllabus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14602"/>
            <a:ext cx="94608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982344" algn="l"/>
              </a:tabLst>
            </a:pPr>
            <a:r>
              <a:rPr sz="2800" spc="-95" dirty="0">
                <a:latin typeface="Trebuchet MS"/>
                <a:cs typeface="Trebuchet MS"/>
              </a:rPr>
              <a:t>It’s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on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Blackboard,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it’s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long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boring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very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important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to  </a:t>
            </a:r>
            <a:r>
              <a:rPr sz="2800" spc="-90" dirty="0">
                <a:latin typeface="Trebuchet MS"/>
                <a:cs typeface="Trebuchet MS"/>
              </a:rPr>
              <a:t>read.	</a:t>
            </a:r>
            <a:r>
              <a:rPr sz="2800" spc="-15" dirty="0">
                <a:latin typeface="Trebuchet MS"/>
                <a:cs typeface="Trebuchet MS"/>
              </a:rPr>
              <a:t>But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I’ll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give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you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a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few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highlights.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2145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Lectures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474978"/>
            <a:ext cx="9879965" cy="428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>
                <a:latin typeface="Trebuchet MS"/>
                <a:cs typeface="Trebuchet MS"/>
              </a:rPr>
              <a:t>You’re </a:t>
            </a:r>
            <a:r>
              <a:rPr sz="2800" spc="-55" dirty="0">
                <a:latin typeface="Trebuchet MS"/>
                <a:cs typeface="Trebuchet MS"/>
              </a:rPr>
              <a:t>in </a:t>
            </a:r>
            <a:r>
              <a:rPr sz="2800" spc="10" dirty="0">
                <a:latin typeface="Trebuchet MS"/>
                <a:cs typeface="Trebuchet MS"/>
              </a:rPr>
              <a:t>one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now!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sz="2800" spc="10" dirty="0">
                <a:latin typeface="Trebuchet MS"/>
                <a:cs typeface="Trebuchet MS"/>
              </a:rPr>
              <a:t>Bring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a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device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to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answer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questions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with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some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paper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and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025"/>
              </a:lnSpc>
            </a:pPr>
            <a:r>
              <a:rPr sz="2800" spc="-15" dirty="0">
                <a:latin typeface="Trebuchet MS"/>
                <a:cs typeface="Trebuchet MS"/>
              </a:rPr>
              <a:t>pen </a:t>
            </a:r>
            <a:r>
              <a:rPr sz="2800" spc="-30" dirty="0">
                <a:latin typeface="Trebuchet MS"/>
                <a:cs typeface="Trebuchet MS"/>
              </a:rPr>
              <a:t>or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pencil.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  <a:spcBef>
                <a:spcPts val="5"/>
              </a:spcBef>
            </a:pPr>
            <a:r>
              <a:rPr sz="2800" spc="100" dirty="0">
                <a:latin typeface="Trebuchet MS"/>
                <a:cs typeface="Trebuchet MS"/>
              </a:rPr>
              <a:t>Physics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education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0" dirty="0">
                <a:latin typeface="Trebuchet MS"/>
                <a:cs typeface="Trebuchet MS"/>
              </a:rPr>
              <a:t>research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shows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that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lectures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are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not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0" dirty="0">
                <a:latin typeface="Trebuchet MS"/>
                <a:cs typeface="Trebuchet MS"/>
              </a:rPr>
              <a:t>useful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025"/>
              </a:lnSpc>
            </a:pPr>
            <a:r>
              <a:rPr sz="2800" spc="-45" dirty="0">
                <a:latin typeface="Trebuchet MS"/>
                <a:cs typeface="Trebuchet MS"/>
              </a:rPr>
              <a:t>for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learning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unless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students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are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i="1" spc="-90" dirty="0">
                <a:latin typeface="Trebuchet MS"/>
                <a:cs typeface="Trebuchet MS"/>
              </a:rPr>
              <a:t>actively</a:t>
            </a:r>
            <a:r>
              <a:rPr sz="2800" i="1" spc="-145" dirty="0">
                <a:latin typeface="Trebuchet MS"/>
                <a:cs typeface="Trebuchet MS"/>
              </a:rPr>
              <a:t> </a:t>
            </a:r>
            <a:r>
              <a:rPr sz="2800" i="1" spc="-20" dirty="0">
                <a:latin typeface="Trebuchet MS"/>
                <a:cs typeface="Trebuchet MS"/>
              </a:rPr>
              <a:t>engaged</a:t>
            </a:r>
            <a:r>
              <a:rPr sz="2800" spc="-2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  <a:tabLst>
                <a:tab pos="2446020" algn="l"/>
              </a:tabLst>
            </a:pPr>
            <a:r>
              <a:rPr sz="2800" i="1" spc="-55" dirty="0">
                <a:latin typeface="Trebuchet MS"/>
                <a:cs typeface="Trebuchet MS"/>
              </a:rPr>
              <a:t>Before</a:t>
            </a:r>
            <a:r>
              <a:rPr sz="2800" i="1" spc="-150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lecture</a:t>
            </a:r>
            <a:r>
              <a:rPr sz="2800" spc="-145" dirty="0">
                <a:latin typeface="Trebuchet MS"/>
                <a:cs typeface="Trebuchet MS"/>
              </a:rPr>
              <a:t>:	</a:t>
            </a:r>
            <a:r>
              <a:rPr sz="2800" spc="-55" dirty="0">
                <a:latin typeface="Trebuchet MS"/>
                <a:cs typeface="Trebuchet MS"/>
              </a:rPr>
              <a:t>read/watch </a:t>
            </a:r>
            <a:r>
              <a:rPr sz="2800" spc="-40" dirty="0">
                <a:latin typeface="Trebuchet MS"/>
                <a:cs typeface="Trebuchet MS"/>
              </a:rPr>
              <a:t>videos, </a:t>
            </a:r>
            <a:r>
              <a:rPr sz="2800" spc="25" dirty="0">
                <a:latin typeface="Trebuchet MS"/>
                <a:cs typeface="Trebuchet MS"/>
              </a:rPr>
              <a:t>answer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pre-lecture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025"/>
              </a:lnSpc>
            </a:pPr>
            <a:r>
              <a:rPr sz="2800" spc="0" dirty="0">
                <a:latin typeface="Trebuchet MS"/>
                <a:cs typeface="Trebuchet MS"/>
              </a:rPr>
              <a:t>questions.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2180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Tutorials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6065" marR="5080">
              <a:lnSpc>
                <a:spcPts val="3020"/>
              </a:lnSpc>
              <a:spcBef>
                <a:spcPts val="480"/>
              </a:spcBef>
              <a:tabLst>
                <a:tab pos="7285355" algn="l"/>
              </a:tabLst>
            </a:pPr>
            <a:r>
              <a:rPr spc="-15" dirty="0"/>
              <a:t>Tutorials </a:t>
            </a:r>
            <a:r>
              <a:rPr spc="-105" dirty="0"/>
              <a:t>will </a:t>
            </a:r>
            <a:r>
              <a:rPr spc="-40" dirty="0"/>
              <a:t>start </a:t>
            </a:r>
            <a:r>
              <a:rPr spc="-35" dirty="0"/>
              <a:t>Thursday,</a:t>
            </a:r>
            <a:r>
              <a:rPr spc="-380" dirty="0"/>
              <a:t> </a:t>
            </a:r>
            <a:r>
              <a:rPr spc="-10" dirty="0"/>
              <a:t>September</a:t>
            </a:r>
            <a:r>
              <a:rPr spc="-95" dirty="0"/>
              <a:t> </a:t>
            </a:r>
            <a:r>
              <a:rPr spc="-30" dirty="0"/>
              <a:t>12.	</a:t>
            </a:r>
            <a:r>
              <a:rPr spc="140" dirty="0"/>
              <a:t>No </a:t>
            </a:r>
            <a:r>
              <a:rPr spc="-45" dirty="0"/>
              <a:t>tutorials</a:t>
            </a:r>
            <a:r>
              <a:rPr spc="-465" dirty="0"/>
              <a:t> </a:t>
            </a:r>
            <a:r>
              <a:rPr spc="-40" dirty="0"/>
              <a:t>before  </a:t>
            </a:r>
            <a:r>
              <a:rPr spc="-145" dirty="0"/>
              <a:t>then, </a:t>
            </a:r>
            <a:r>
              <a:rPr spc="-25" dirty="0"/>
              <a:t>even </a:t>
            </a:r>
            <a:r>
              <a:rPr spc="-95" dirty="0"/>
              <a:t>if </a:t>
            </a:r>
            <a:r>
              <a:rPr spc="-140" dirty="0"/>
              <a:t>they’re </a:t>
            </a:r>
            <a:r>
              <a:rPr spc="40" dirty="0"/>
              <a:t>on </a:t>
            </a:r>
            <a:r>
              <a:rPr spc="-30" dirty="0"/>
              <a:t>your</a:t>
            </a:r>
            <a:r>
              <a:rPr spc="-505" dirty="0"/>
              <a:t> </a:t>
            </a:r>
            <a:r>
              <a:rPr spc="-15" dirty="0"/>
              <a:t>schedule.</a:t>
            </a:r>
          </a:p>
          <a:p>
            <a:pPr marL="253365">
              <a:lnSpc>
                <a:spcPct val="100000"/>
              </a:lnSpc>
              <a:spcBef>
                <a:spcPts val="20"/>
              </a:spcBef>
            </a:pPr>
            <a:endParaRPr sz="4350">
              <a:latin typeface="Times New Roman"/>
              <a:cs typeface="Times New Roman"/>
            </a:endParaRPr>
          </a:p>
          <a:p>
            <a:pPr marL="266065" marR="51435">
              <a:lnSpc>
                <a:spcPts val="302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-145" dirty="0"/>
              <a:t> </a:t>
            </a:r>
            <a:r>
              <a:rPr spc="-45" dirty="0"/>
              <a:t>tutorials</a:t>
            </a:r>
            <a:r>
              <a:rPr spc="-145" dirty="0"/>
              <a:t> </a:t>
            </a:r>
            <a:r>
              <a:rPr spc="-50" dirty="0"/>
              <a:t>are</a:t>
            </a:r>
            <a:r>
              <a:rPr spc="-140" dirty="0"/>
              <a:t> </a:t>
            </a:r>
            <a:r>
              <a:rPr spc="40" dirty="0"/>
              <a:t>a</a:t>
            </a:r>
            <a:r>
              <a:rPr spc="-145" dirty="0"/>
              <a:t> </a:t>
            </a:r>
            <a:r>
              <a:rPr spc="25" dirty="0"/>
              <a:t>chance</a:t>
            </a:r>
            <a:r>
              <a:rPr spc="-140" dirty="0"/>
              <a:t> </a:t>
            </a:r>
            <a:r>
              <a:rPr spc="-55" dirty="0"/>
              <a:t>to</a:t>
            </a:r>
            <a:r>
              <a:rPr spc="-155" dirty="0"/>
              <a:t> </a:t>
            </a:r>
            <a:r>
              <a:rPr spc="-15" dirty="0"/>
              <a:t>work</a:t>
            </a:r>
            <a:r>
              <a:rPr spc="-135" dirty="0"/>
              <a:t> </a:t>
            </a:r>
            <a:r>
              <a:rPr spc="40" dirty="0"/>
              <a:t>on</a:t>
            </a:r>
            <a:r>
              <a:rPr spc="-145" dirty="0"/>
              <a:t> </a:t>
            </a:r>
            <a:r>
              <a:rPr spc="15" dirty="0"/>
              <a:t>problems</a:t>
            </a:r>
            <a:r>
              <a:rPr spc="-135" dirty="0"/>
              <a:t> </a:t>
            </a:r>
            <a:r>
              <a:rPr spc="-55" dirty="0"/>
              <a:t>in</a:t>
            </a:r>
            <a:r>
              <a:rPr spc="-150" dirty="0"/>
              <a:t> </a:t>
            </a:r>
            <a:r>
              <a:rPr spc="30" dirty="0"/>
              <a:t>small</a:t>
            </a:r>
            <a:r>
              <a:rPr spc="-145" dirty="0"/>
              <a:t> </a:t>
            </a:r>
            <a:r>
              <a:rPr spc="60" dirty="0"/>
              <a:t>groups  </a:t>
            </a:r>
            <a:r>
              <a:rPr spc="25" dirty="0"/>
              <a:t>and</a:t>
            </a:r>
            <a:r>
              <a:rPr spc="-150" dirty="0"/>
              <a:t> </a:t>
            </a:r>
            <a:r>
              <a:rPr spc="-30" dirty="0"/>
              <a:t>get</a:t>
            </a:r>
            <a:r>
              <a:rPr spc="-150" dirty="0"/>
              <a:t> </a:t>
            </a:r>
            <a:r>
              <a:rPr spc="-10" dirty="0"/>
              <a:t>feedback</a:t>
            </a:r>
            <a:r>
              <a:rPr spc="-110" dirty="0"/>
              <a:t> </a:t>
            </a:r>
            <a:r>
              <a:rPr spc="-5" dirty="0"/>
              <a:t>from</a:t>
            </a:r>
            <a:r>
              <a:rPr spc="-155" dirty="0"/>
              <a:t> </a:t>
            </a:r>
            <a:r>
              <a:rPr spc="-30" dirty="0"/>
              <a:t>your</a:t>
            </a:r>
            <a:r>
              <a:rPr spc="-135" dirty="0"/>
              <a:t> </a:t>
            </a:r>
            <a:r>
              <a:rPr spc="15" dirty="0"/>
              <a:t>Teaching</a:t>
            </a:r>
            <a:r>
              <a:rPr spc="-150" dirty="0"/>
              <a:t> </a:t>
            </a:r>
            <a:r>
              <a:rPr spc="30" dirty="0"/>
              <a:t>Assistant.</a:t>
            </a:r>
          </a:p>
          <a:p>
            <a:pPr marL="253365">
              <a:lnSpc>
                <a:spcPct val="100000"/>
              </a:lnSpc>
              <a:spcBef>
                <a:spcPts val="35"/>
              </a:spcBef>
            </a:pPr>
            <a:endParaRPr sz="4350">
              <a:latin typeface="Times New Roman"/>
              <a:cs typeface="Times New Roman"/>
            </a:endParaRPr>
          </a:p>
          <a:p>
            <a:pPr marL="266065" marR="1137920">
              <a:lnSpc>
                <a:spcPts val="3020"/>
              </a:lnSpc>
            </a:pPr>
            <a:r>
              <a:rPr spc="-15" dirty="0"/>
              <a:t>At</a:t>
            </a:r>
            <a:r>
              <a:rPr spc="-165" dirty="0"/>
              <a:t> </a:t>
            </a:r>
            <a:r>
              <a:rPr spc="-80" dirty="0"/>
              <a:t>the</a:t>
            </a:r>
            <a:r>
              <a:rPr spc="-155" dirty="0"/>
              <a:t> </a:t>
            </a:r>
            <a:r>
              <a:rPr spc="-10" dirty="0"/>
              <a:t>end</a:t>
            </a:r>
            <a:r>
              <a:rPr spc="-150" dirty="0"/>
              <a:t> </a:t>
            </a:r>
            <a:r>
              <a:rPr spc="5" dirty="0"/>
              <a:t>of</a:t>
            </a:r>
            <a:r>
              <a:rPr spc="-155" dirty="0"/>
              <a:t> </a:t>
            </a:r>
            <a:r>
              <a:rPr spc="-85" dirty="0"/>
              <a:t>the</a:t>
            </a:r>
            <a:r>
              <a:rPr spc="-150" dirty="0"/>
              <a:t> </a:t>
            </a:r>
            <a:r>
              <a:rPr spc="-130" dirty="0"/>
              <a:t>tutorial,</a:t>
            </a:r>
            <a:r>
              <a:rPr spc="-165" dirty="0"/>
              <a:t> </a:t>
            </a:r>
            <a:r>
              <a:rPr spc="-125" dirty="0"/>
              <a:t>you’ll</a:t>
            </a:r>
            <a:r>
              <a:rPr spc="-155" dirty="0"/>
              <a:t> </a:t>
            </a:r>
            <a:r>
              <a:rPr spc="15" dirty="0"/>
              <a:t>hand</a:t>
            </a:r>
            <a:r>
              <a:rPr spc="-150" dirty="0"/>
              <a:t> </a:t>
            </a:r>
            <a:r>
              <a:rPr spc="-55" dirty="0"/>
              <a:t>in</a:t>
            </a:r>
            <a:r>
              <a:rPr spc="-165" dirty="0"/>
              <a:t> </a:t>
            </a:r>
            <a:r>
              <a:rPr spc="-30" dirty="0"/>
              <a:t>your</a:t>
            </a:r>
            <a:r>
              <a:rPr spc="-140" dirty="0"/>
              <a:t> </a:t>
            </a:r>
            <a:r>
              <a:rPr spc="0" dirty="0"/>
              <a:t>solution</a:t>
            </a:r>
            <a:r>
              <a:rPr spc="-155" dirty="0"/>
              <a:t> </a:t>
            </a:r>
            <a:r>
              <a:rPr spc="-55" dirty="0"/>
              <a:t>to</a:t>
            </a:r>
            <a:r>
              <a:rPr spc="-150" dirty="0"/>
              <a:t> </a:t>
            </a:r>
            <a:r>
              <a:rPr spc="40" dirty="0"/>
              <a:t>a  </a:t>
            </a:r>
            <a:r>
              <a:rPr spc="-20" dirty="0"/>
              <a:t>problem </a:t>
            </a:r>
            <a:r>
              <a:rPr spc="-45" dirty="0"/>
              <a:t>for</a:t>
            </a:r>
            <a:r>
              <a:rPr spc="-275" dirty="0"/>
              <a:t> </a:t>
            </a:r>
            <a:r>
              <a:rPr spc="-20" dirty="0"/>
              <a:t>grading.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3110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Laboratories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14602"/>
            <a:ext cx="9917430" cy="1857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0" dirty="0">
                <a:latin typeface="Trebuchet MS"/>
                <a:cs typeface="Trebuchet MS"/>
              </a:rPr>
              <a:t>Labs</a:t>
            </a:r>
            <a:r>
              <a:rPr sz="2800" spc="-56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will </a:t>
            </a:r>
            <a:r>
              <a:rPr sz="2800" spc="-40" dirty="0">
                <a:latin typeface="Trebuchet MS"/>
                <a:cs typeface="Trebuchet MS"/>
              </a:rPr>
              <a:t>start </a:t>
            </a:r>
            <a:r>
              <a:rPr sz="2800" spc="0" dirty="0">
                <a:latin typeface="Trebuchet MS"/>
                <a:cs typeface="Trebuchet MS"/>
              </a:rPr>
              <a:t>Monday, </a:t>
            </a:r>
            <a:r>
              <a:rPr sz="2800" spc="-10" dirty="0">
                <a:latin typeface="Trebuchet MS"/>
                <a:cs typeface="Trebuchet MS"/>
              </a:rPr>
              <a:t>September </a:t>
            </a:r>
            <a:r>
              <a:rPr sz="2800" spc="-30" dirty="0">
                <a:latin typeface="Trebuchet MS"/>
                <a:cs typeface="Trebuchet MS"/>
              </a:rPr>
              <a:t>16.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ts val="3195"/>
              </a:lnSpc>
            </a:pPr>
            <a:r>
              <a:rPr sz="2800" spc="165" dirty="0">
                <a:latin typeface="Trebuchet MS"/>
                <a:cs typeface="Trebuchet MS"/>
              </a:rPr>
              <a:t>A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full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schedule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all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lab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times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will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be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posted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on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Blackboard,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as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195"/>
              </a:lnSpc>
            </a:pPr>
            <a:r>
              <a:rPr sz="2800" spc="-85" dirty="0">
                <a:latin typeface="Trebuchet MS"/>
                <a:cs typeface="Trebuchet MS"/>
              </a:rPr>
              <a:t>well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as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more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info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about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lab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expectations.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592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Land</a:t>
            </a:r>
            <a:r>
              <a:rPr spc="-360" dirty="0"/>
              <a:t> </a:t>
            </a:r>
            <a:r>
              <a:rPr spc="-240" dirty="0"/>
              <a:t>Acknowledgement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66065" marR="5080">
              <a:lnSpc>
                <a:spcPct val="90000"/>
              </a:lnSpc>
              <a:spcBef>
                <a:spcPts val="430"/>
              </a:spcBef>
            </a:pPr>
            <a:r>
              <a:rPr dirty="0"/>
              <a:t>The</a:t>
            </a:r>
            <a:r>
              <a:rPr spc="-150" dirty="0"/>
              <a:t> </a:t>
            </a:r>
            <a:r>
              <a:rPr spc="-45" dirty="0"/>
              <a:t>university</a:t>
            </a:r>
            <a:r>
              <a:rPr spc="-140" dirty="0"/>
              <a:t> </a:t>
            </a:r>
            <a:r>
              <a:rPr spc="85" dirty="0"/>
              <a:t>is</a:t>
            </a:r>
            <a:r>
              <a:rPr spc="-150" dirty="0"/>
              <a:t> </a:t>
            </a:r>
            <a:r>
              <a:rPr spc="-10" dirty="0"/>
              <a:t>proud</a:t>
            </a:r>
            <a:r>
              <a:rPr spc="-150" dirty="0"/>
              <a:t> </a:t>
            </a:r>
            <a:r>
              <a:rPr spc="-55" dirty="0"/>
              <a:t>to</a:t>
            </a:r>
            <a:r>
              <a:rPr spc="-160" dirty="0"/>
              <a:t> </a:t>
            </a:r>
            <a:r>
              <a:rPr spc="10" dirty="0"/>
              <a:t>acknowledge</a:t>
            </a:r>
            <a:r>
              <a:rPr spc="-125" dirty="0"/>
              <a:t> </a:t>
            </a:r>
            <a:r>
              <a:rPr spc="-80" dirty="0"/>
              <a:t>the</a:t>
            </a:r>
            <a:r>
              <a:rPr spc="-165" dirty="0"/>
              <a:t> </a:t>
            </a:r>
            <a:r>
              <a:rPr spc="40" dirty="0"/>
              <a:t>lands</a:t>
            </a:r>
            <a:r>
              <a:rPr spc="-150" dirty="0"/>
              <a:t> </a:t>
            </a:r>
            <a:r>
              <a:rPr spc="25" dirty="0"/>
              <a:t>and</a:t>
            </a:r>
            <a:r>
              <a:rPr spc="-150" dirty="0"/>
              <a:t> </a:t>
            </a:r>
            <a:r>
              <a:rPr spc="-25" dirty="0"/>
              <a:t>people</a:t>
            </a:r>
            <a:r>
              <a:rPr spc="-145" dirty="0"/>
              <a:t> </a:t>
            </a:r>
            <a:r>
              <a:rPr spc="0" dirty="0"/>
              <a:t>of  </a:t>
            </a:r>
            <a:r>
              <a:rPr spc="-80" dirty="0"/>
              <a:t>the </a:t>
            </a:r>
            <a:r>
              <a:rPr spc="160" dirty="0"/>
              <a:t>Mississaugas </a:t>
            </a:r>
            <a:r>
              <a:rPr spc="5" dirty="0"/>
              <a:t>of </a:t>
            </a:r>
            <a:r>
              <a:rPr spc="125" dirty="0"/>
              <a:t>Scugog </a:t>
            </a:r>
            <a:r>
              <a:rPr spc="30" dirty="0"/>
              <a:t>Island </a:t>
            </a:r>
            <a:r>
              <a:rPr spc="-20" dirty="0"/>
              <a:t>First </a:t>
            </a:r>
            <a:r>
              <a:rPr spc="0" dirty="0"/>
              <a:t>Nation </a:t>
            </a:r>
            <a:r>
              <a:rPr spc="-5" dirty="0"/>
              <a:t>which </a:t>
            </a:r>
            <a:r>
              <a:rPr spc="85" dirty="0"/>
              <a:t>is  </a:t>
            </a:r>
            <a:r>
              <a:rPr spc="-15" dirty="0"/>
              <a:t>covered </a:t>
            </a:r>
            <a:r>
              <a:rPr spc="-35" dirty="0"/>
              <a:t>under </a:t>
            </a:r>
            <a:r>
              <a:rPr spc="-80" dirty="0"/>
              <a:t>the </a:t>
            </a:r>
            <a:r>
              <a:rPr spc="0" dirty="0"/>
              <a:t>Williams </a:t>
            </a:r>
            <a:r>
              <a:rPr spc="-50" dirty="0"/>
              <a:t>Treaties. </a:t>
            </a:r>
            <a:r>
              <a:rPr spc="15" dirty="0"/>
              <a:t>We </a:t>
            </a:r>
            <a:r>
              <a:rPr spc="-45" dirty="0"/>
              <a:t>are </a:t>
            </a:r>
            <a:r>
              <a:rPr spc="-25" dirty="0"/>
              <a:t>situated </a:t>
            </a:r>
            <a:r>
              <a:rPr spc="50" dirty="0"/>
              <a:t>on </a:t>
            </a:r>
            <a:r>
              <a:rPr spc="-80" dirty="0"/>
              <a:t>the  </a:t>
            </a:r>
            <a:r>
              <a:rPr spc="-45" dirty="0"/>
              <a:t>Traditional </a:t>
            </a:r>
            <a:r>
              <a:rPr spc="-80" dirty="0"/>
              <a:t>Territory </a:t>
            </a:r>
            <a:r>
              <a:rPr spc="5" dirty="0"/>
              <a:t>of </a:t>
            </a:r>
            <a:r>
              <a:rPr spc="-80" dirty="0"/>
              <a:t>the </a:t>
            </a:r>
            <a:r>
              <a:rPr spc="110" dirty="0"/>
              <a:t>Mississaugas, </a:t>
            </a:r>
            <a:r>
              <a:rPr spc="40" dirty="0"/>
              <a:t>a </a:t>
            </a:r>
            <a:r>
              <a:rPr spc="-5" dirty="0"/>
              <a:t>branch </a:t>
            </a:r>
            <a:r>
              <a:rPr spc="5" dirty="0"/>
              <a:t>of </a:t>
            </a:r>
            <a:r>
              <a:rPr spc="-80" dirty="0"/>
              <a:t>the  </a:t>
            </a:r>
            <a:r>
              <a:rPr spc="-60" dirty="0"/>
              <a:t>greater </a:t>
            </a:r>
            <a:r>
              <a:rPr spc="35" dirty="0"/>
              <a:t>Anishinaabeg </a:t>
            </a:r>
            <a:r>
              <a:rPr spc="0" dirty="0"/>
              <a:t>Nation </a:t>
            </a:r>
            <a:r>
              <a:rPr spc="-5" dirty="0"/>
              <a:t>which </a:t>
            </a:r>
            <a:r>
              <a:rPr spc="5" dirty="0"/>
              <a:t>includes </a:t>
            </a:r>
            <a:r>
              <a:rPr spc="-30" dirty="0"/>
              <a:t>Algonquin,  </a:t>
            </a:r>
            <a:r>
              <a:rPr spc="-114" dirty="0"/>
              <a:t>Ojibway, </a:t>
            </a:r>
            <a:r>
              <a:rPr spc="25" dirty="0"/>
              <a:t>Odawa and</a:t>
            </a:r>
            <a:r>
              <a:rPr spc="-375" dirty="0"/>
              <a:t> </a:t>
            </a:r>
            <a:r>
              <a:rPr spc="-35" dirty="0"/>
              <a:t>Pottawatomi.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2310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Textbook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14602"/>
            <a:ext cx="8886825" cy="28803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i="1" spc="75" dirty="0">
                <a:latin typeface="Trebuchet MS"/>
                <a:cs typeface="Trebuchet MS"/>
              </a:rPr>
              <a:t>Physics</a:t>
            </a:r>
            <a:r>
              <a:rPr sz="2800" i="1" spc="-150" dirty="0">
                <a:latin typeface="Trebuchet MS"/>
                <a:cs typeface="Trebuchet MS"/>
              </a:rPr>
              <a:t> </a:t>
            </a:r>
            <a:r>
              <a:rPr sz="2800" i="1" spc="-120" dirty="0">
                <a:latin typeface="Trebuchet MS"/>
                <a:cs typeface="Trebuchet MS"/>
              </a:rPr>
              <a:t>for</a:t>
            </a:r>
            <a:r>
              <a:rPr sz="2800" i="1" spc="-140" dirty="0">
                <a:latin typeface="Trebuchet MS"/>
                <a:cs typeface="Trebuchet MS"/>
              </a:rPr>
              <a:t> </a:t>
            </a:r>
            <a:r>
              <a:rPr sz="2800" i="1" spc="-10" dirty="0">
                <a:latin typeface="Trebuchet MS"/>
                <a:cs typeface="Trebuchet MS"/>
              </a:rPr>
              <a:t>Scientists</a:t>
            </a:r>
            <a:r>
              <a:rPr sz="2800" i="1" spc="-145" dirty="0">
                <a:latin typeface="Trebuchet MS"/>
                <a:cs typeface="Trebuchet MS"/>
              </a:rPr>
              <a:t> </a:t>
            </a:r>
            <a:r>
              <a:rPr sz="2800" i="1" spc="-10" dirty="0">
                <a:latin typeface="Trebuchet MS"/>
                <a:cs typeface="Trebuchet MS"/>
              </a:rPr>
              <a:t>and</a:t>
            </a:r>
            <a:r>
              <a:rPr sz="2800" i="1" spc="-155" dirty="0">
                <a:latin typeface="Trebuchet MS"/>
                <a:cs typeface="Trebuchet MS"/>
              </a:rPr>
              <a:t> </a:t>
            </a:r>
            <a:r>
              <a:rPr sz="2800" i="1" spc="-15" dirty="0">
                <a:latin typeface="Trebuchet MS"/>
                <a:cs typeface="Trebuchet MS"/>
              </a:rPr>
              <a:t>Engineers</a:t>
            </a:r>
            <a:r>
              <a:rPr sz="2800" i="1" spc="-11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by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Randall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D.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Knight  </a:t>
            </a:r>
            <a:r>
              <a:rPr sz="2800" spc="-35" dirty="0">
                <a:latin typeface="Trebuchet MS"/>
                <a:cs typeface="Trebuchet MS"/>
              </a:rPr>
              <a:t>(Fourth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Edition).</a:t>
            </a:r>
            <a:endParaRPr sz="2800">
              <a:latin typeface="Trebuchet MS"/>
              <a:cs typeface="Trebuchet MS"/>
            </a:endParaRPr>
          </a:p>
          <a:p>
            <a:pPr marL="12700" marR="243840">
              <a:lnSpc>
                <a:spcPts val="8050"/>
              </a:lnSpc>
              <a:spcBef>
                <a:spcPts val="1000"/>
              </a:spcBef>
            </a:pPr>
            <a:r>
              <a:rPr sz="2800" spc="100" dirty="0">
                <a:latin typeface="Trebuchet MS"/>
                <a:cs typeface="Trebuchet MS"/>
              </a:rPr>
              <a:t>Also </a:t>
            </a:r>
            <a:r>
              <a:rPr sz="2800" spc="60" dirty="0">
                <a:latin typeface="Trebuchet MS"/>
                <a:cs typeface="Trebuchet MS"/>
              </a:rPr>
              <a:t>used </a:t>
            </a:r>
            <a:r>
              <a:rPr sz="2800" spc="-55" dirty="0">
                <a:latin typeface="Trebuchet MS"/>
                <a:cs typeface="Trebuchet MS"/>
              </a:rPr>
              <a:t>in </a:t>
            </a:r>
            <a:r>
              <a:rPr sz="2800" spc="100" dirty="0">
                <a:latin typeface="Trebuchet MS"/>
                <a:cs typeface="Trebuchet MS"/>
              </a:rPr>
              <a:t>Physics </a:t>
            </a:r>
            <a:r>
              <a:rPr sz="2800" spc="-20" dirty="0">
                <a:latin typeface="Trebuchet MS"/>
                <a:cs typeface="Trebuchet MS"/>
              </a:rPr>
              <a:t>II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spc="100" dirty="0">
                <a:latin typeface="Trebuchet MS"/>
                <a:cs typeface="Trebuchet MS"/>
              </a:rPr>
              <a:t>Physics </a:t>
            </a:r>
            <a:r>
              <a:rPr sz="2800" spc="-45" dirty="0">
                <a:latin typeface="Trebuchet MS"/>
                <a:cs typeface="Trebuchet MS"/>
              </a:rPr>
              <a:t>for </a:t>
            </a:r>
            <a:r>
              <a:rPr sz="2800" spc="25" dirty="0">
                <a:latin typeface="Trebuchet MS"/>
                <a:cs typeface="Trebuchet MS"/>
              </a:rPr>
              <a:t>Biosciences.  </a:t>
            </a:r>
            <a:r>
              <a:rPr sz="2800" spc="55" dirty="0">
                <a:latin typeface="Trebuchet MS"/>
                <a:cs typeface="Trebuchet MS"/>
              </a:rPr>
              <a:t>You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do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not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need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MasteringPhysics.com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access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codes.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4146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Marking</a:t>
            </a:r>
            <a:r>
              <a:rPr spc="-415" dirty="0"/>
              <a:t> </a:t>
            </a:r>
            <a:r>
              <a:rPr spc="-11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430172"/>
            <a:ext cx="8910727" cy="470641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10" dirty="0" smtClean="0">
                <a:latin typeface="Trebuchet MS"/>
                <a:cs typeface="Trebuchet MS"/>
              </a:rPr>
              <a:t>Labs</a:t>
            </a:r>
            <a:r>
              <a:rPr lang="en-US" sz="2800" spc="10" dirty="0" smtClean="0">
                <a:latin typeface="Trebuchet MS"/>
                <a:cs typeface="Trebuchet MS"/>
              </a:rPr>
              <a:t>*</a:t>
            </a:r>
            <a:r>
              <a:rPr sz="2800" spc="10" dirty="0" smtClean="0">
                <a:latin typeface="Trebuchet MS"/>
                <a:cs typeface="Trebuchet MS"/>
              </a:rPr>
              <a:t>:</a:t>
            </a:r>
            <a:r>
              <a:rPr sz="2800" spc="-140" dirty="0" smtClean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20%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70" dirty="0">
                <a:latin typeface="Trebuchet MS"/>
                <a:cs typeface="Trebuchet MS"/>
              </a:rPr>
              <a:t>Pre-lecture </a:t>
            </a:r>
            <a:r>
              <a:rPr sz="2800" spc="-15" dirty="0">
                <a:latin typeface="Trebuchet MS"/>
                <a:cs typeface="Trebuchet MS"/>
              </a:rPr>
              <a:t>quizzes: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2%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30" dirty="0">
                <a:latin typeface="Trebuchet MS"/>
                <a:cs typeface="Trebuchet MS"/>
              </a:rPr>
              <a:t>In-class </a:t>
            </a:r>
            <a:r>
              <a:rPr sz="2800" spc="-75" dirty="0">
                <a:latin typeface="Trebuchet MS"/>
                <a:cs typeface="Trebuchet MS"/>
              </a:rPr>
              <a:t>participation:</a:t>
            </a:r>
            <a:r>
              <a:rPr sz="2800" spc="-34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2%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40" dirty="0">
                <a:latin typeface="Trebuchet MS"/>
                <a:cs typeface="Trebuchet MS"/>
              </a:rPr>
              <a:t>Mastery </a:t>
            </a:r>
            <a:r>
              <a:rPr sz="2800" spc="85" dirty="0">
                <a:latin typeface="Trebuchet MS"/>
                <a:cs typeface="Trebuchet MS"/>
              </a:rPr>
              <a:t>Modules </a:t>
            </a:r>
            <a:r>
              <a:rPr sz="2800" spc="25" dirty="0">
                <a:latin typeface="Trebuchet MS"/>
                <a:cs typeface="Trebuchet MS"/>
              </a:rPr>
              <a:t>(LON-CAPA):</a:t>
            </a:r>
            <a:r>
              <a:rPr sz="2800" spc="-509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8%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5" dirty="0">
                <a:latin typeface="Trebuchet MS"/>
                <a:cs typeface="Trebuchet MS"/>
              </a:rPr>
              <a:t>Tutorial </a:t>
            </a:r>
            <a:r>
              <a:rPr sz="2800" spc="-35" dirty="0">
                <a:latin typeface="Trebuchet MS"/>
                <a:cs typeface="Trebuchet MS"/>
              </a:rPr>
              <a:t>tests: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8%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75" dirty="0">
                <a:latin typeface="Trebuchet MS"/>
                <a:cs typeface="Trebuchet MS"/>
              </a:rPr>
              <a:t>Tests </a:t>
            </a:r>
            <a:r>
              <a:rPr sz="2800" spc="5" dirty="0">
                <a:latin typeface="Trebuchet MS"/>
                <a:cs typeface="Trebuchet MS"/>
              </a:rPr>
              <a:t>(3 </a:t>
            </a:r>
            <a:r>
              <a:rPr sz="2800" spc="-120" dirty="0">
                <a:latin typeface="Trebuchet MS"/>
                <a:cs typeface="Trebuchet MS"/>
              </a:rPr>
              <a:t>total):</a:t>
            </a:r>
            <a:r>
              <a:rPr sz="2800" spc="-51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20%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30" dirty="0">
                <a:latin typeface="Trebuchet MS"/>
                <a:cs typeface="Trebuchet MS"/>
              </a:rPr>
              <a:t>Final </a:t>
            </a:r>
            <a:r>
              <a:rPr sz="2800" spc="-45" dirty="0">
                <a:latin typeface="Trebuchet MS"/>
                <a:cs typeface="Trebuchet MS"/>
              </a:rPr>
              <a:t>examination: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40%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800" spc="60" dirty="0" smtClean="0">
                <a:latin typeface="Trebuchet MS"/>
                <a:cs typeface="Trebuchet MS"/>
              </a:rPr>
              <a:t>*</a:t>
            </a:r>
            <a:r>
              <a:rPr sz="2800" spc="60" dirty="0" smtClean="0">
                <a:latin typeface="Trebuchet MS"/>
                <a:cs typeface="Trebuchet MS"/>
              </a:rPr>
              <a:t>To</a:t>
            </a:r>
            <a:r>
              <a:rPr sz="2800" spc="-150" dirty="0" smtClean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pass: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get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at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least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50%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i="1" spc="-10" dirty="0">
                <a:latin typeface="Trebuchet MS"/>
                <a:cs typeface="Trebuchet MS"/>
              </a:rPr>
              <a:t>and</a:t>
            </a:r>
            <a:r>
              <a:rPr sz="2800" i="1" spc="-16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pass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lab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component.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2661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LO</a:t>
            </a:r>
            <a:r>
              <a:rPr spc="-210" dirty="0"/>
              <a:t>N</a:t>
            </a:r>
            <a:r>
              <a:rPr spc="-180" dirty="0"/>
              <a:t>-</a:t>
            </a:r>
            <a:r>
              <a:rPr spc="-125" dirty="0"/>
              <a:t>CAPA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430172"/>
            <a:ext cx="8688070" cy="15576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110" dirty="0">
                <a:latin typeface="Trebuchet MS"/>
                <a:cs typeface="Trebuchet MS"/>
              </a:rPr>
              <a:t>Some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course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content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will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be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LON-CAPA: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800" spc="40" dirty="0">
                <a:latin typeface="Trebuchet MS"/>
                <a:cs typeface="Trebuchet MS"/>
              </a:rPr>
              <a:t>Mastery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Modules</a:t>
            </a:r>
            <a:endParaRPr sz="2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800" spc="-70" dirty="0">
                <a:latin typeface="Trebuchet MS"/>
                <a:cs typeface="Trebuchet MS"/>
              </a:rPr>
              <a:t>Pre-lecture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quizzes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(first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one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due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before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next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class!)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0051" y="1514602"/>
            <a:ext cx="10251897" cy="3077766"/>
          </a:xfrm>
        </p:spPr>
        <p:txBody>
          <a:bodyPr/>
          <a:lstStyle/>
          <a:p>
            <a:r>
              <a:rPr lang="en-US" altLang="en-US"/>
              <a:t>Fundamental Science</a:t>
            </a:r>
          </a:p>
          <a:p>
            <a:pPr lvl="1"/>
            <a:r>
              <a:rPr lang="en-US" altLang="en-US"/>
              <a:t>concerned with the basic principles of the Universe</a:t>
            </a:r>
          </a:p>
          <a:p>
            <a:pPr lvl="1"/>
            <a:r>
              <a:rPr lang="en-US" altLang="en-US"/>
              <a:t>foundation of other physical sciences</a:t>
            </a:r>
          </a:p>
          <a:p>
            <a:r>
              <a:rPr lang="en-US" altLang="en-US"/>
              <a:t>Divided into six major areas</a:t>
            </a:r>
          </a:p>
          <a:p>
            <a:pPr lvl="1"/>
            <a:r>
              <a:rPr lang="en-US" altLang="en-US"/>
              <a:t>Classical Mechanics</a:t>
            </a:r>
          </a:p>
          <a:p>
            <a:pPr lvl="1"/>
            <a:r>
              <a:rPr lang="en-US" altLang="en-US"/>
              <a:t>Relativity</a:t>
            </a:r>
          </a:p>
          <a:p>
            <a:pPr lvl="1"/>
            <a:r>
              <a:rPr lang="en-US" altLang="en-US"/>
              <a:t>Thermodynamics</a:t>
            </a:r>
          </a:p>
          <a:p>
            <a:pPr lvl="1"/>
            <a:r>
              <a:rPr lang="en-US" altLang="en-US"/>
              <a:t>Electromagnetism</a:t>
            </a:r>
          </a:p>
          <a:p>
            <a:pPr lvl="1"/>
            <a:r>
              <a:rPr lang="en-US" altLang="en-US"/>
              <a:t>Optics</a:t>
            </a:r>
          </a:p>
          <a:p>
            <a:pPr lvl="1"/>
            <a:r>
              <a:rPr lang="en-US" altLang="en-US"/>
              <a:t>Quantum Mechanics</a:t>
            </a:r>
          </a:p>
        </p:txBody>
      </p:sp>
    </p:spTree>
    <p:extLst>
      <p:ext uri="{BB962C8B-B14F-4D97-AF65-F5344CB8AC3E}">
        <p14:creationId xmlns:p14="http://schemas.microsoft.com/office/powerpoint/2010/main" val="6559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11277600" cy="738664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00FF"/>
                </a:solidFill>
              </a:rPr>
              <a:t>Mechanics:  the branch of physics concerned with the motion of bodies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514600"/>
            <a:ext cx="8229600" cy="3447098"/>
          </a:xfrm>
        </p:spPr>
        <p:txBody>
          <a:bodyPr/>
          <a:lstStyle/>
          <a:p>
            <a:r>
              <a:rPr lang="en-US" altLang="en-US"/>
              <a:t>Motion of an object (from atomic particle to galaxies) and the </a:t>
            </a:r>
            <a:r>
              <a:rPr lang="en-US" altLang="en-US" b="1" i="1">
                <a:solidFill>
                  <a:srgbClr val="FF0000"/>
                </a:solidFill>
              </a:rPr>
              <a:t>forces</a:t>
            </a:r>
            <a:r>
              <a:rPr lang="en-US" altLang="en-US"/>
              <a:t> acting on it</a:t>
            </a:r>
          </a:p>
          <a:p>
            <a:endParaRPr lang="en-US" altLang="en-US"/>
          </a:p>
          <a:p>
            <a:r>
              <a:rPr lang="en-US" altLang="en-US"/>
              <a:t>Fundamental Laws (only </a:t>
            </a:r>
            <a:r>
              <a:rPr lang="en-US" altLang="en-US" b="1" i="1">
                <a:solidFill>
                  <a:srgbClr val="FF0000"/>
                </a:solidFill>
              </a:rPr>
              <a:t>three</a:t>
            </a:r>
            <a:r>
              <a:rPr lang="en-US" altLang="en-US"/>
              <a:t>) of mechanics govern the above motion</a:t>
            </a:r>
          </a:p>
          <a:p>
            <a:endParaRPr lang="en-US" altLang="en-US"/>
          </a:p>
          <a:p>
            <a:r>
              <a:rPr lang="en-US" altLang="en-US"/>
              <a:t>Our goal: Classical (or Newtonian) mechanics and its applications</a:t>
            </a:r>
          </a:p>
        </p:txBody>
      </p:sp>
    </p:spTree>
    <p:extLst>
      <p:ext uri="{BB962C8B-B14F-4D97-AF65-F5344CB8AC3E}">
        <p14:creationId xmlns:p14="http://schemas.microsoft.com/office/powerpoint/2010/main" val="603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Theory and Experiments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0051" y="1514602"/>
            <a:ext cx="10251897" cy="3785652"/>
          </a:xfrm>
        </p:spPr>
        <p:txBody>
          <a:bodyPr/>
          <a:lstStyle/>
          <a:p>
            <a:r>
              <a:rPr lang="en-US" altLang="en-US" dirty="0"/>
              <a:t>Should complement each other</a:t>
            </a:r>
          </a:p>
          <a:p>
            <a:endParaRPr lang="en-US" altLang="en-US" dirty="0"/>
          </a:p>
          <a:p>
            <a:r>
              <a:rPr lang="en-US" altLang="en-US" dirty="0"/>
              <a:t>When a discrepancy occurs, theory may be modified</a:t>
            </a:r>
          </a:p>
          <a:p>
            <a:pPr lvl="1"/>
            <a:r>
              <a:rPr lang="en-US" altLang="en-US" sz="2400" dirty="0"/>
              <a:t>Theory may apply to limited conditions</a:t>
            </a:r>
          </a:p>
          <a:p>
            <a:pPr lvl="2"/>
            <a:endParaRPr lang="en-US" altLang="en-US" sz="2400" dirty="0"/>
          </a:p>
          <a:p>
            <a:pPr lvl="2"/>
            <a:r>
              <a:rPr lang="en-US" altLang="en-US" sz="2400" dirty="0"/>
              <a:t>Example:  Newtonian Mechanics is confined to objects traveling slowing with respect to the speed of light</a:t>
            </a:r>
          </a:p>
          <a:p>
            <a:pPr lvl="1"/>
            <a:endParaRPr lang="en-US" altLang="en-US" sz="2400" dirty="0" smtClean="0"/>
          </a:p>
          <a:p>
            <a:pPr lvl="1"/>
            <a:r>
              <a:rPr lang="en-US" altLang="en-US" sz="2400" dirty="0" smtClean="0"/>
              <a:t>Try </a:t>
            </a:r>
            <a:r>
              <a:rPr lang="en-US" altLang="en-US" sz="2400" dirty="0"/>
              <a:t>to develop a more general theory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44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Vectors and Scalars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0051" y="1514602"/>
            <a:ext cx="10251897" cy="387798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Vector quantities need both magnitude (size or numerical value) and direction to completely describe </a:t>
            </a:r>
            <a:r>
              <a:rPr lang="en-US" altLang="en-US" dirty="0" smtClean="0"/>
              <a:t>them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sz="2800" b="1" dirty="0" smtClean="0">
                <a:solidFill>
                  <a:srgbClr val="FF0000"/>
                </a:solidFill>
              </a:rPr>
              <a:t>Will use + and – signs to indicate vector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directions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Scalar </a:t>
            </a:r>
            <a:r>
              <a:rPr lang="en-US" altLang="en-US" dirty="0" smtClean="0"/>
              <a:t>quantities are completely described by magnitude only</a:t>
            </a:r>
          </a:p>
          <a:p>
            <a:pPr eaLnBrk="1" hangingPunct="1"/>
            <a:r>
              <a:rPr lang="en-US" altLang="en-US" dirty="0" smtClean="0"/>
              <a:t>More on vectors later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3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7873" y="494539"/>
            <a:ext cx="9744252" cy="615553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0000FF"/>
                </a:solidFill>
              </a:rPr>
              <a:t>One-Dimensional Motion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70051" y="1514602"/>
            <a:ext cx="10251897" cy="315983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From simple to complex: we live in </a:t>
            </a:r>
            <a:r>
              <a:rPr lang="en-US" altLang="en-US" b="1" i="1" dirty="0" smtClean="0">
                <a:solidFill>
                  <a:srgbClr val="FF0000"/>
                </a:solidFill>
              </a:rPr>
              <a:t>three</a:t>
            </a:r>
            <a:r>
              <a:rPr lang="en-US" altLang="en-US" dirty="0" smtClean="0"/>
              <a:t> dimensions. We start, however, with the motion in </a:t>
            </a:r>
            <a:r>
              <a:rPr lang="en-US" altLang="en-US" b="1" i="1" dirty="0" smtClean="0"/>
              <a:t>ONE</a:t>
            </a:r>
            <a:r>
              <a:rPr lang="en-US" altLang="en-US" dirty="0" smtClean="0"/>
              <a:t> dimension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Displacement:   </a:t>
            </a:r>
            <a:r>
              <a:rPr lang="el-GR" altLang="en-US" i="1" dirty="0" smtClean="0">
                <a:cs typeface="Arial" panose="020B0604020202020204" pitchFamily="34" charset="0"/>
              </a:rPr>
              <a:t>Δ</a:t>
            </a:r>
            <a:r>
              <a:rPr lang="en-US" altLang="en-US" i="1" dirty="0" smtClean="0">
                <a:cs typeface="Arial" panose="020B0604020202020204" pitchFamily="34" charset="0"/>
              </a:rPr>
              <a:t>x =</a:t>
            </a:r>
            <a:r>
              <a:rPr lang="en-US" altLang="en-US" i="1" baseline="-25000" dirty="0" smtClean="0">
                <a:cs typeface="Arial" panose="020B0604020202020204" pitchFamily="34" charset="0"/>
              </a:rPr>
              <a:t> </a:t>
            </a:r>
            <a:r>
              <a:rPr lang="en-US" altLang="en-US" i="1" dirty="0" smtClean="0">
                <a:cs typeface="Arial" panose="020B0604020202020204" pitchFamily="34" charset="0"/>
              </a:rPr>
              <a:t>x</a:t>
            </a:r>
            <a:r>
              <a:rPr lang="en-US" altLang="en-US" i="1" baseline="-25000" dirty="0" smtClean="0">
                <a:cs typeface="Arial" panose="020B0604020202020204" pitchFamily="34" charset="0"/>
              </a:rPr>
              <a:t>2 </a:t>
            </a:r>
            <a:r>
              <a:rPr lang="en-US" altLang="en-US" i="1" dirty="0" smtClean="0">
                <a:cs typeface="Arial" panose="020B0604020202020204" pitchFamily="34" charset="0"/>
              </a:rPr>
              <a:t>- x</a:t>
            </a:r>
            <a:r>
              <a:rPr lang="en-US" altLang="en-US" i="1" baseline="-25000" dirty="0" smtClean="0">
                <a:cs typeface="Arial" panose="020B0604020202020204" pitchFamily="34" charset="0"/>
              </a:rPr>
              <a:t>1</a:t>
            </a:r>
          </a:p>
          <a:p>
            <a:pPr eaLnBrk="1" hangingPunct="1"/>
            <a:endParaRPr lang="en-US" altLang="en-US" i="1" baseline="-25000" dirty="0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Time to travel:  </a:t>
            </a:r>
            <a:r>
              <a:rPr lang="el-GR" altLang="en-US" i="1" dirty="0" smtClean="0">
                <a:cs typeface="Arial" panose="020B0604020202020204" pitchFamily="34" charset="0"/>
              </a:rPr>
              <a:t>Δ</a:t>
            </a:r>
            <a:r>
              <a:rPr lang="en-US" altLang="en-US" i="1" dirty="0" smtClean="0">
                <a:cs typeface="Arial" panose="020B0604020202020204" pitchFamily="34" charset="0"/>
              </a:rPr>
              <a:t>t = t</a:t>
            </a:r>
            <a:r>
              <a:rPr lang="en-US" altLang="en-US" i="1" baseline="-25000" dirty="0" smtClean="0">
                <a:cs typeface="Arial" panose="020B0604020202020204" pitchFamily="34" charset="0"/>
              </a:rPr>
              <a:t>2 </a:t>
            </a:r>
            <a:r>
              <a:rPr lang="en-US" altLang="en-US" i="1" dirty="0" smtClean="0">
                <a:cs typeface="Arial" panose="020B0604020202020204" pitchFamily="34" charset="0"/>
              </a:rPr>
              <a:t>- t</a:t>
            </a:r>
            <a:r>
              <a:rPr lang="en-US" altLang="en-US" i="1" baseline="-25000" dirty="0" smtClean="0">
                <a:cs typeface="Arial" panose="020B0604020202020204" pitchFamily="34" charset="0"/>
              </a:rPr>
              <a:t>1</a:t>
            </a:r>
          </a:p>
          <a:p>
            <a:pPr eaLnBrk="1" hangingPunct="1"/>
            <a:endParaRPr lang="en-US" altLang="en-US" i="1" baseline="-25000" dirty="0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Average velocity:</a:t>
            </a:r>
            <a:r>
              <a:rPr lang="en-US" altLang="en-US" i="1" dirty="0" smtClean="0">
                <a:cs typeface="Arial" panose="020B0604020202020204" pitchFamily="34" charset="0"/>
              </a:rPr>
              <a:t> </a:t>
            </a:r>
            <a:r>
              <a:rPr lang="en-US" altLang="en-US" i="1" dirty="0" err="1" smtClean="0">
                <a:cs typeface="Arial" panose="020B0604020202020204" pitchFamily="34" charset="0"/>
              </a:rPr>
              <a:t>v</a:t>
            </a:r>
            <a:r>
              <a:rPr lang="en-US" altLang="en-US" i="1" baseline="-25000" dirty="0" err="1" smtClean="0">
                <a:cs typeface="Arial" panose="020B0604020202020204" pitchFamily="34" charset="0"/>
              </a:rPr>
              <a:t>av</a:t>
            </a:r>
            <a:r>
              <a:rPr lang="en-US" altLang="en-US" i="1" dirty="0" smtClean="0">
                <a:cs typeface="Arial" panose="020B0604020202020204" pitchFamily="34" charset="0"/>
              </a:rPr>
              <a:t>=</a:t>
            </a:r>
            <a:r>
              <a:rPr lang="el-GR" altLang="en-US" i="1" dirty="0" smtClean="0">
                <a:cs typeface="Arial" panose="020B0604020202020204" pitchFamily="34" charset="0"/>
              </a:rPr>
              <a:t>Δ</a:t>
            </a:r>
            <a:r>
              <a:rPr lang="en-US" altLang="en-US" i="1" dirty="0" smtClean="0">
                <a:cs typeface="Arial" panose="020B0604020202020204" pitchFamily="34" charset="0"/>
              </a:rPr>
              <a:t>x/</a:t>
            </a:r>
            <a:r>
              <a:rPr lang="el-GR" altLang="en-US" i="1" dirty="0" smtClean="0">
                <a:cs typeface="Arial" panose="020B0604020202020204" pitchFamily="34" charset="0"/>
              </a:rPr>
              <a:t>Δ</a:t>
            </a:r>
            <a:r>
              <a:rPr lang="en-US" altLang="en-US" i="1" dirty="0" smtClean="0">
                <a:cs typeface="Arial" panose="020B0604020202020204" pitchFamily="34" charset="0"/>
              </a:rPr>
              <a:t>t</a:t>
            </a:r>
            <a:endParaRPr lang="el-GR" altLang="en-US" i="1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0" y="6629400"/>
            <a:ext cx="1676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Position-Time Graph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195910" y="1422325"/>
            <a:ext cx="10251897" cy="172354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position-time graph shows the motion of the particle (car)</a:t>
            </a:r>
          </a:p>
          <a:p>
            <a:pPr eaLnBrk="1" hangingPunct="1"/>
            <a:r>
              <a:rPr lang="en-US" altLang="en-US" dirty="0" smtClean="0"/>
              <a:t>The smooth curve is a guess as to what happened between the data points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>
            <p:ph type="clipArt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3200401"/>
            <a:ext cx="4033838" cy="3452813"/>
          </a:xfr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6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46814" y="3638551"/>
              <a:ext cx="625475" cy="461963"/>
            </p14:xfrm>
          </p:contentPart>
        </mc:Choice>
        <mc:Fallback>
          <p:pic>
            <p:nvPicPr>
              <p:cNvPr id="1026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0336" y="3632070"/>
                <a:ext cx="638431" cy="4749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4143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What </a:t>
            </a:r>
            <a:r>
              <a:rPr spc="-155" dirty="0"/>
              <a:t>is</a:t>
            </a:r>
            <a:r>
              <a:rPr spc="-610" dirty="0"/>
              <a:t> </a:t>
            </a:r>
            <a:r>
              <a:rPr spc="-50" dirty="0"/>
              <a:t>Physics?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14602"/>
            <a:ext cx="4058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>
                <a:latin typeface="Trebuchet MS"/>
                <a:cs typeface="Trebuchet MS"/>
              </a:rPr>
              <a:t>From </a:t>
            </a:r>
            <a:r>
              <a:rPr sz="2800" spc="-8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largest </a:t>
            </a:r>
            <a:r>
              <a:rPr sz="2800" spc="85" dirty="0">
                <a:latin typeface="Trebuchet MS"/>
                <a:cs typeface="Trebuchet MS"/>
              </a:rPr>
              <a:t>scales</a:t>
            </a:r>
            <a:r>
              <a:rPr sz="2800" spc="-58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…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7100" y="1834895"/>
            <a:ext cx="4465320" cy="2511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0635" y="2520695"/>
            <a:ext cx="4465320" cy="2511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2791" y="3204972"/>
            <a:ext cx="4463796" cy="2511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1064" y="3915155"/>
            <a:ext cx="4465320" cy="2232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0051" y="1514602"/>
            <a:ext cx="10251897" cy="31085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Defined as the change in position during some time </a:t>
            </a:r>
            <a:r>
              <a:rPr lang="en-US" altLang="en-US" dirty="0" smtClean="0"/>
              <a:t>interval </a:t>
            </a:r>
            <a:r>
              <a:rPr lang="el-G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altLang="en-US" dirty="0" smtClean="0"/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Represented </a:t>
            </a:r>
            <a:r>
              <a:rPr lang="en-US" altLang="en-US" sz="2400" dirty="0" smtClean="0"/>
              <a:t>as </a:t>
            </a:r>
            <a:r>
              <a:rPr lang="en-US" altLang="en-US" sz="2400" dirty="0" smtClean="0">
                <a:sym typeface="Symbol" panose="05050102010706020507" pitchFamily="18" charset="2"/>
              </a:rPr>
              <a:t></a:t>
            </a:r>
            <a:r>
              <a:rPr lang="en-US" altLang="en-US" sz="2400" i="1" dirty="0" smtClean="0">
                <a:sym typeface="Symbol" panose="05050102010706020507" pitchFamily="18" charset="2"/>
              </a:rPr>
              <a:t>x</a:t>
            </a:r>
          </a:p>
          <a:p>
            <a:pPr lvl="1" algn="ctr" eaLnBrk="1" hangingPunct="1"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</a:t>
            </a:r>
            <a:r>
              <a:rPr lang="en-US" altLang="en-US" sz="2800" dirty="0" smtClean="0">
                <a:sym typeface="Symbol" panose="05050102010706020507" pitchFamily="18" charset="2"/>
              </a:rPr>
              <a:t></a:t>
            </a:r>
            <a:r>
              <a:rPr lang="en-US" altLang="en-US" sz="2800" i="1" dirty="0" smtClean="0">
                <a:sym typeface="Symbol" panose="05050102010706020507" pitchFamily="18" charset="2"/>
              </a:rPr>
              <a:t>x </a:t>
            </a:r>
            <a:r>
              <a:rPr lang="en-US" altLang="en-US" sz="2800" dirty="0" smtClean="0">
                <a:sym typeface="Symbol" panose="05050102010706020507" pitchFamily="18" charset="2"/>
              </a:rPr>
              <a:t>= </a:t>
            </a:r>
            <a:r>
              <a:rPr lang="en-US" altLang="en-US" sz="2800" i="1" dirty="0" err="1" smtClean="0"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 err="1" smtClean="0">
                <a:sym typeface="Symbol" panose="05050102010706020507" pitchFamily="18" charset="2"/>
              </a:rPr>
              <a:t>f</a:t>
            </a:r>
            <a:r>
              <a:rPr lang="en-US" altLang="en-US" sz="2800" i="1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-</a:t>
            </a:r>
            <a:r>
              <a:rPr lang="en-US" altLang="en-US" sz="2800" i="1" dirty="0" smtClean="0">
                <a:sym typeface="Symbol" panose="05050102010706020507" pitchFamily="18" charset="2"/>
              </a:rPr>
              <a:t> x</a:t>
            </a:r>
            <a:r>
              <a:rPr lang="en-US" altLang="en-US" sz="2800" i="1" baseline="-25000" dirty="0" smtClean="0">
                <a:sym typeface="Symbol" panose="05050102010706020507" pitchFamily="18" charset="2"/>
              </a:rPr>
              <a:t>i</a:t>
            </a:r>
          </a:p>
          <a:p>
            <a:pPr lvl="1" eaLnBrk="1" hangingPunct="1"/>
            <a:r>
              <a:rPr lang="en-US" altLang="en-US" sz="2400" dirty="0" smtClean="0">
                <a:sym typeface="Symbol" panose="05050102010706020507" pitchFamily="18" charset="2"/>
              </a:rPr>
              <a:t>SI units are meters (m) </a:t>
            </a:r>
            <a:r>
              <a:rPr lang="en-US" altLang="en-US" sz="2400" i="1" dirty="0" smtClean="0">
                <a:sym typeface="Symbol" panose="05050102010706020507" pitchFamily="18" charset="2"/>
              </a:rPr>
              <a:t>x</a:t>
            </a:r>
            <a:r>
              <a:rPr lang="en-US" altLang="en-US" sz="2400" dirty="0" smtClean="0">
                <a:sym typeface="Symbol" panose="05050102010706020507" pitchFamily="18" charset="2"/>
              </a:rPr>
              <a:t> can be positive or </a:t>
            </a:r>
            <a:r>
              <a:rPr lang="en-US" altLang="en-US" sz="2400" dirty="0" smtClean="0">
                <a:sym typeface="Symbol" panose="05050102010706020507" pitchFamily="18" charset="2"/>
              </a:rPr>
              <a:t>negative</a:t>
            </a:r>
          </a:p>
          <a:p>
            <a:pPr lvl="1" eaLnBrk="1" hangingPunct="1"/>
            <a:endParaRPr lang="en-US" altLang="en-US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Different than distance – the length of a path followed by a particle</a:t>
            </a:r>
          </a:p>
        </p:txBody>
      </p:sp>
    </p:spTree>
    <p:extLst>
      <p:ext uri="{BB962C8B-B14F-4D97-AF65-F5344CB8AC3E}">
        <p14:creationId xmlns:p14="http://schemas.microsoft.com/office/powerpoint/2010/main" val="6097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Reminder: Vector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189618" y="2010014"/>
            <a:ext cx="5287382" cy="2991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particle travels from A to B along the path shown by the dotted red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This is the </a:t>
            </a:r>
            <a:r>
              <a:rPr lang="en-US" altLang="en-US" sz="2000" b="1" i="1" dirty="0"/>
              <a:t>distance </a:t>
            </a:r>
            <a:r>
              <a:rPr lang="en-US" altLang="en-US" sz="2000" dirty="0"/>
              <a:t>traveled and is a </a:t>
            </a:r>
            <a:r>
              <a:rPr lang="en-US" altLang="en-US" sz="2000" dirty="0" smtClean="0"/>
              <a:t>scalar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b="1" i="1" dirty="0"/>
              <a:t>displacement</a:t>
            </a:r>
            <a:r>
              <a:rPr lang="en-US" altLang="en-US" sz="2400" dirty="0"/>
              <a:t> is the solid line from A to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displacement is independent of the path taken between the two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Displacement is a vector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>
            <p:ph type="clipArt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4164" y="2390776"/>
            <a:ext cx="4033837" cy="2943225"/>
          </a:xfrm>
          <a:noFill/>
        </p:spPr>
      </p:pic>
    </p:spTree>
    <p:extLst>
      <p:ext uri="{BB962C8B-B14F-4D97-AF65-F5344CB8AC3E}">
        <p14:creationId xmlns:p14="http://schemas.microsoft.com/office/powerpoint/2010/main" val="13988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Velocity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0051" y="1514602"/>
            <a:ext cx="10251897" cy="387798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average velocity</a:t>
            </a:r>
            <a:r>
              <a:rPr lang="en-US" altLang="en-US" dirty="0" smtClean="0"/>
              <a:t> is rate at which the displacement occurs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dimensions are length / time [L/T</a:t>
            </a:r>
            <a:r>
              <a:rPr lang="en-US" altLang="en-US" dirty="0" smtClean="0"/>
              <a:t>] (review dimensional analysis from textbook)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SI units are m/s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Is also the slope of the line in the position – time 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There is a difference between Velocity and Speed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65269"/>
              </p:ext>
            </p:extLst>
          </p:nvPr>
        </p:nvGraphicFramePr>
        <p:xfrm>
          <a:off x="4240211" y="2057400"/>
          <a:ext cx="37115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358640" imgH="406080" progId="Equation.DSMT4">
                  <p:embed/>
                </p:oleObj>
              </mc:Choice>
              <mc:Fallback>
                <p:oleObj name="Equation" r:id="rId3" imgW="1358640" imgH="40608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1" y="2057400"/>
                        <a:ext cx="371157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1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Speed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0051" y="1514602"/>
            <a:ext cx="10251897" cy="369331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Speed is a scalar </a:t>
            </a:r>
            <a:r>
              <a:rPr lang="en-US" altLang="en-US" dirty="0" smtClean="0"/>
              <a:t>quantity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same units as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velocity</a:t>
            </a:r>
          </a:p>
          <a:p>
            <a:pPr lvl="1" eaLnBrk="1" hangingPunct="1"/>
            <a:endParaRPr lang="en-US" altLang="en-US" sz="2400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total distance / total time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/>
              <a:t>average speed is not (necessarily) the magnitude of the average velocity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3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7873" y="494539"/>
            <a:ext cx="9744252" cy="615553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0000FF"/>
                </a:solidFill>
              </a:rPr>
              <a:t>One-Dimensional Motion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idx="1"/>
          </p:nvPr>
        </p:nvGraphicFramePr>
        <p:xfrm>
          <a:off x="6151563" y="40020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40020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828801"/>
            <a:ext cx="8229600" cy="38779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4000" dirty="0"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4000" dirty="0">
                <a:cs typeface="Arial" panose="020B0604020202020204" pitchFamily="34" charset="0"/>
              </a:rPr>
              <a:t>Average velocity:</a:t>
            </a:r>
            <a:r>
              <a:rPr lang="en-US" altLang="en-US" sz="4000" i="1" dirty="0">
                <a:cs typeface="Arial" panose="020B0604020202020204" pitchFamily="34" charset="0"/>
              </a:rPr>
              <a:t> </a:t>
            </a:r>
            <a:r>
              <a:rPr lang="en-US" altLang="en-US" sz="4000" i="1" dirty="0" err="1">
                <a:cs typeface="Arial" panose="020B0604020202020204" pitchFamily="34" charset="0"/>
              </a:rPr>
              <a:t>v</a:t>
            </a:r>
            <a:r>
              <a:rPr lang="en-US" altLang="en-US" sz="4000" i="1" baseline="-25000" dirty="0" err="1">
                <a:cs typeface="Arial" panose="020B0604020202020204" pitchFamily="34" charset="0"/>
              </a:rPr>
              <a:t>av</a:t>
            </a:r>
            <a:r>
              <a:rPr lang="en-US" altLang="en-US" sz="4000" i="1" dirty="0">
                <a:cs typeface="Arial" panose="020B0604020202020204" pitchFamily="34" charset="0"/>
              </a:rPr>
              <a:t>=</a:t>
            </a:r>
            <a:r>
              <a:rPr lang="el-GR" altLang="en-US" sz="4000" i="1" dirty="0">
                <a:cs typeface="Arial" panose="020B0604020202020204" pitchFamily="34" charset="0"/>
              </a:rPr>
              <a:t>Δ</a:t>
            </a:r>
            <a:r>
              <a:rPr lang="en-US" altLang="en-US" sz="4000" i="1" dirty="0" smtClean="0">
                <a:cs typeface="Arial" panose="020B0604020202020204" pitchFamily="34" charset="0"/>
              </a:rPr>
              <a:t>x/</a:t>
            </a:r>
            <a:r>
              <a:rPr lang="el-GR" altLang="en-US" sz="4000" i="1" dirty="0" smtClean="0">
                <a:cs typeface="Arial" panose="020B0604020202020204" pitchFamily="34" charset="0"/>
              </a:rPr>
              <a:t>Δ</a:t>
            </a:r>
            <a:r>
              <a:rPr lang="en-US" altLang="en-US" sz="4000" i="1" dirty="0">
                <a:cs typeface="Arial" panose="020B0604020202020204" pitchFamily="34" charset="0"/>
              </a:rPr>
              <a:t>t=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4000" i="1" dirty="0">
                <a:cs typeface="Arial" panose="020B0604020202020204" pitchFamily="34" charset="0"/>
              </a:rPr>
              <a:t>= (displacement</a:t>
            </a:r>
            <a:r>
              <a:rPr lang="en-US" altLang="en-US" sz="4000" i="1" dirty="0" smtClean="0">
                <a:cs typeface="Arial" panose="020B0604020202020204" pitchFamily="34" charset="0"/>
              </a:rPr>
              <a:t>)/(</a:t>
            </a:r>
            <a:r>
              <a:rPr lang="en-US" altLang="en-US" sz="4000" i="1" dirty="0">
                <a:cs typeface="Arial" panose="020B0604020202020204" pitchFamily="34" charset="0"/>
              </a:rPr>
              <a:t>elapsed time)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4000" i="1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4000" i="1" dirty="0">
                <a:cs typeface="Arial" panose="020B0604020202020204" pitchFamily="34" charset="0"/>
              </a:rPr>
              <a:t>   Displacement and distance </a:t>
            </a:r>
            <a:r>
              <a:rPr lang="en-US" altLang="en-US" sz="4000" dirty="0">
                <a:cs typeface="Arial" panose="020B0604020202020204" pitchFamily="34" charset="0"/>
              </a:rPr>
              <a:t>traveled are the same only if the object </a:t>
            </a:r>
            <a:r>
              <a:rPr lang="en-US" altLang="en-US" sz="4000" dirty="0">
                <a:solidFill>
                  <a:srgbClr val="FF0000"/>
                </a:solidFill>
                <a:cs typeface="Arial" panose="020B0604020202020204" pitchFamily="34" charset="0"/>
              </a:rPr>
              <a:t>does not reverse direction</a:t>
            </a:r>
            <a:endParaRPr lang="el-GR" altLang="en-US" sz="40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28801"/>
            <a:ext cx="65532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4"/>
          <p:cNvSpPr>
            <a:spLocks noGrp="1"/>
          </p:cNvSpPr>
          <p:nvPr>
            <p:ph type="title"/>
          </p:nvPr>
        </p:nvSpPr>
        <p:spPr>
          <a:xfrm>
            <a:off x="3352800" y="381000"/>
            <a:ext cx="7924800" cy="685800"/>
          </a:xfrm>
        </p:spPr>
        <p:txBody>
          <a:bodyPr/>
          <a:lstStyle/>
          <a:p>
            <a:r>
              <a:rPr lang="en-US" altLang="en-US" dirty="0" smtClean="0"/>
              <a:t>Example of motion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3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FF"/>
                </a:solidFill>
              </a:rPr>
              <a:t>Instantaneous velocity </a:t>
            </a:r>
            <a:r>
              <a:rPr lang="en-US" altLang="en-US" i="1" smtClean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3873" y="1405709"/>
            <a:ext cx="10251897" cy="270843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400" i="1" dirty="0">
                <a:cs typeface="Arial" panose="020B0604020202020204" pitchFamily="34" charset="0"/>
              </a:rPr>
              <a:t>   When </a:t>
            </a:r>
            <a:r>
              <a:rPr lang="el-GR" altLang="en-US" sz="4400" i="1" dirty="0">
                <a:cs typeface="Arial" panose="020B0604020202020204" pitchFamily="34" charset="0"/>
              </a:rPr>
              <a:t>Δ</a:t>
            </a:r>
            <a:r>
              <a:rPr lang="en-US" altLang="en-US" sz="4400" i="1" dirty="0">
                <a:cs typeface="Arial" panose="020B0604020202020204" pitchFamily="34" charset="0"/>
              </a:rPr>
              <a:t> x and </a:t>
            </a:r>
            <a:r>
              <a:rPr lang="el-GR" altLang="en-US" sz="4400" i="1" dirty="0">
                <a:cs typeface="Arial" panose="020B0604020202020204" pitchFamily="34" charset="0"/>
              </a:rPr>
              <a:t>Δ</a:t>
            </a:r>
            <a:r>
              <a:rPr lang="en-US" altLang="en-US" sz="4400" i="1" dirty="0">
                <a:cs typeface="Arial" panose="020B0604020202020204" pitchFamily="34" charset="0"/>
              </a:rPr>
              <a:t>t become smaller and smaller  we can define the limit: </a:t>
            </a:r>
          </a:p>
          <a:p>
            <a:pPr eaLnBrk="1" hangingPunct="1">
              <a:buFontTx/>
              <a:buNone/>
            </a:pPr>
            <a:endParaRPr lang="en-US" altLang="en-US" sz="4400" i="1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4400" i="1" dirty="0"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40523"/>
              </p:ext>
            </p:extLst>
          </p:nvPr>
        </p:nvGraphicFramePr>
        <p:xfrm>
          <a:off x="4191000" y="3352800"/>
          <a:ext cx="41910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901440" imgH="355320" progId="Equation.3">
                  <p:embed/>
                </p:oleObj>
              </mc:Choice>
              <mc:Fallback>
                <p:oleObj name="Equation" r:id="rId3" imgW="901440" imgH="35532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52800"/>
                        <a:ext cx="4191000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1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FF"/>
                </a:solidFill>
              </a:rPr>
              <a:t>Uniform motion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04" y="1524000"/>
            <a:ext cx="10251897" cy="36317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Uniform motion is occurring at </a:t>
            </a:r>
            <a:r>
              <a:rPr lang="en-US" altLang="en-US" dirty="0" smtClean="0">
                <a:solidFill>
                  <a:srgbClr val="FF0000"/>
                </a:solidFill>
              </a:rPr>
              <a:t>constant</a:t>
            </a:r>
            <a:r>
              <a:rPr lang="en-US" altLang="en-US" dirty="0" smtClean="0"/>
              <a:t> velocity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that is, at  (</a:t>
            </a:r>
            <a:r>
              <a:rPr lang="en-US" alt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) constant speed 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and in a   (ii) straight line</a:t>
            </a:r>
          </a:p>
          <a:p>
            <a:pPr eaLnBrk="1" hangingPunct="1"/>
            <a:r>
              <a:rPr lang="en-US" altLang="en-US" dirty="0" smtClean="0"/>
              <a:t>Uniform motion: </a:t>
            </a:r>
            <a:r>
              <a:rPr lang="en-US" altLang="en-US" dirty="0" smtClean="0"/>
              <a:t>		</a:t>
            </a:r>
            <a:r>
              <a:rPr lang="el-GR" altLang="en-US" sz="4400" i="1" dirty="0" smtClean="0">
                <a:cs typeface="Arial" panose="020B0604020202020204" pitchFamily="34" charset="0"/>
              </a:rPr>
              <a:t>Δ</a:t>
            </a:r>
            <a:r>
              <a:rPr lang="en-US" altLang="en-US" sz="4400" i="1" dirty="0">
                <a:cs typeface="Arial" panose="020B0604020202020204" pitchFamily="34" charset="0"/>
              </a:rPr>
              <a:t>x=v </a:t>
            </a:r>
            <a:r>
              <a:rPr lang="el-GR" altLang="en-US" sz="4400" i="1" dirty="0">
                <a:cs typeface="Arial" panose="020B0604020202020204" pitchFamily="34" charset="0"/>
              </a:rPr>
              <a:t>Δ</a:t>
            </a:r>
            <a:r>
              <a:rPr lang="en-US" altLang="en-US" sz="4400" i="1" dirty="0" smtClean="0">
                <a:cs typeface="Arial" panose="020B0604020202020204" pitchFamily="34" charset="0"/>
              </a:rPr>
              <a:t>t</a:t>
            </a:r>
          </a:p>
          <a:p>
            <a:pPr eaLnBrk="1" hangingPunct="1">
              <a:buFontTx/>
              <a:buNone/>
            </a:pPr>
            <a:endParaRPr lang="en-US" altLang="en-US" sz="4400" i="1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4400" i="1" dirty="0" smtClean="0">
                <a:cs typeface="Arial" panose="020B0604020202020204" pitchFamily="34" charset="0"/>
              </a:rPr>
              <a:t>		           </a:t>
            </a:r>
            <a:r>
              <a:rPr lang="en-US" altLang="en-US" sz="4400" i="1" dirty="0">
                <a:cs typeface="Arial" panose="020B0604020202020204" pitchFamily="34" charset="0"/>
              </a:rPr>
              <a:t>x</a:t>
            </a:r>
            <a:r>
              <a:rPr lang="en-US" altLang="en-US" sz="4400" i="1" baseline="-25000" dirty="0">
                <a:cs typeface="Arial" panose="020B0604020202020204" pitchFamily="34" charset="0"/>
              </a:rPr>
              <a:t>2</a:t>
            </a:r>
            <a:r>
              <a:rPr lang="en-US" altLang="en-US" sz="4400" i="1" dirty="0">
                <a:cs typeface="Arial" panose="020B0604020202020204" pitchFamily="34" charset="0"/>
              </a:rPr>
              <a:t>=x</a:t>
            </a:r>
            <a:r>
              <a:rPr lang="en-US" altLang="en-US" sz="4400" i="1" baseline="-25000" dirty="0">
                <a:cs typeface="Arial" panose="020B0604020202020204" pitchFamily="34" charset="0"/>
              </a:rPr>
              <a:t>1</a:t>
            </a:r>
            <a:r>
              <a:rPr lang="en-US" altLang="en-US" sz="4400" i="1" dirty="0">
                <a:cs typeface="Arial" panose="020B0604020202020204" pitchFamily="34" charset="0"/>
              </a:rPr>
              <a:t>+v(t</a:t>
            </a:r>
            <a:r>
              <a:rPr lang="en-US" altLang="en-US" sz="4400" i="1" baseline="-25000" dirty="0">
                <a:cs typeface="Arial" panose="020B0604020202020204" pitchFamily="34" charset="0"/>
              </a:rPr>
              <a:t>2</a:t>
            </a:r>
            <a:r>
              <a:rPr lang="en-US" altLang="en-US" sz="4400" i="1" dirty="0">
                <a:cs typeface="Arial" panose="020B0604020202020204" pitchFamily="34" charset="0"/>
              </a:rPr>
              <a:t>-t</a:t>
            </a:r>
            <a:r>
              <a:rPr lang="en-US" altLang="en-US" sz="4400" i="1" baseline="-25000" dirty="0">
                <a:cs typeface="Arial" panose="020B0604020202020204" pitchFamily="34" charset="0"/>
              </a:rPr>
              <a:t>1</a:t>
            </a:r>
            <a:r>
              <a:rPr lang="en-US" altLang="en-US" sz="4400" i="1" dirty="0"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45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800599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9274176" y="6553201"/>
            <a:ext cx="13209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Times" panose="02020603050405020304" pitchFamily="18" charset="0"/>
              </a:rPr>
              <a:t>Fig. 2.11c, p.37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209800" y="304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rgbClr val="0000FF"/>
                </a:solidFill>
              </a:rPr>
              <a:t>Where is the uniform motion?</a:t>
            </a:r>
          </a:p>
        </p:txBody>
      </p:sp>
    </p:spTree>
    <p:extLst>
      <p:ext uri="{BB962C8B-B14F-4D97-AF65-F5344CB8AC3E}">
        <p14:creationId xmlns:p14="http://schemas.microsoft.com/office/powerpoint/2010/main" val="21596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7873" y="494539"/>
            <a:ext cx="9744252" cy="615553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0000FF"/>
                </a:solidFill>
              </a:rPr>
              <a:t>Nonuniform motion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70051" y="1514602"/>
            <a:ext cx="10251897" cy="4308872"/>
          </a:xfrm>
        </p:spPr>
        <p:txBody>
          <a:bodyPr/>
          <a:lstStyle/>
          <a:p>
            <a:pPr eaLnBrk="1" hangingPunct="1"/>
            <a:r>
              <a:rPr lang="en-US" altLang="en-US" smtClean="0"/>
              <a:t>Nonuniform motion: (i) a magnitude of a velocity </a:t>
            </a:r>
            <a:r>
              <a:rPr lang="en-US" altLang="en-US" i="1" smtClean="0"/>
              <a:t>v</a:t>
            </a:r>
            <a:r>
              <a:rPr lang="en-US" altLang="en-US" smtClean="0"/>
              <a:t> or/and (ii) a direction of the motion are changing in time. </a:t>
            </a:r>
          </a:p>
          <a:p>
            <a:pPr eaLnBrk="1" hangingPunct="1"/>
            <a:r>
              <a:rPr lang="en-US" altLang="en-US" smtClean="0"/>
              <a:t>In one dimension: only (i) is applicable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Acceleration: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av</a:t>
            </a:r>
            <a:r>
              <a:rPr lang="en-US" altLang="en-US" i="1" smtClean="0"/>
              <a:t>=(v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-v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)/(t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-t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) =</a:t>
            </a:r>
            <a:r>
              <a:rPr lang="el-GR" altLang="en-US" i="1" smtClean="0">
                <a:cs typeface="Arial" panose="020B0604020202020204" pitchFamily="34" charset="0"/>
              </a:rPr>
              <a:t>Δ</a:t>
            </a:r>
            <a:r>
              <a:rPr lang="en-US" altLang="en-US" i="1" smtClean="0">
                <a:cs typeface="Arial" panose="020B0604020202020204" pitchFamily="34" charset="0"/>
              </a:rPr>
              <a:t>v/</a:t>
            </a:r>
            <a:r>
              <a:rPr lang="el-GR" altLang="en-US" i="1" smtClean="0">
                <a:cs typeface="Arial" panose="020B0604020202020204" pitchFamily="34" charset="0"/>
              </a:rPr>
              <a:t>Δ</a:t>
            </a:r>
            <a:r>
              <a:rPr lang="en-US" altLang="en-US" i="1" smtClean="0">
                <a:cs typeface="Arial" panose="020B0604020202020204" pitchFamily="34" charset="0"/>
              </a:rPr>
              <a:t>t</a:t>
            </a:r>
          </a:p>
          <a:p>
            <a:pPr eaLnBrk="1" hangingPunct="1"/>
            <a:endParaRPr lang="en-US" altLang="en-US" i="1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i="1" smtClean="0">
                <a:cs typeface="Arial" panose="020B0604020202020204" pitchFamily="34" charset="0"/>
              </a:rPr>
              <a:t>Instantaneous acceleration is a limit of the above when </a:t>
            </a:r>
            <a:r>
              <a:rPr lang="el-GR" altLang="en-US" i="1" smtClean="0">
                <a:cs typeface="Arial" panose="020B0604020202020204" pitchFamily="34" charset="0"/>
              </a:rPr>
              <a:t>Δ</a:t>
            </a:r>
            <a:r>
              <a:rPr lang="en-US" altLang="en-US" i="1" smtClean="0">
                <a:cs typeface="Arial" panose="020B0604020202020204" pitchFamily="34" charset="0"/>
              </a:rPr>
              <a:t>v and </a:t>
            </a:r>
            <a:r>
              <a:rPr lang="el-GR" altLang="en-US" i="1" smtClean="0">
                <a:cs typeface="Arial" panose="020B0604020202020204" pitchFamily="34" charset="0"/>
              </a:rPr>
              <a:t>Δ</a:t>
            </a:r>
            <a:r>
              <a:rPr lang="en-US" altLang="en-US" i="1" smtClean="0">
                <a:cs typeface="Arial" panose="020B0604020202020204" pitchFamily="34" charset="0"/>
              </a:rPr>
              <a:t>t are very small </a:t>
            </a:r>
          </a:p>
          <a:p>
            <a:pPr eaLnBrk="1" hangingPunct="1"/>
            <a:endParaRPr lang="el-GR" altLang="en-US" i="1" smtClean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22605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4143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What </a:t>
            </a:r>
            <a:r>
              <a:rPr spc="-155" dirty="0"/>
              <a:t>is</a:t>
            </a:r>
            <a:r>
              <a:rPr spc="-610" dirty="0"/>
              <a:t> </a:t>
            </a:r>
            <a:r>
              <a:rPr spc="-50" dirty="0"/>
              <a:t>Physics?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14602"/>
            <a:ext cx="3020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>
                <a:latin typeface="Trebuchet MS"/>
                <a:cs typeface="Trebuchet MS"/>
              </a:rPr>
              <a:t>… </a:t>
            </a:r>
            <a:r>
              <a:rPr sz="2800" spc="-55" dirty="0">
                <a:latin typeface="Trebuchet MS"/>
                <a:cs typeface="Trebuchet MS"/>
              </a:rPr>
              <a:t>to </a:t>
            </a:r>
            <a:r>
              <a:rPr sz="2800" spc="-85" dirty="0">
                <a:latin typeface="Trebuchet MS"/>
                <a:cs typeface="Trebuchet MS"/>
              </a:rPr>
              <a:t>the </a:t>
            </a:r>
            <a:r>
              <a:rPr sz="2800" spc="25" dirty="0">
                <a:latin typeface="Trebuchet MS"/>
                <a:cs typeface="Trebuchet MS"/>
              </a:rPr>
              <a:t>smallest</a:t>
            </a:r>
            <a:r>
              <a:rPr sz="2800" spc="-33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…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55764" y="1540763"/>
            <a:ext cx="4572000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37957" y="4267200"/>
            <a:ext cx="4068566" cy="242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0955" y="4267200"/>
            <a:ext cx="2499359" cy="2449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4660" y="3416808"/>
            <a:ext cx="3057143" cy="2616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0" y="2612135"/>
            <a:ext cx="3505200" cy="23362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5029200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ectangle 3"/>
          <p:cNvSpPr>
            <a:spLocks noChangeArrowheads="1"/>
          </p:cNvSpPr>
          <p:nvPr/>
        </p:nvSpPr>
        <p:spPr bwMode="auto">
          <a:xfrm>
            <a:off x="9274176" y="6553201"/>
            <a:ext cx="13209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Times" panose="02020603050405020304" pitchFamily="18" charset="0"/>
              </a:rPr>
              <a:t>Fig. 2.11c, p.37</a:t>
            </a:r>
          </a:p>
        </p:txBody>
      </p:sp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2133600" y="53340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400" dirty="0">
                <a:solidFill>
                  <a:srgbClr val="0000FF"/>
                </a:solidFill>
              </a:rPr>
              <a:t>Where is the </a:t>
            </a:r>
            <a:r>
              <a:rPr lang="en-US" altLang="en-US" sz="4400" dirty="0" err="1">
                <a:solidFill>
                  <a:srgbClr val="FF0000"/>
                </a:solidFill>
              </a:rPr>
              <a:t>non</a:t>
            </a:r>
            <a:r>
              <a:rPr lang="en-US" altLang="en-US" sz="4400" dirty="0" err="1">
                <a:solidFill>
                  <a:srgbClr val="0000FF"/>
                </a:solidFill>
              </a:rPr>
              <a:t>uniform</a:t>
            </a:r>
            <a:r>
              <a:rPr lang="en-US" altLang="en-US" sz="4400" dirty="0">
                <a:solidFill>
                  <a:srgbClr val="0000FF"/>
                </a:solidFill>
              </a:rPr>
              <a:t> motion?</a:t>
            </a:r>
          </a:p>
        </p:txBody>
      </p:sp>
    </p:spTree>
    <p:extLst>
      <p:ext uri="{BB962C8B-B14F-4D97-AF65-F5344CB8AC3E}">
        <p14:creationId xmlns:p14="http://schemas.microsoft.com/office/powerpoint/2010/main" val="2312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Coordinate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0051" y="1514602"/>
            <a:ext cx="10251897" cy="2123658"/>
          </a:xfrm>
        </p:spPr>
        <p:txBody>
          <a:bodyPr/>
          <a:lstStyle/>
          <a:p>
            <a:pPr eaLnBrk="1" hangingPunct="1"/>
            <a:r>
              <a:rPr lang="en-US" altLang="en-US" smtClean="0"/>
              <a:t>Used to describe the position of a point in space</a:t>
            </a:r>
          </a:p>
          <a:p>
            <a:pPr eaLnBrk="1" hangingPunct="1"/>
            <a:r>
              <a:rPr lang="en-US" altLang="en-US" smtClean="0"/>
              <a:t>Coordinate system consists of</a:t>
            </a:r>
          </a:p>
          <a:p>
            <a:pPr lvl="1" eaLnBrk="1" hangingPunct="1"/>
            <a:r>
              <a:rPr lang="en-US" altLang="en-US" smtClean="0"/>
              <a:t>a fixed reference point called the origin</a:t>
            </a:r>
          </a:p>
          <a:p>
            <a:pPr lvl="1" eaLnBrk="1" hangingPunct="1"/>
            <a:r>
              <a:rPr lang="en-US" altLang="en-US" smtClean="0"/>
              <a:t>specific axes with scales and labels</a:t>
            </a:r>
          </a:p>
          <a:p>
            <a:pPr lvl="1" eaLnBrk="1" hangingPunct="1"/>
            <a:r>
              <a:rPr lang="en-US" altLang="en-US" smtClean="0"/>
              <a:t>instructions on how to label a point relative to the origin and the axes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54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Cartesian Coordinate System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idx="1"/>
          </p:nvPr>
        </p:nvSpPr>
        <p:spPr>
          <a:xfrm>
            <a:off x="2362200" y="2133601"/>
            <a:ext cx="4267200" cy="2585323"/>
          </a:xfrm>
        </p:spPr>
        <p:txBody>
          <a:bodyPr/>
          <a:lstStyle/>
          <a:p>
            <a:pPr eaLnBrk="1" hangingPunct="1"/>
            <a:r>
              <a:rPr lang="en-US" altLang="en-US"/>
              <a:t>Also called rectangular coordinate system</a:t>
            </a:r>
          </a:p>
          <a:p>
            <a:pPr eaLnBrk="1" hangingPunct="1"/>
            <a:r>
              <a:rPr lang="en-US" altLang="en-US" i="1"/>
              <a:t>x</a:t>
            </a:r>
            <a:r>
              <a:rPr lang="en-US" altLang="en-US"/>
              <a:t>- and </a:t>
            </a:r>
            <a:r>
              <a:rPr lang="en-US" altLang="en-US" i="1"/>
              <a:t>y</a:t>
            </a:r>
            <a:r>
              <a:rPr lang="en-US" altLang="en-US"/>
              <a:t>- axes intersect at the origin</a:t>
            </a:r>
          </a:p>
          <a:p>
            <a:pPr eaLnBrk="1" hangingPunct="1"/>
            <a:r>
              <a:rPr lang="en-US" altLang="en-US"/>
              <a:t>Points are labeled (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</a:t>
            </a:r>
            <a:r>
              <a:rPr lang="en-US" altLang="en-US"/>
              <a:t>)</a:t>
            </a:r>
          </a:p>
          <a:p>
            <a:pPr eaLnBrk="1" hangingPunct="1"/>
            <a:endParaRPr lang="en-US" altLang="en-US"/>
          </a:p>
        </p:txBody>
      </p:sp>
      <p:pic>
        <p:nvPicPr>
          <p:cNvPr id="29700" name="Picture 3"/>
          <p:cNvPicPr>
            <a:picLocks noChangeAspect="1" noChangeArrowheads="1"/>
          </p:cNvPicPr>
          <p:nvPr>
            <p:ph type="clipArt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4164" y="2085976"/>
            <a:ext cx="4033837" cy="3552825"/>
          </a:xfrm>
          <a:noFill/>
        </p:spPr>
      </p:pic>
    </p:spTree>
    <p:extLst>
      <p:ext uri="{BB962C8B-B14F-4D97-AF65-F5344CB8AC3E}">
        <p14:creationId xmlns:p14="http://schemas.microsoft.com/office/powerpoint/2010/main" val="319781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7178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Position-Versus-Time</a:t>
            </a:r>
            <a:r>
              <a:rPr spc="-370" dirty="0"/>
              <a:t> </a:t>
            </a:r>
            <a:r>
              <a:rPr spc="-204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22221"/>
            <a:ext cx="655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Lucida Sans"/>
                <a:cs typeface="Lucida Sans"/>
              </a:rPr>
              <a:t>Consider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20" dirty="0">
                <a:latin typeface="Lucida Sans"/>
                <a:cs typeface="Lucida Sans"/>
              </a:rPr>
              <a:t>a</a:t>
            </a:r>
            <a:r>
              <a:rPr sz="2400" spc="-175" dirty="0">
                <a:latin typeface="Lucida Sans"/>
                <a:cs typeface="Lucida Sans"/>
              </a:rPr>
              <a:t> </a:t>
            </a:r>
            <a:r>
              <a:rPr sz="2400" spc="-140" dirty="0">
                <a:latin typeface="Lucida Sans"/>
                <a:cs typeface="Lucida Sans"/>
              </a:rPr>
              <a:t>graph</a:t>
            </a:r>
            <a:r>
              <a:rPr sz="2400" spc="-160" dirty="0">
                <a:latin typeface="Lucida Sans"/>
                <a:cs typeface="Lucida Sans"/>
              </a:rPr>
              <a:t> </a:t>
            </a:r>
            <a:r>
              <a:rPr sz="2400" spc="-80" dirty="0">
                <a:latin typeface="Lucida Sans"/>
                <a:cs typeface="Lucida Sans"/>
              </a:rPr>
              <a:t>of</a:t>
            </a:r>
            <a:r>
              <a:rPr sz="2400" spc="-170" dirty="0">
                <a:latin typeface="Lucida Sans"/>
                <a:cs typeface="Lucida Sans"/>
              </a:rPr>
              <a:t> </a:t>
            </a:r>
            <a:r>
              <a:rPr sz="2400" spc="-20" dirty="0">
                <a:latin typeface="Lucida Sans"/>
                <a:cs typeface="Lucida Sans"/>
              </a:rPr>
              <a:t>a</a:t>
            </a:r>
            <a:r>
              <a:rPr sz="2400" spc="-175" dirty="0">
                <a:latin typeface="Lucida Sans"/>
                <a:cs typeface="Lucida Sans"/>
              </a:rPr>
              <a:t> </a:t>
            </a:r>
            <a:r>
              <a:rPr sz="2400" spc="-114" dirty="0">
                <a:latin typeface="Lucida Sans"/>
                <a:cs typeface="Lucida Sans"/>
              </a:rPr>
              <a:t>student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120" dirty="0">
                <a:latin typeface="Lucida Sans"/>
                <a:cs typeface="Lucida Sans"/>
              </a:rPr>
              <a:t>walking</a:t>
            </a:r>
            <a:r>
              <a:rPr sz="2400" spc="-180" dirty="0">
                <a:latin typeface="Lucida Sans"/>
                <a:cs typeface="Lucida Sans"/>
              </a:rPr>
              <a:t> </a:t>
            </a:r>
            <a:r>
              <a:rPr sz="2400" spc="-110" dirty="0">
                <a:latin typeface="Lucida Sans"/>
                <a:cs typeface="Lucida Sans"/>
              </a:rPr>
              <a:t>to</a:t>
            </a:r>
            <a:r>
              <a:rPr sz="2400" spc="-150" dirty="0">
                <a:latin typeface="Lucida Sans"/>
                <a:cs typeface="Lucida Sans"/>
              </a:rPr>
              <a:t> </a:t>
            </a:r>
            <a:r>
              <a:rPr sz="2400" spc="-90" dirty="0">
                <a:latin typeface="Lucida Sans"/>
                <a:cs typeface="Lucida Sans"/>
              </a:rPr>
              <a:t>school: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4500" y="2680716"/>
            <a:ext cx="4094988" cy="2653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1800" y="2680716"/>
            <a:ext cx="4080133" cy="2729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594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7197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Motion </a:t>
            </a:r>
            <a:r>
              <a:rPr spc="-225" dirty="0"/>
              <a:t>with </a:t>
            </a:r>
            <a:r>
              <a:rPr spc="-180" dirty="0"/>
              <a:t>constant</a:t>
            </a:r>
            <a:r>
              <a:rPr spc="-600" dirty="0"/>
              <a:t> </a:t>
            </a:r>
            <a:r>
              <a:rPr spc="-200" dirty="0"/>
              <a:t>velocity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22221"/>
            <a:ext cx="934847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45" dirty="0">
                <a:latin typeface="Lucida Sans"/>
                <a:cs typeface="Lucida Sans"/>
              </a:rPr>
              <a:t>If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120" dirty="0">
                <a:latin typeface="Lucida Sans"/>
                <a:cs typeface="Lucida Sans"/>
              </a:rPr>
              <a:t>the</a:t>
            </a:r>
            <a:r>
              <a:rPr sz="2400" spc="-145" dirty="0">
                <a:latin typeface="Lucida Sans"/>
                <a:cs typeface="Lucida Sans"/>
              </a:rPr>
              <a:t> </a:t>
            </a:r>
            <a:r>
              <a:rPr sz="2400" spc="-90" dirty="0">
                <a:latin typeface="Lucida Sans"/>
                <a:cs typeface="Lucida Sans"/>
              </a:rPr>
              <a:t>velocity</a:t>
            </a:r>
            <a:r>
              <a:rPr sz="2400" spc="-135" dirty="0">
                <a:latin typeface="Lucida Sans"/>
                <a:cs typeface="Lucida Sans"/>
              </a:rPr>
              <a:t> </a:t>
            </a:r>
            <a:r>
              <a:rPr sz="2400" spc="-80" dirty="0">
                <a:latin typeface="Lucida Sans"/>
                <a:cs typeface="Lucida Sans"/>
              </a:rPr>
              <a:t>of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95" dirty="0">
                <a:latin typeface="Lucida Sans"/>
                <a:cs typeface="Lucida Sans"/>
              </a:rPr>
              <a:t>an</a:t>
            </a:r>
            <a:r>
              <a:rPr sz="2400" spc="-165" dirty="0">
                <a:latin typeface="Lucida Sans"/>
                <a:cs typeface="Lucida Sans"/>
              </a:rPr>
              <a:t> </a:t>
            </a:r>
            <a:r>
              <a:rPr sz="2400" spc="-100" dirty="0">
                <a:latin typeface="Lucida Sans"/>
                <a:cs typeface="Lucida Sans"/>
              </a:rPr>
              <a:t>object</a:t>
            </a:r>
            <a:r>
              <a:rPr sz="2400" spc="-140" dirty="0">
                <a:latin typeface="Lucida Sans"/>
                <a:cs typeface="Lucida Sans"/>
              </a:rPr>
              <a:t> </a:t>
            </a:r>
            <a:r>
              <a:rPr sz="2400" spc="-50" dirty="0">
                <a:latin typeface="Lucida Sans"/>
                <a:cs typeface="Lucida Sans"/>
              </a:rPr>
              <a:t>is</a:t>
            </a:r>
            <a:r>
              <a:rPr sz="2400" spc="-125" dirty="0">
                <a:latin typeface="Lucida Sans"/>
                <a:cs typeface="Lucida Sans"/>
              </a:rPr>
              <a:t> </a:t>
            </a:r>
            <a:r>
              <a:rPr sz="2400" i="1" spc="-25" dirty="0">
                <a:latin typeface="Arial"/>
                <a:cs typeface="Arial"/>
              </a:rPr>
              <a:t>constant</a:t>
            </a:r>
            <a:r>
              <a:rPr sz="2400" spc="-25" dirty="0">
                <a:latin typeface="Lucida Sans"/>
                <a:cs typeface="Lucida Sans"/>
              </a:rPr>
              <a:t>,</a:t>
            </a:r>
            <a:r>
              <a:rPr sz="2400" spc="-170" dirty="0">
                <a:latin typeface="Lucida Sans"/>
                <a:cs typeface="Lucida Sans"/>
              </a:rPr>
              <a:t> </a:t>
            </a:r>
            <a:r>
              <a:rPr sz="2400" spc="-110" dirty="0">
                <a:latin typeface="Lucida Sans"/>
                <a:cs typeface="Lucida Sans"/>
              </a:rPr>
              <a:t>how</a:t>
            </a:r>
            <a:r>
              <a:rPr sz="2400" spc="-150" dirty="0">
                <a:latin typeface="Lucida Sans"/>
                <a:cs typeface="Lucida Sans"/>
              </a:rPr>
              <a:t> </a:t>
            </a:r>
            <a:r>
              <a:rPr sz="2400" spc="-135" dirty="0">
                <a:latin typeface="Lucida Sans"/>
                <a:cs typeface="Lucida Sans"/>
              </a:rPr>
              <a:t>do</a:t>
            </a:r>
            <a:r>
              <a:rPr sz="2400" spc="-165" dirty="0">
                <a:latin typeface="Lucida Sans"/>
                <a:cs typeface="Lucida Sans"/>
              </a:rPr>
              <a:t> </a:t>
            </a:r>
            <a:r>
              <a:rPr sz="2400" spc="-60" dirty="0">
                <a:latin typeface="Lucida Sans"/>
                <a:cs typeface="Lucida Sans"/>
              </a:rPr>
              <a:t>we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90" dirty="0">
                <a:latin typeface="Lucida Sans"/>
                <a:cs typeface="Lucida Sans"/>
              </a:rPr>
              <a:t>describe</a:t>
            </a:r>
            <a:r>
              <a:rPr sz="2400" spc="-145" dirty="0">
                <a:latin typeface="Lucida Sans"/>
                <a:cs typeface="Lucida Sans"/>
              </a:rPr>
              <a:t> </a:t>
            </a:r>
            <a:r>
              <a:rPr sz="2400" spc="-75" dirty="0">
                <a:latin typeface="Lucida Sans"/>
                <a:cs typeface="Lucida Sans"/>
              </a:rPr>
              <a:t>its</a:t>
            </a:r>
            <a:r>
              <a:rPr sz="2400" spc="-150" dirty="0">
                <a:latin typeface="Lucida Sans"/>
                <a:cs typeface="Lucida Sans"/>
              </a:rPr>
              <a:t> </a:t>
            </a:r>
            <a:r>
              <a:rPr sz="2400" spc="-130" dirty="0">
                <a:latin typeface="Lucida Sans"/>
                <a:cs typeface="Lucida Sans"/>
              </a:rPr>
              <a:t>motion</a:t>
            </a:r>
            <a:endParaRPr sz="2400">
              <a:latin typeface="Lucida Sans"/>
              <a:cs typeface="Lucida Sans"/>
            </a:endParaRPr>
          </a:p>
          <a:p>
            <a:pPr marL="12700">
              <a:lnSpc>
                <a:spcPts val="2735"/>
              </a:lnSpc>
            </a:pPr>
            <a:r>
              <a:rPr sz="2400" i="1" spc="5" dirty="0">
                <a:latin typeface="Arial"/>
                <a:cs typeface="Arial"/>
              </a:rPr>
              <a:t>mathematically</a:t>
            </a:r>
            <a:r>
              <a:rPr sz="2400" spc="5" dirty="0">
                <a:latin typeface="Lucida Sans"/>
                <a:cs typeface="Lucida Sans"/>
              </a:rPr>
              <a:t>?</a:t>
            </a:r>
            <a:endParaRPr sz="240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71878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8336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Motion </a:t>
            </a:r>
            <a:r>
              <a:rPr spc="-225" dirty="0"/>
              <a:t>with </a:t>
            </a:r>
            <a:r>
              <a:rPr spc="-180" dirty="0"/>
              <a:t>constant</a:t>
            </a:r>
            <a:r>
              <a:rPr spc="-605" dirty="0"/>
              <a:t> </a:t>
            </a:r>
            <a:r>
              <a:rPr spc="-180" dirty="0"/>
              <a:t>acceleration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22221"/>
            <a:ext cx="9701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Lucida Sans"/>
                <a:cs typeface="Lucida Sans"/>
              </a:rPr>
              <a:t>What</a:t>
            </a:r>
            <a:r>
              <a:rPr sz="2400" spc="-160" dirty="0">
                <a:latin typeface="Lucida Sans"/>
                <a:cs typeface="Lucida Sans"/>
              </a:rPr>
              <a:t> </a:t>
            </a:r>
            <a:r>
              <a:rPr sz="2400" spc="-85" dirty="0">
                <a:latin typeface="Lucida Sans"/>
                <a:cs typeface="Lucida Sans"/>
              </a:rPr>
              <a:t>if</a:t>
            </a:r>
            <a:r>
              <a:rPr sz="2400" spc="-145" dirty="0">
                <a:latin typeface="Lucida Sans"/>
                <a:cs typeface="Lucida Sans"/>
              </a:rPr>
              <a:t> </a:t>
            </a:r>
            <a:r>
              <a:rPr sz="2400" spc="-120" dirty="0">
                <a:latin typeface="Lucida Sans"/>
                <a:cs typeface="Lucida Sans"/>
              </a:rPr>
              <a:t>the</a:t>
            </a:r>
            <a:r>
              <a:rPr sz="2400" spc="-145" dirty="0">
                <a:latin typeface="Lucida Sans"/>
                <a:cs typeface="Lucida Sans"/>
              </a:rPr>
              <a:t> </a:t>
            </a:r>
            <a:r>
              <a:rPr sz="2400" spc="-90" dirty="0">
                <a:latin typeface="Lucida Sans"/>
                <a:cs typeface="Lucida Sans"/>
              </a:rPr>
              <a:t>velocity</a:t>
            </a:r>
            <a:r>
              <a:rPr sz="2400" spc="-135" dirty="0">
                <a:latin typeface="Lucida Sans"/>
                <a:cs typeface="Lucida Sans"/>
              </a:rPr>
              <a:t> </a:t>
            </a:r>
            <a:r>
              <a:rPr sz="2400" spc="-50" dirty="0">
                <a:latin typeface="Lucida Sans"/>
                <a:cs typeface="Lucida Sans"/>
              </a:rPr>
              <a:t>is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55" dirty="0">
                <a:latin typeface="Lucida Sans"/>
                <a:cs typeface="Lucida Sans"/>
              </a:rPr>
              <a:t>always</a:t>
            </a:r>
            <a:r>
              <a:rPr sz="2400" spc="-180" dirty="0">
                <a:latin typeface="Lucida Sans"/>
                <a:cs typeface="Lucida Sans"/>
              </a:rPr>
              <a:t> </a:t>
            </a:r>
            <a:r>
              <a:rPr sz="2400" spc="-120" dirty="0">
                <a:latin typeface="Lucida Sans"/>
                <a:cs typeface="Lucida Sans"/>
              </a:rPr>
              <a:t>changing</a:t>
            </a:r>
            <a:r>
              <a:rPr sz="2400" spc="-140" dirty="0">
                <a:latin typeface="Lucida Sans"/>
                <a:cs typeface="Lucida Sans"/>
              </a:rPr>
              <a:t> </a:t>
            </a:r>
            <a:r>
              <a:rPr sz="2400" spc="-155" dirty="0">
                <a:latin typeface="Lucida Sans"/>
                <a:cs typeface="Lucida Sans"/>
              </a:rPr>
              <a:t>but</a:t>
            </a:r>
            <a:r>
              <a:rPr sz="2400" spc="-145" dirty="0">
                <a:latin typeface="Lucida Sans"/>
                <a:cs typeface="Lucida Sans"/>
              </a:rPr>
              <a:t> </a:t>
            </a:r>
            <a:r>
              <a:rPr sz="2400" spc="-120" dirty="0">
                <a:latin typeface="Lucida Sans"/>
                <a:cs typeface="Lucida Sans"/>
              </a:rPr>
              <a:t>the</a:t>
            </a:r>
            <a:r>
              <a:rPr sz="2400" spc="-100" dirty="0">
                <a:latin typeface="Lucida Sans"/>
                <a:cs typeface="Lucida Sans"/>
              </a:rPr>
              <a:t> </a:t>
            </a:r>
            <a:r>
              <a:rPr sz="2400" i="1" spc="-10" dirty="0">
                <a:latin typeface="Arial"/>
                <a:cs typeface="Arial"/>
              </a:rPr>
              <a:t>acceleration</a:t>
            </a:r>
            <a:r>
              <a:rPr sz="2400" i="1" spc="-95" dirty="0">
                <a:latin typeface="Arial"/>
                <a:cs typeface="Arial"/>
              </a:rPr>
              <a:t> </a:t>
            </a:r>
            <a:r>
              <a:rPr sz="2400" spc="-50" dirty="0">
                <a:latin typeface="Lucida Sans"/>
                <a:cs typeface="Lucida Sans"/>
              </a:rPr>
              <a:t>is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65" dirty="0">
                <a:latin typeface="Lucida Sans"/>
                <a:cs typeface="Lucida Sans"/>
              </a:rPr>
              <a:t>constant?</a:t>
            </a:r>
            <a:endParaRPr sz="240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84380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8336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Motion </a:t>
            </a:r>
            <a:r>
              <a:rPr spc="-225" dirty="0"/>
              <a:t>with </a:t>
            </a:r>
            <a:r>
              <a:rPr spc="-180" dirty="0"/>
              <a:t>constant</a:t>
            </a:r>
            <a:r>
              <a:rPr spc="-605" dirty="0"/>
              <a:t> </a:t>
            </a:r>
            <a:r>
              <a:rPr spc="-180" dirty="0"/>
              <a:t>acceleration</a:t>
            </a:r>
          </a:p>
        </p:txBody>
      </p:sp>
    </p:spTree>
    <p:extLst>
      <p:ext uri="{BB962C8B-B14F-4D97-AF65-F5344CB8AC3E}">
        <p14:creationId xmlns:p14="http://schemas.microsoft.com/office/powerpoint/2010/main" val="1389173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1979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Free</a:t>
            </a:r>
            <a:r>
              <a:rPr spc="-385" dirty="0"/>
              <a:t> </a:t>
            </a:r>
            <a:r>
              <a:rPr spc="-210" dirty="0"/>
              <a:t>fall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22221"/>
            <a:ext cx="7387590" cy="35991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10" dirty="0">
                <a:latin typeface="Lucida Sans"/>
                <a:cs typeface="Lucida Sans"/>
              </a:rPr>
              <a:t>The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125" dirty="0">
                <a:latin typeface="Lucida Sans"/>
                <a:cs typeface="Lucida Sans"/>
              </a:rPr>
              <a:t>magnitude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80" dirty="0">
                <a:latin typeface="Lucida Sans"/>
                <a:cs typeface="Lucida Sans"/>
              </a:rPr>
              <a:t>of</a:t>
            </a:r>
            <a:r>
              <a:rPr sz="2400" spc="-150" dirty="0">
                <a:latin typeface="Lucida Sans"/>
                <a:cs typeface="Lucida Sans"/>
              </a:rPr>
              <a:t> </a:t>
            </a:r>
            <a:r>
              <a:rPr sz="2400" spc="-120" dirty="0">
                <a:latin typeface="Lucida Sans"/>
                <a:cs typeface="Lucida Sans"/>
              </a:rPr>
              <a:t>the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95" dirty="0">
                <a:latin typeface="Lucida Sans"/>
                <a:cs typeface="Lucida Sans"/>
              </a:rPr>
              <a:t>free</a:t>
            </a:r>
            <a:r>
              <a:rPr sz="2400" spc="-160" dirty="0">
                <a:latin typeface="Lucida Sans"/>
                <a:cs typeface="Lucida Sans"/>
              </a:rPr>
              <a:t> </a:t>
            </a:r>
            <a:r>
              <a:rPr sz="2400" spc="-80" dirty="0">
                <a:latin typeface="Lucida Sans"/>
                <a:cs typeface="Lucida Sans"/>
              </a:rPr>
              <a:t>fall</a:t>
            </a:r>
            <a:r>
              <a:rPr sz="2400" spc="-165" dirty="0">
                <a:latin typeface="Lucida Sans"/>
                <a:cs typeface="Lucida Sans"/>
              </a:rPr>
              <a:t> </a:t>
            </a:r>
            <a:r>
              <a:rPr sz="2400" spc="-75" dirty="0">
                <a:latin typeface="Lucida Sans"/>
                <a:cs typeface="Lucida Sans"/>
              </a:rPr>
              <a:t>acceleration</a:t>
            </a:r>
            <a:r>
              <a:rPr sz="2400" spc="-160" dirty="0">
                <a:latin typeface="Lucida Sans"/>
                <a:cs typeface="Lucida Sans"/>
              </a:rPr>
              <a:t> </a:t>
            </a:r>
            <a:r>
              <a:rPr sz="2400" spc="-50" dirty="0">
                <a:latin typeface="Lucida Sans"/>
                <a:cs typeface="Lucida Sans"/>
              </a:rPr>
              <a:t>is</a:t>
            </a:r>
            <a:r>
              <a:rPr sz="2400" spc="-165" dirty="0">
                <a:latin typeface="Lucida Sans"/>
                <a:cs typeface="Lucida Sans"/>
              </a:rPr>
              <a:t> </a:t>
            </a:r>
            <a:r>
              <a:rPr sz="2400" spc="-120" dirty="0">
                <a:latin typeface="Lucida Sans"/>
                <a:cs typeface="Lucida Sans"/>
              </a:rPr>
              <a:t>given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120" dirty="0">
                <a:latin typeface="Lucida Sans"/>
                <a:cs typeface="Lucida Sans"/>
              </a:rPr>
              <a:t>the  </a:t>
            </a:r>
            <a:r>
              <a:rPr sz="2400" spc="-105" dirty="0">
                <a:latin typeface="Lucida Sans"/>
                <a:cs typeface="Lucida Sans"/>
              </a:rPr>
              <a:t>symbol</a:t>
            </a:r>
            <a:r>
              <a:rPr sz="2400" spc="-160" dirty="0">
                <a:latin typeface="Lucida Sans"/>
                <a:cs typeface="Lucida Sans"/>
              </a:rPr>
              <a:t> </a:t>
            </a:r>
            <a:r>
              <a:rPr sz="2400" i="1" spc="-100" dirty="0">
                <a:latin typeface="Arial"/>
                <a:cs typeface="Arial"/>
              </a:rPr>
              <a:t>g</a:t>
            </a:r>
            <a:r>
              <a:rPr sz="2400" spc="-100" dirty="0">
                <a:latin typeface="Lucida Sans"/>
                <a:cs typeface="Lucida Sans"/>
              </a:rPr>
              <a:t>:</a:t>
            </a:r>
            <a:endParaRPr sz="2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90" dirty="0">
                <a:latin typeface="Lucida Sans"/>
                <a:cs typeface="Lucida Sans"/>
              </a:rPr>
              <a:t>Note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125" dirty="0">
                <a:latin typeface="Lucida Sans"/>
                <a:cs typeface="Lucida Sans"/>
              </a:rPr>
              <a:t>that:</a:t>
            </a:r>
            <a:endParaRPr sz="2400">
              <a:latin typeface="Lucida Sans"/>
              <a:cs typeface="Lucida Sans"/>
            </a:endParaRPr>
          </a:p>
          <a:p>
            <a:pPr marL="812800" marR="548640" indent="-342900">
              <a:lnSpc>
                <a:spcPts val="2160"/>
              </a:lnSpc>
              <a:spcBef>
                <a:spcPts val="55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i="1" spc="-15" dirty="0">
                <a:latin typeface="Arial"/>
                <a:cs typeface="Arial"/>
              </a:rPr>
              <a:t>g </a:t>
            </a:r>
            <a:r>
              <a:rPr sz="2000" spc="-40" dirty="0">
                <a:latin typeface="Lucida Sans"/>
                <a:cs typeface="Lucida Sans"/>
              </a:rPr>
              <a:t>is always </a:t>
            </a:r>
            <a:r>
              <a:rPr sz="2000" spc="-85" dirty="0">
                <a:latin typeface="Lucida Sans"/>
                <a:cs typeface="Lucida Sans"/>
              </a:rPr>
              <a:t>positive! </a:t>
            </a:r>
            <a:r>
              <a:rPr sz="2000" spc="-90" dirty="0">
                <a:latin typeface="Lucida Sans"/>
                <a:cs typeface="Lucida Sans"/>
              </a:rPr>
              <a:t>It’s </a:t>
            </a:r>
            <a:r>
              <a:rPr sz="2000" spc="-95" dirty="0">
                <a:latin typeface="Lucida Sans"/>
                <a:cs typeface="Lucida Sans"/>
              </a:rPr>
              <a:t>the </a:t>
            </a:r>
            <a:r>
              <a:rPr sz="2000" i="1" spc="-10" dirty="0">
                <a:latin typeface="Arial"/>
                <a:cs typeface="Arial"/>
              </a:rPr>
              <a:t>magnitude </a:t>
            </a:r>
            <a:r>
              <a:rPr sz="2000" spc="-70" dirty="0">
                <a:latin typeface="Lucida Sans"/>
                <a:cs typeface="Lucida Sans"/>
              </a:rPr>
              <a:t>of </a:t>
            </a:r>
            <a:r>
              <a:rPr sz="2000" spc="-95" dirty="0">
                <a:latin typeface="Lucida Sans"/>
                <a:cs typeface="Lucida Sans"/>
              </a:rPr>
              <a:t>the </a:t>
            </a:r>
            <a:r>
              <a:rPr sz="2000" spc="-75" dirty="0">
                <a:latin typeface="Lucida Sans"/>
                <a:cs typeface="Lucida Sans"/>
              </a:rPr>
              <a:t>free</a:t>
            </a:r>
            <a:r>
              <a:rPr sz="2000" spc="-220" dirty="0">
                <a:latin typeface="Lucida Sans"/>
                <a:cs typeface="Lucida Sans"/>
              </a:rPr>
              <a:t> </a:t>
            </a:r>
            <a:r>
              <a:rPr sz="2000" spc="-65" dirty="0">
                <a:latin typeface="Lucida Sans"/>
                <a:cs typeface="Lucida Sans"/>
              </a:rPr>
              <a:t>fall  </a:t>
            </a:r>
            <a:r>
              <a:rPr sz="2000" spc="-70" dirty="0">
                <a:latin typeface="Lucida Sans"/>
                <a:cs typeface="Lucida Sans"/>
              </a:rPr>
              <a:t>acceleration.</a:t>
            </a:r>
            <a:r>
              <a:rPr sz="2000" spc="335" dirty="0">
                <a:latin typeface="Lucida Sans"/>
                <a:cs typeface="Lucida Sans"/>
              </a:rPr>
              <a:t> </a:t>
            </a:r>
            <a:r>
              <a:rPr sz="2000" spc="0" dirty="0">
                <a:latin typeface="Lucida Sans"/>
                <a:cs typeface="Lucida Sans"/>
              </a:rPr>
              <a:t>So</a:t>
            </a:r>
            <a:endParaRPr sz="20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i="1" spc="-15" dirty="0">
                <a:latin typeface="Arial"/>
                <a:cs typeface="Arial"/>
              </a:rPr>
              <a:t>g </a:t>
            </a:r>
            <a:r>
              <a:rPr sz="2000" spc="-40" dirty="0">
                <a:latin typeface="Lucida Sans"/>
                <a:cs typeface="Lucida Sans"/>
              </a:rPr>
              <a:t>is </a:t>
            </a:r>
            <a:r>
              <a:rPr sz="2000" spc="-105" dirty="0">
                <a:latin typeface="Lucida Sans"/>
                <a:cs typeface="Lucida Sans"/>
              </a:rPr>
              <a:t>not </a:t>
            </a:r>
            <a:r>
              <a:rPr sz="2000" spc="-65" dirty="0">
                <a:latin typeface="Lucida Sans"/>
                <a:cs typeface="Lucida Sans"/>
              </a:rPr>
              <a:t>called</a:t>
            </a:r>
            <a:r>
              <a:rPr sz="2000" spc="-335" dirty="0">
                <a:latin typeface="Lucida Sans"/>
                <a:cs typeface="Lucida Sans"/>
              </a:rPr>
              <a:t> </a:t>
            </a:r>
            <a:r>
              <a:rPr sz="2000" spc="-80" dirty="0">
                <a:latin typeface="Lucida Sans"/>
                <a:cs typeface="Lucida Sans"/>
              </a:rPr>
              <a:t>“gravity.”</a:t>
            </a:r>
            <a:endParaRPr sz="2000">
              <a:latin typeface="Lucida Sans"/>
              <a:cs typeface="Lucida Sans"/>
            </a:endParaRPr>
          </a:p>
          <a:p>
            <a:pPr marL="812800" indent="-3429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i="1" spc="-15" dirty="0">
                <a:latin typeface="Arial"/>
                <a:cs typeface="Arial"/>
              </a:rPr>
              <a:t>g </a:t>
            </a:r>
            <a:r>
              <a:rPr sz="2000" spc="-165" dirty="0">
                <a:latin typeface="Lucida Sans"/>
                <a:cs typeface="Lucida Sans"/>
              </a:rPr>
              <a:t>= </a:t>
            </a:r>
            <a:r>
              <a:rPr sz="2000" spc="-135" dirty="0">
                <a:latin typeface="Lucida Sans"/>
                <a:cs typeface="Lucida Sans"/>
              </a:rPr>
              <a:t>9.80 </a:t>
            </a:r>
            <a:r>
              <a:rPr sz="2000" spc="-90" dirty="0">
                <a:latin typeface="Lucida Sans"/>
                <a:cs typeface="Lucida Sans"/>
              </a:rPr>
              <a:t>m/s</a:t>
            </a:r>
            <a:r>
              <a:rPr sz="1950" spc="-135" baseline="25641" dirty="0">
                <a:latin typeface="Lucida Sans"/>
                <a:cs typeface="Lucida Sans"/>
              </a:rPr>
              <a:t>2 </a:t>
            </a:r>
            <a:r>
              <a:rPr sz="2000" spc="-110" dirty="0">
                <a:latin typeface="Lucida Sans"/>
                <a:cs typeface="Lucida Sans"/>
              </a:rPr>
              <a:t>only </a:t>
            </a:r>
            <a:r>
              <a:rPr sz="2000" spc="-120" dirty="0">
                <a:latin typeface="Lucida Sans"/>
                <a:cs typeface="Lucida Sans"/>
              </a:rPr>
              <a:t>on</a:t>
            </a:r>
            <a:r>
              <a:rPr sz="2000" spc="-200" dirty="0">
                <a:latin typeface="Lucida Sans"/>
                <a:cs typeface="Lucida Sans"/>
              </a:rPr>
              <a:t> </a:t>
            </a:r>
            <a:r>
              <a:rPr sz="2000" spc="-75" dirty="0">
                <a:latin typeface="Lucida Sans"/>
                <a:cs typeface="Lucida Sans"/>
              </a:rPr>
              <a:t>Earth.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3755" y="2331720"/>
            <a:ext cx="1952244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4191000"/>
            <a:ext cx="2743200" cy="272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27066" y="2209800"/>
            <a:ext cx="1433543" cy="3344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58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3784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Inclined</a:t>
            </a:r>
            <a:r>
              <a:rPr spc="-385" dirty="0"/>
              <a:t> </a:t>
            </a:r>
            <a:r>
              <a:rPr spc="-220" dirty="0"/>
              <a:t>Motion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22221"/>
            <a:ext cx="713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latin typeface="Lucida Sans"/>
                <a:cs typeface="Lucida Sans"/>
              </a:rPr>
              <a:t>On </a:t>
            </a:r>
            <a:r>
              <a:rPr sz="2400" spc="-95" dirty="0">
                <a:latin typeface="Lucida Sans"/>
                <a:cs typeface="Lucida Sans"/>
              </a:rPr>
              <a:t>an </a:t>
            </a:r>
            <a:r>
              <a:rPr sz="2400" spc="-110" dirty="0">
                <a:latin typeface="Lucida Sans"/>
                <a:cs typeface="Lucida Sans"/>
              </a:rPr>
              <a:t>inclined </a:t>
            </a:r>
            <a:r>
              <a:rPr sz="2400" spc="-140" dirty="0">
                <a:latin typeface="Lucida Sans"/>
                <a:cs typeface="Lucida Sans"/>
              </a:rPr>
              <a:t>plane, </a:t>
            </a:r>
            <a:r>
              <a:rPr sz="2400" spc="-95" dirty="0">
                <a:latin typeface="Lucida Sans"/>
                <a:cs typeface="Lucida Sans"/>
              </a:rPr>
              <a:t>an </a:t>
            </a:r>
            <a:r>
              <a:rPr sz="2400" spc="-100" dirty="0">
                <a:latin typeface="Lucida Sans"/>
                <a:cs typeface="Lucida Sans"/>
              </a:rPr>
              <a:t>object will </a:t>
            </a:r>
            <a:r>
              <a:rPr sz="2400" spc="-85" dirty="0">
                <a:latin typeface="Lucida Sans"/>
                <a:cs typeface="Lucida Sans"/>
              </a:rPr>
              <a:t>have</a:t>
            </a:r>
            <a:r>
              <a:rPr sz="2400" spc="-475" dirty="0">
                <a:latin typeface="Lucida Sans"/>
                <a:cs typeface="Lucida Sans"/>
              </a:rPr>
              <a:t> </a:t>
            </a:r>
            <a:r>
              <a:rPr sz="2400" spc="-75" dirty="0">
                <a:latin typeface="Lucida Sans"/>
                <a:cs typeface="Lucida Sans"/>
              </a:rPr>
              <a:t>acceleration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873" y="2891154"/>
            <a:ext cx="70491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Lucida Sans"/>
                <a:cs typeface="Lucida Sans"/>
              </a:rPr>
              <a:t>The </a:t>
            </a:r>
            <a:r>
              <a:rPr sz="2400" spc="-105" dirty="0">
                <a:latin typeface="Lucida Sans"/>
                <a:cs typeface="Lucida Sans"/>
              </a:rPr>
              <a:t>sign </a:t>
            </a:r>
            <a:r>
              <a:rPr sz="2400" spc="-110" dirty="0">
                <a:latin typeface="Lucida Sans"/>
                <a:cs typeface="Lucida Sans"/>
              </a:rPr>
              <a:t>depends </a:t>
            </a:r>
            <a:r>
              <a:rPr sz="2400" spc="-140" dirty="0">
                <a:latin typeface="Lucida Sans"/>
                <a:cs typeface="Lucida Sans"/>
              </a:rPr>
              <a:t>on </a:t>
            </a:r>
            <a:r>
              <a:rPr sz="2400" spc="-120" dirty="0">
                <a:latin typeface="Lucida Sans"/>
                <a:cs typeface="Lucida Sans"/>
              </a:rPr>
              <a:t>the </a:t>
            </a:r>
            <a:r>
              <a:rPr sz="2400" spc="-110" dirty="0">
                <a:latin typeface="Lucida Sans"/>
                <a:cs typeface="Lucida Sans"/>
              </a:rPr>
              <a:t>direction </a:t>
            </a:r>
            <a:r>
              <a:rPr sz="2400" spc="-120" dirty="0">
                <a:latin typeface="Lucida Sans"/>
                <a:cs typeface="Lucida Sans"/>
              </a:rPr>
              <a:t>the </a:t>
            </a:r>
            <a:r>
              <a:rPr sz="2400" spc="-130" dirty="0">
                <a:latin typeface="Lucida Sans"/>
                <a:cs typeface="Lucida Sans"/>
              </a:rPr>
              <a:t>ramp </a:t>
            </a:r>
            <a:r>
              <a:rPr sz="2400" spc="-50" dirty="0">
                <a:latin typeface="Lucida Sans"/>
                <a:cs typeface="Lucida Sans"/>
              </a:rPr>
              <a:t>is</a:t>
            </a:r>
            <a:r>
              <a:rPr sz="2400" spc="-475" dirty="0">
                <a:latin typeface="Lucida Sans"/>
                <a:cs typeface="Lucida Sans"/>
              </a:rPr>
              <a:t> </a:t>
            </a:r>
            <a:r>
              <a:rPr sz="2400" spc="-114" dirty="0">
                <a:latin typeface="Lucida Sans"/>
                <a:cs typeface="Lucida Sans"/>
              </a:rPr>
              <a:t>tilted.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00600" y="2286000"/>
            <a:ext cx="2286000" cy="40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0967" y="4183379"/>
            <a:ext cx="3409187" cy="2116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6600" y="4290059"/>
            <a:ext cx="3099816" cy="2013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1377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7197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Motion </a:t>
            </a:r>
            <a:r>
              <a:rPr spc="-225" dirty="0"/>
              <a:t>with </a:t>
            </a:r>
            <a:r>
              <a:rPr spc="-180" dirty="0"/>
              <a:t>constant</a:t>
            </a:r>
            <a:r>
              <a:rPr spc="-600" dirty="0"/>
              <a:t> </a:t>
            </a:r>
            <a:r>
              <a:rPr spc="-200" dirty="0"/>
              <a:t>velocity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447800"/>
            <a:ext cx="8773668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62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4143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What </a:t>
            </a:r>
            <a:r>
              <a:rPr spc="-155" dirty="0"/>
              <a:t>is</a:t>
            </a:r>
            <a:r>
              <a:rPr spc="-610" dirty="0"/>
              <a:t> </a:t>
            </a:r>
            <a:r>
              <a:rPr spc="-50" dirty="0"/>
              <a:t>Physics?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14602"/>
            <a:ext cx="4787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>
                <a:latin typeface="Trebuchet MS"/>
                <a:cs typeface="Trebuchet MS"/>
              </a:rPr>
              <a:t>… </a:t>
            </a:r>
            <a:r>
              <a:rPr sz="2800" spc="25" dirty="0">
                <a:latin typeface="Trebuchet MS"/>
                <a:cs typeface="Trebuchet MS"/>
              </a:rPr>
              <a:t>and </a:t>
            </a:r>
            <a:r>
              <a:rPr sz="2800" spc="-50" dirty="0">
                <a:latin typeface="Trebuchet MS"/>
                <a:cs typeface="Trebuchet MS"/>
              </a:rPr>
              <a:t>everything </a:t>
            </a:r>
            <a:r>
              <a:rPr sz="2800" spc="-55" dirty="0">
                <a:latin typeface="Trebuchet MS"/>
                <a:cs typeface="Trebuchet MS"/>
              </a:rPr>
              <a:t>in </a:t>
            </a:r>
            <a:r>
              <a:rPr sz="2800" spc="-50" dirty="0">
                <a:latin typeface="Trebuchet MS"/>
                <a:cs typeface="Trebuchet MS"/>
              </a:rPr>
              <a:t>between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…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9164" y="2531364"/>
            <a:ext cx="1952243" cy="1444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9164" y="4136135"/>
            <a:ext cx="2453640" cy="1636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6819" y="2531364"/>
            <a:ext cx="2563368" cy="3241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8003" y="2532888"/>
            <a:ext cx="2881883" cy="144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1780" y="4136135"/>
            <a:ext cx="2191512" cy="1645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9888" y="4140708"/>
            <a:ext cx="1146048" cy="1641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62288" y="2531364"/>
            <a:ext cx="2252472" cy="14432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52531" y="4136135"/>
            <a:ext cx="1331976" cy="1636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8336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Motion </a:t>
            </a:r>
            <a:r>
              <a:rPr spc="-225" dirty="0"/>
              <a:t>with </a:t>
            </a:r>
            <a:r>
              <a:rPr spc="-180" dirty="0"/>
              <a:t>constant</a:t>
            </a:r>
            <a:r>
              <a:rPr spc="-605" dirty="0"/>
              <a:t> </a:t>
            </a:r>
            <a:r>
              <a:rPr spc="-180" dirty="0"/>
              <a:t>acceleration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447800"/>
            <a:ext cx="7938516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199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4010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Problem</a:t>
            </a:r>
            <a:r>
              <a:rPr spc="-365" dirty="0"/>
              <a:t> </a:t>
            </a:r>
            <a:r>
              <a:rPr spc="-200" dirty="0"/>
              <a:t>Solving</a:t>
            </a:r>
          </a:p>
        </p:txBody>
      </p:sp>
      <p:sp>
        <p:nvSpPr>
          <p:cNvPr id="3" name="object 3"/>
          <p:cNvSpPr/>
          <p:nvPr/>
        </p:nvSpPr>
        <p:spPr>
          <a:xfrm>
            <a:off x="2284476" y="1908048"/>
            <a:ext cx="8136635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4476" y="3915155"/>
            <a:ext cx="8147304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476" y="2788920"/>
            <a:ext cx="8136635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111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4010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Problem</a:t>
            </a:r>
            <a:r>
              <a:rPr spc="-365" dirty="0"/>
              <a:t> </a:t>
            </a:r>
            <a:r>
              <a:rPr spc="-200" dirty="0"/>
              <a:t>Solving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6667" y="2878835"/>
            <a:ext cx="8139683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6667" y="4131564"/>
            <a:ext cx="8165592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476" y="1908048"/>
            <a:ext cx="8136635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7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4143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What </a:t>
            </a:r>
            <a:r>
              <a:rPr spc="-155" dirty="0"/>
              <a:t>is</a:t>
            </a:r>
            <a:r>
              <a:rPr spc="-610" dirty="0"/>
              <a:t> </a:t>
            </a:r>
            <a:r>
              <a:rPr spc="-50" dirty="0"/>
              <a:t>Physics?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14602"/>
            <a:ext cx="4700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>
                <a:latin typeface="Trebuchet MS"/>
                <a:cs typeface="Trebuchet MS"/>
              </a:rPr>
              <a:t>…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physics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is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the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study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of</a:t>
            </a:r>
            <a:r>
              <a:rPr sz="2800" spc="-160" dirty="0">
                <a:latin typeface="Trebuchet MS"/>
                <a:cs typeface="Trebuchet MS"/>
              </a:rPr>
              <a:t> it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all.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2396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About</a:t>
            </a:r>
            <a:r>
              <a:rPr spc="-400" dirty="0"/>
              <a:t> </a:t>
            </a:r>
            <a:r>
              <a:rPr spc="-85" dirty="0"/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373415"/>
            <a:ext cx="4502785" cy="3837076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lang="en-US" sz="2800" spc="-110" dirty="0" smtClean="0">
                <a:latin typeface="Trebuchet MS"/>
                <a:cs typeface="Trebuchet MS"/>
              </a:rPr>
              <a:t>Dr</a:t>
            </a:r>
            <a:r>
              <a:rPr sz="2800" spc="-110" dirty="0" smtClean="0">
                <a:latin typeface="Trebuchet MS"/>
                <a:cs typeface="Trebuchet MS"/>
              </a:rPr>
              <a:t>. </a:t>
            </a:r>
            <a:r>
              <a:rPr lang="en-US" sz="2800" spc="85" dirty="0" smtClean="0">
                <a:latin typeface="Trebuchet MS"/>
                <a:cs typeface="Trebuchet MS"/>
              </a:rPr>
              <a:t>Franco Gaspari</a:t>
            </a:r>
            <a:endParaRPr sz="2800" dirty="0">
              <a:latin typeface="Trebuchet MS"/>
              <a:cs typeface="Trebuchet MS"/>
            </a:endParaRPr>
          </a:p>
          <a:p>
            <a:pPr marL="12700" marR="1080770">
              <a:lnSpc>
                <a:spcPct val="131500"/>
              </a:lnSpc>
              <a:spcBef>
                <a:spcPts val="45"/>
              </a:spcBef>
            </a:pPr>
            <a:r>
              <a:rPr sz="2000" spc="50" dirty="0" smtClean="0">
                <a:latin typeface="Trebuchet MS"/>
                <a:cs typeface="Trebuchet MS"/>
              </a:rPr>
              <a:t>Professor  </a:t>
            </a:r>
            <a:endParaRPr lang="en-US" sz="2000" spc="50" dirty="0" smtClean="0">
              <a:latin typeface="Trebuchet MS"/>
              <a:cs typeface="Trebuchet MS"/>
            </a:endParaRPr>
          </a:p>
          <a:p>
            <a:pPr marL="12700" marR="1080770">
              <a:lnSpc>
                <a:spcPct val="131500"/>
              </a:lnSpc>
              <a:spcBef>
                <a:spcPts val="45"/>
              </a:spcBef>
            </a:pPr>
            <a:r>
              <a:rPr sz="2000" spc="-55" dirty="0" smtClean="0">
                <a:latin typeface="Trebuchet MS"/>
                <a:cs typeface="Trebuchet MS"/>
              </a:rPr>
              <a:t>Office</a:t>
            </a:r>
            <a:r>
              <a:rPr sz="2000" spc="-55" dirty="0">
                <a:latin typeface="Trebuchet MS"/>
                <a:cs typeface="Trebuchet MS"/>
              </a:rPr>
              <a:t>: </a:t>
            </a:r>
            <a:r>
              <a:rPr sz="2000" spc="55" dirty="0">
                <a:latin typeface="Trebuchet MS"/>
                <a:cs typeface="Trebuchet MS"/>
              </a:rPr>
              <a:t>UA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lang="en-US" sz="2000" spc="75" dirty="0" smtClean="0">
                <a:latin typeface="Trebuchet MS"/>
                <a:cs typeface="Trebuchet MS"/>
              </a:rPr>
              <a:t>4022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45" dirty="0">
                <a:latin typeface="Trebuchet MS"/>
                <a:cs typeface="Trebuchet MS"/>
              </a:rPr>
              <a:t>Email: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lang="en-US" sz="2000" spc="25" dirty="0">
                <a:latin typeface="Trebuchet MS"/>
                <a:cs typeface="Trebuchet MS"/>
              </a:rPr>
              <a:t>f</a:t>
            </a:r>
            <a:r>
              <a:rPr lang="en-US" sz="2000" spc="25" dirty="0" smtClean="0">
                <a:latin typeface="Trebuchet MS"/>
                <a:cs typeface="Trebuchet MS"/>
                <a:hlinkClick r:id="rId2"/>
              </a:rPr>
              <a:t>ranco.gaspari</a:t>
            </a:r>
            <a:r>
              <a:rPr sz="2000" spc="25" dirty="0" smtClean="0">
                <a:latin typeface="Trebuchet MS"/>
                <a:cs typeface="Trebuchet MS"/>
                <a:hlinkClick r:id="rId2"/>
              </a:rPr>
              <a:t>@uoit.ca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800" spc="30" dirty="0">
                <a:latin typeface="Trebuchet MS"/>
                <a:cs typeface="Trebuchet MS"/>
              </a:rPr>
              <a:t>Research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Interests</a:t>
            </a:r>
            <a:endParaRPr sz="2800" dirty="0">
              <a:latin typeface="Trebuchet MS"/>
              <a:cs typeface="Trebuchet MS"/>
            </a:endParaRPr>
          </a:p>
          <a:p>
            <a:pPr marL="12700" marR="5080">
              <a:lnSpc>
                <a:spcPts val="2160"/>
              </a:lnSpc>
              <a:spcBef>
                <a:spcPts val="1075"/>
              </a:spcBef>
            </a:pPr>
            <a:r>
              <a:rPr lang="en-US" sz="2000" spc="5" dirty="0" smtClean="0">
                <a:latin typeface="Trebuchet MS"/>
                <a:cs typeface="Trebuchet MS"/>
              </a:rPr>
              <a:t>Nanoscience, photovoltaics (solar energy)</a:t>
            </a:r>
            <a:r>
              <a:rPr sz="2000" spc="5" dirty="0" smtClean="0">
                <a:latin typeface="Trebuchet MS"/>
                <a:cs typeface="Trebuchet MS"/>
              </a:rPr>
              <a:t>,</a:t>
            </a:r>
            <a:r>
              <a:rPr lang="en-US" sz="2000" spc="5" dirty="0" smtClean="0">
                <a:latin typeface="Trebuchet MS"/>
                <a:cs typeface="Trebuchet MS"/>
              </a:rPr>
              <a:t> smart materials, forensic physics</a:t>
            </a:r>
            <a:r>
              <a:rPr sz="2000" spc="-40" dirty="0" smtClean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4576" y="1540763"/>
            <a:ext cx="4860035" cy="3742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2580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About</a:t>
            </a:r>
            <a:r>
              <a:rPr spc="-400" dirty="0"/>
              <a:t> </a:t>
            </a:r>
            <a:r>
              <a:rPr spc="-22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514602"/>
            <a:ext cx="9903460" cy="13462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4949825" algn="l"/>
              </a:tabLst>
            </a:pPr>
            <a:r>
              <a:rPr sz="2800" spc="-160" dirty="0">
                <a:latin typeface="Trebuchet MS"/>
                <a:cs typeface="Trebuchet MS"/>
              </a:rPr>
              <a:t>I’d </a:t>
            </a:r>
            <a:r>
              <a:rPr sz="2800" spc="-80" dirty="0">
                <a:latin typeface="Trebuchet MS"/>
                <a:cs typeface="Trebuchet MS"/>
              </a:rPr>
              <a:t>like </a:t>
            </a:r>
            <a:r>
              <a:rPr sz="2800" spc="-55" dirty="0">
                <a:latin typeface="Trebuchet MS"/>
                <a:cs typeface="Trebuchet MS"/>
              </a:rPr>
              <a:t>to </a:t>
            </a:r>
            <a:r>
              <a:rPr sz="2800" spc="114" dirty="0">
                <a:latin typeface="Trebuchet MS"/>
                <a:cs typeface="Trebuchet MS"/>
              </a:rPr>
              <a:t>ask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some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0" dirty="0">
                <a:latin typeface="Trebuchet MS"/>
                <a:cs typeface="Trebuchet MS"/>
              </a:rPr>
              <a:t>questions.	</a:t>
            </a:r>
            <a:r>
              <a:rPr sz="2800" spc="35" dirty="0">
                <a:latin typeface="Trebuchet MS"/>
                <a:cs typeface="Trebuchet MS"/>
              </a:rPr>
              <a:t>Since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this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is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a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big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class,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we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can  </a:t>
            </a:r>
            <a:r>
              <a:rPr sz="2800" spc="80" dirty="0">
                <a:latin typeface="Trebuchet MS"/>
                <a:cs typeface="Trebuchet MS"/>
              </a:rPr>
              <a:t>use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technology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to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ask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everybody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at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once.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512445" algn="l"/>
              </a:tabLst>
            </a:pPr>
            <a:r>
              <a:rPr sz="2800" b="1" spc="-75" dirty="0">
                <a:latin typeface="Trebuchet MS"/>
                <a:cs typeface="Trebuchet MS"/>
              </a:rPr>
              <a:t>-&gt;	rwpoll.com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4595" y="3061716"/>
            <a:ext cx="4674108" cy="3403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7992" y="3535679"/>
            <a:ext cx="2368296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7992" y="3535679"/>
            <a:ext cx="2368550" cy="92392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249554">
              <a:lnSpc>
                <a:spcPct val="100000"/>
              </a:lnSpc>
              <a:spcBef>
                <a:spcPts val="280"/>
              </a:spcBef>
            </a:pPr>
            <a:r>
              <a:rPr sz="1800" spc="-40" dirty="0">
                <a:latin typeface="Trebuchet MS"/>
                <a:cs typeface="Trebuchet MS"/>
              </a:rPr>
              <a:t>Enter </a:t>
            </a:r>
            <a:r>
              <a:rPr sz="1800" spc="-50" dirty="0">
                <a:latin typeface="Trebuchet MS"/>
                <a:cs typeface="Trebuchet MS"/>
              </a:rPr>
              <a:t>the </a:t>
            </a:r>
            <a:r>
              <a:rPr sz="1800" spc="75" dirty="0">
                <a:latin typeface="Trebuchet MS"/>
                <a:cs typeface="Trebuchet MS"/>
              </a:rPr>
              <a:t>session</a:t>
            </a:r>
            <a:r>
              <a:rPr sz="1800" spc="-27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ID  </a:t>
            </a:r>
            <a:r>
              <a:rPr sz="1800" spc="-130" dirty="0">
                <a:latin typeface="Trebuchet MS"/>
                <a:cs typeface="Trebuchet MS"/>
              </a:rPr>
              <a:t>I’ll </a:t>
            </a:r>
            <a:r>
              <a:rPr sz="1800" spc="65" dirty="0">
                <a:latin typeface="Trebuchet MS"/>
                <a:cs typeface="Trebuchet MS"/>
              </a:rPr>
              <a:t>show </a:t>
            </a:r>
            <a:r>
              <a:rPr sz="1800" spc="-40" dirty="0">
                <a:latin typeface="Trebuchet MS"/>
                <a:cs typeface="Trebuchet MS"/>
              </a:rPr>
              <a:t>in </a:t>
            </a:r>
            <a:r>
              <a:rPr sz="1800" spc="25" dirty="0">
                <a:latin typeface="Trebuchet MS"/>
                <a:cs typeface="Trebuchet MS"/>
              </a:rPr>
              <a:t>a  </a:t>
            </a:r>
            <a:r>
              <a:rPr sz="1800" spc="-20" dirty="0">
                <a:latin typeface="Trebuchet MS"/>
                <a:cs typeface="Trebuchet MS"/>
              </a:rPr>
              <a:t>moment.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02529" y="3980179"/>
            <a:ext cx="3322320" cy="1150620"/>
          </a:xfrm>
          <a:custGeom>
            <a:avLst/>
            <a:gdLst/>
            <a:ahLst/>
            <a:cxnLst/>
            <a:rect l="l" t="t" r="r" b="b"/>
            <a:pathLst>
              <a:path w="3322320" h="1150620">
                <a:moveTo>
                  <a:pt x="90170" y="1041781"/>
                </a:moveTo>
                <a:lnTo>
                  <a:pt x="0" y="1132332"/>
                </a:lnTo>
                <a:lnTo>
                  <a:pt x="126492" y="1150112"/>
                </a:lnTo>
                <a:lnTo>
                  <a:pt x="116400" y="1120013"/>
                </a:lnTo>
                <a:lnTo>
                  <a:pt x="96393" y="1120013"/>
                </a:lnTo>
                <a:lnTo>
                  <a:pt x="84200" y="1083945"/>
                </a:lnTo>
                <a:lnTo>
                  <a:pt x="102271" y="1077872"/>
                </a:lnTo>
                <a:lnTo>
                  <a:pt x="90170" y="1041781"/>
                </a:lnTo>
                <a:close/>
              </a:path>
              <a:path w="3322320" h="1150620">
                <a:moveTo>
                  <a:pt x="102271" y="1077872"/>
                </a:moveTo>
                <a:lnTo>
                  <a:pt x="84200" y="1083945"/>
                </a:lnTo>
                <a:lnTo>
                  <a:pt x="96393" y="1120013"/>
                </a:lnTo>
                <a:lnTo>
                  <a:pt x="114374" y="1113970"/>
                </a:lnTo>
                <a:lnTo>
                  <a:pt x="102271" y="1077872"/>
                </a:lnTo>
                <a:close/>
              </a:path>
              <a:path w="3322320" h="1150620">
                <a:moveTo>
                  <a:pt x="114374" y="1113970"/>
                </a:moveTo>
                <a:lnTo>
                  <a:pt x="96393" y="1120013"/>
                </a:lnTo>
                <a:lnTo>
                  <a:pt x="116400" y="1120013"/>
                </a:lnTo>
                <a:lnTo>
                  <a:pt x="114374" y="1113970"/>
                </a:lnTo>
                <a:close/>
              </a:path>
              <a:path w="3322320" h="1150620">
                <a:moveTo>
                  <a:pt x="3309874" y="0"/>
                </a:moveTo>
                <a:lnTo>
                  <a:pt x="102271" y="1077872"/>
                </a:lnTo>
                <a:lnTo>
                  <a:pt x="114374" y="1113970"/>
                </a:lnTo>
                <a:lnTo>
                  <a:pt x="3322066" y="36068"/>
                </a:lnTo>
                <a:lnTo>
                  <a:pt x="330987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494538"/>
            <a:ext cx="5211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Answering</a:t>
            </a:r>
            <a:r>
              <a:rPr spc="-400" dirty="0"/>
              <a:t> </a:t>
            </a:r>
            <a:r>
              <a:rPr spc="-225" dirty="0"/>
              <a:t>Questions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298435" y="2322576"/>
            <a:ext cx="3564635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98435" y="2322576"/>
            <a:ext cx="3564890" cy="125730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280"/>
              </a:lnSpc>
            </a:pPr>
            <a:r>
              <a:rPr sz="2000" spc="-50" dirty="0">
                <a:latin typeface="Calibri"/>
                <a:cs typeface="Calibri"/>
              </a:rPr>
              <a:t>You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spc="-15" dirty="0">
                <a:latin typeface="Calibri"/>
                <a:cs typeface="Calibri"/>
              </a:rPr>
              <a:t>have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correct</a:t>
            </a:r>
            <a:endParaRPr sz="2000" dirty="0">
              <a:latin typeface="Calibri"/>
              <a:cs typeface="Calibri"/>
            </a:endParaRPr>
          </a:p>
          <a:p>
            <a:pPr marL="92710" marR="284480">
              <a:lnSpc>
                <a:spcPts val="2160"/>
              </a:lnSpc>
              <a:spcBef>
                <a:spcPts val="150"/>
              </a:spcBef>
            </a:pPr>
            <a:r>
              <a:rPr sz="2000" spc="-10" dirty="0">
                <a:latin typeface="Calibri"/>
                <a:cs typeface="Calibri"/>
              </a:rPr>
              <a:t>student </a:t>
            </a:r>
            <a:r>
              <a:rPr sz="2000" dirty="0">
                <a:latin typeface="Calibri"/>
                <a:cs typeface="Calibri"/>
              </a:rPr>
              <a:t>ID in the </a:t>
            </a:r>
            <a:r>
              <a:rPr sz="2000" spc="-5" dirty="0">
                <a:latin typeface="Calibri"/>
                <a:cs typeface="Calibri"/>
              </a:rPr>
              <a:t>“User </a:t>
            </a:r>
            <a:r>
              <a:rPr sz="2000" dirty="0">
                <a:latin typeface="Calibri"/>
                <a:cs typeface="Calibri"/>
              </a:rPr>
              <a:t>ID” </a:t>
            </a:r>
            <a:r>
              <a:rPr sz="2000" spc="-15" dirty="0">
                <a:latin typeface="Calibri"/>
                <a:cs typeface="Calibri"/>
              </a:rPr>
              <a:t>box  for </a:t>
            </a:r>
            <a:r>
              <a:rPr sz="2000" dirty="0">
                <a:latin typeface="Calibri"/>
                <a:cs typeface="Calibri"/>
              </a:rPr>
              <a:t>me </a:t>
            </a:r>
            <a:r>
              <a:rPr sz="2000" spc="-10" dirty="0">
                <a:latin typeface="Calibri"/>
                <a:cs typeface="Calibri"/>
              </a:rPr>
              <a:t>to calculate your </a:t>
            </a:r>
            <a:r>
              <a:rPr sz="2000" spc="-5" dirty="0">
                <a:latin typeface="Calibri"/>
                <a:cs typeface="Calibri"/>
              </a:rPr>
              <a:t>final  participation</a:t>
            </a:r>
            <a:r>
              <a:rPr sz="2000" spc="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2322576"/>
            <a:ext cx="4497324" cy="3854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785" y="2934589"/>
            <a:ext cx="4827270" cy="1620520"/>
          </a:xfrm>
          <a:custGeom>
            <a:avLst/>
            <a:gdLst/>
            <a:ahLst/>
            <a:cxnLst/>
            <a:rect l="l" t="t" r="r" b="b"/>
            <a:pathLst>
              <a:path w="4827270" h="1620520">
                <a:moveTo>
                  <a:pt x="90805" y="1511808"/>
                </a:moveTo>
                <a:lnTo>
                  <a:pt x="0" y="1601851"/>
                </a:lnTo>
                <a:lnTo>
                  <a:pt x="126364" y="1620393"/>
                </a:lnTo>
                <a:lnTo>
                  <a:pt x="116466" y="1590167"/>
                </a:lnTo>
                <a:lnTo>
                  <a:pt x="96393" y="1590167"/>
                </a:lnTo>
                <a:lnTo>
                  <a:pt x="84581" y="1553972"/>
                </a:lnTo>
                <a:lnTo>
                  <a:pt x="102667" y="1548030"/>
                </a:lnTo>
                <a:lnTo>
                  <a:pt x="90805" y="1511808"/>
                </a:lnTo>
                <a:close/>
              </a:path>
              <a:path w="4827270" h="1620520">
                <a:moveTo>
                  <a:pt x="102667" y="1548030"/>
                </a:moveTo>
                <a:lnTo>
                  <a:pt x="84581" y="1553972"/>
                </a:lnTo>
                <a:lnTo>
                  <a:pt x="96393" y="1590167"/>
                </a:lnTo>
                <a:lnTo>
                  <a:pt x="114516" y="1584213"/>
                </a:lnTo>
                <a:lnTo>
                  <a:pt x="102667" y="1548030"/>
                </a:lnTo>
                <a:close/>
              </a:path>
              <a:path w="4827270" h="1620520">
                <a:moveTo>
                  <a:pt x="114516" y="1584213"/>
                </a:moveTo>
                <a:lnTo>
                  <a:pt x="96393" y="1590167"/>
                </a:lnTo>
                <a:lnTo>
                  <a:pt x="116466" y="1590167"/>
                </a:lnTo>
                <a:lnTo>
                  <a:pt x="114516" y="1584213"/>
                </a:lnTo>
                <a:close/>
              </a:path>
              <a:path w="4827270" h="1620520">
                <a:moveTo>
                  <a:pt x="4814950" y="0"/>
                </a:moveTo>
                <a:lnTo>
                  <a:pt x="102667" y="1548030"/>
                </a:lnTo>
                <a:lnTo>
                  <a:pt x="114516" y="1584213"/>
                </a:lnTo>
                <a:lnTo>
                  <a:pt x="4826889" y="36195"/>
                </a:lnTo>
                <a:lnTo>
                  <a:pt x="48149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78700" y="4597146"/>
            <a:ext cx="3169285" cy="12522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780"/>
              </a:spcBef>
            </a:pPr>
            <a:r>
              <a:rPr sz="1900" spc="-5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15" dirty="0">
                <a:latin typeface="Calibri"/>
                <a:cs typeface="Calibri"/>
              </a:rPr>
              <a:t>create 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0" dirty="0">
                <a:latin typeface="Calibri"/>
                <a:cs typeface="Calibri"/>
              </a:rPr>
              <a:t>account </a:t>
            </a:r>
            <a:r>
              <a:rPr sz="1900" spc="-5" dirty="0">
                <a:latin typeface="Calibri"/>
                <a:cs typeface="Calibri"/>
              </a:rPr>
              <a:t>if </a:t>
            </a:r>
            <a:r>
              <a:rPr sz="1900" spc="-15" dirty="0">
                <a:latin typeface="Calibri"/>
                <a:cs typeface="Calibri"/>
              </a:rPr>
              <a:t>you  </a:t>
            </a:r>
            <a:r>
              <a:rPr sz="1900" spc="-20" dirty="0">
                <a:latin typeface="Calibri"/>
                <a:cs typeface="Calibri"/>
              </a:rPr>
              <a:t>like </a:t>
            </a:r>
            <a:r>
              <a:rPr sz="1900" spc="-5" dirty="0">
                <a:latin typeface="Calibri"/>
                <a:cs typeface="Calibri"/>
              </a:rPr>
              <a:t>so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don’t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20" dirty="0">
                <a:latin typeface="Calibri"/>
                <a:cs typeface="Calibri"/>
              </a:rPr>
              <a:t>keep  </a:t>
            </a:r>
            <a:r>
              <a:rPr sz="1900" spc="-10" dirty="0">
                <a:latin typeface="Calibri"/>
                <a:cs typeface="Calibri"/>
              </a:rPr>
              <a:t>putting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your student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number.</a:t>
            </a:r>
            <a:endParaRPr sz="1900" dirty="0">
              <a:latin typeface="Calibri"/>
              <a:cs typeface="Calibri"/>
            </a:endParaRPr>
          </a:p>
          <a:p>
            <a:pPr marL="12700" marR="138430">
              <a:lnSpc>
                <a:spcPct val="70000"/>
              </a:lnSpc>
              <a:spcBef>
                <a:spcPts val="994"/>
              </a:spcBef>
            </a:pPr>
            <a:r>
              <a:rPr sz="1900" spc="-5" dirty="0">
                <a:latin typeface="Calibri"/>
                <a:cs typeface="Calibri"/>
              </a:rPr>
              <a:t>Click “Sign In”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top </a:t>
            </a:r>
            <a:r>
              <a:rPr sz="1900" spc="-5" dirty="0">
                <a:latin typeface="Calibri"/>
                <a:cs typeface="Calibri"/>
              </a:rPr>
              <a:t>of the  </a:t>
            </a:r>
            <a:r>
              <a:rPr sz="1900" spc="-10" dirty="0">
                <a:latin typeface="Calibri"/>
                <a:cs typeface="Calibri"/>
              </a:rPr>
              <a:t>screen.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3e4f3ae1-5e5d-43ac-8725-d296155a71a1"/>
  <p:tag name="WASPOLLED" val="C7C2C2AA37584115B0738B4D37EED307"/>
  <p:tag name="TPVERSION" val="8"/>
  <p:tag name="TPFULLVERSION" val="8.2.0.30"/>
  <p:tag name="PPTVERSION" val="16"/>
  <p:tag name="TPOS" val="2"/>
  <p:tag name="TPLASTSAVEVERSION" val="6.2 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6DE68CDA55094EE6A9888EE6DC9291FD&lt;/guid&gt;&#10;        &lt;description /&gt;&#10;        &lt;date&gt;9/5/2019 1:18:5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2A61276C74640F6999DE2C17DCAB43D&lt;/guid&gt;&#10;            &lt;repollguid&gt;82A6427FB09445F0A778827D61387BA3&lt;/repollguid&gt;&#10;            &lt;sourceid&gt;504FC2F79AE0439081E1DF5C03A27464&lt;/sourceid&gt;&#10;            &lt;questiontext&gt;How much physics do you know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0&lt;/correctvalue&gt;&#10;            &lt;incorrectvalue&gt;0&lt;/incorrectvalue&gt;&#10;            &lt;responselimit&gt;1&lt;/responselimit&gt;&#10;            &lt;bulletstyle&gt;0&lt;/bulletstyle&gt;&#10;            &lt;demographic&gt;True&lt;/demographic&gt;&#10;            &lt;groupname /&gt;&#10;            &lt;answers&gt;&#10;                &lt;answer&gt;&#10;                    &lt;guid&gt;05DA14F40F9F4157AC360215C5748908&lt;/guid&gt;&#10;                    &lt;answertext&gt;What’s physics?&lt;/answertext&gt;&#10;                    &lt;valuetype&gt;0&lt;/valuetype&gt;&#10;                &lt;/answer&gt;&#10;                &lt;answer&gt;&#10;                    &lt;guid&gt;FA67DCB3EC584E7DB7CC8CACB54EE8A8&lt;/guid&gt;&#10;                    &lt;answertext&gt;I know what F = ma means.&lt;/answertext&gt;&#10;                    &lt;valuetype&gt;0&lt;/valuetype&gt;&#10;                &lt;/answer&gt;&#10;                &lt;answer&gt;&#10;                    &lt;guid&gt;6D5987C8D0C84752B21416FF2DA01FE7&lt;/guid&gt;&#10;                    &lt;answertext&gt;I know what E = mc2 means.&lt;/answertext&gt;&#10;                    &lt;valuetype&gt;0&lt;/valuetype&gt;&#10;                &lt;/answer&gt;&#10;                &lt;answer&gt;&#10;                    &lt;guid&gt;B1C1615E0A4A496DA8440C92ED404111&lt;/guid&gt;&#10;                    &lt;answertext&gt;I know what Gµν = 8πTµν means.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HARTFORMAT" val="UEsDBBQABgAIAAAAIQDvhfRvbQUAAK0RAAAPAAAAY2hhcnQvY2hhcnQueG1s3Fhtb9s2EP4+YP/B0HfHliy/ok7h2M02zGmCJm23faMpSuZMkRpJOXaH/fcdXyTLbpAWdQoMy5dQx+Pp7rmHd2e9er3LWWtLpKKCT4Pwohu0CMcioTybBu8frtujoKU04gligpNpsCcqeH354w+v8ASvkdT3BcKkBUa4muBpsNa6mHQ6Cq9JjtSFKAiHvVTIHGl4lFknkegRjOesE3W7g441EngD6BsM5Ijy6rz8mvMiTSkmC4HLnHDtvJCEIQ0IqDUtVHAJwSVIk3DcjVtbxKZBN+gYIUM8cwLC2+/vnVCKkickmQvJAcaGfo4nM6aJ5GBqLriGt/k4869CKkdyUxZtLPICnFtRRvXeugsOgu35WkAcrXfkr5JKoqYBDuMKCFh+BkVOsRRKpPoCLHYcClU2jNlhZ9SJfD4g2DCeKL1nxAUUdiMTbad+r3XhGjG2QnhjsGko16qHfXPwFAxzCjN5g4rbrTyfQqssnAZMh0FL72CVbGC1yiIji4wMVskGVghjyARo+EUlgX0nqXV6laRX6QCqTgeQdot+JelXkkElGQStNaN8A5kw/4JWKtjPTlCtHIPsHTBooFKLB6oZWRBGNEk89k5rS8ljb2HUpNC/NXhmBb8fC2Y8m+2ORAWQsyBY061P6cCSuoMnB8MpE0KaN+g1xRtOVJPOoFnvK5qQj5D8Z3SbKoYjX1BvqhRM6JkkyFhnaC9KbVY54iViy/p5dyMSHwpJMuJA2j8l9ECMLnrHf9Gbds8fc1ANL8JBNx73RtHQLuI3bctlPHn0WF6Mx+Gg8Td059fV9qg7Gg/7URjGPVM9eu4qnDoPUB7iWiHZW8xNLTVRwtOCSmcOC+bMZ1BjCiiaXsxKBWWFJG5zi+R+Lpioak/oxIrYTNLkmAZCJsSb90VN78x7lZbvSGquOGTfSiiHtqB/Sd+SDMpPxRp/KFmumLLnirvz7+7lKzTh4poydm4jgADQhPFzzRwcMogYi0ZC0hQu0FJVZfyb25WDWQF0FsK1eFySjPDkV7L3RPI5hJ0PCPqz6UFVXkE2R/otyj35fUYUyO+JfFJ+R6SpeZ/ZvipXK0bu6afPTS0JAqIsKRSBo2NkZwAwbsOqVUo6Df6evxn0e8NZ2F4MruftOB302+PFOGwPoyiex+O4P7q6+ufQmqBknowJX2hNYbMt9f3VAQxx2J+YsJ/2FYgMLlpCV06DqCYuRjaKJu+9CNA28fEyr2+EFcFpf6lqI+7tX0xdI0XfNXXN+DJUfKSJ9pUp7Nc+oMJnG++hGUGSHdfQ7hffb6IwisM4iv2J042BK2rQreoTVhNeflzKAM6ZrSQHxRPTCiNwITNoC0mBoXYIc3zLKb9BO+Obwf2gmNjWeMRJtLsTnqUrFwzk7jrX0HDN3DmHPjENfiIwniEG06wo4TYAszckqW9Vjv4U8gGa3g0MXc44tB1nDDw53eMwC7tNDWegFtYOcODag3B75oKfPde8TEFrPU6DQQ9I8FRlMwD7WmRGRFVNDi5bdb7tXlUOzKjyB5E+UvPkUPNViq3YjGXcybD2HAPpbZoq4itR2PUU4+KmZJoutwygbKQWHKtJBFfwaTbV/jVI8gyboBdT71dF28bB59nl2/ET7IKfTd+ZVzXj/h+sqsvLM6yyW1dEPxLiM7ZyD+Z6ATc8JWDVnBjN+gNVt5z5ZuopmVBVXMEvuI2a+WKhCsT9TYUusgDuqVuYeaDsnHCwGs5eDPr/1LDztbVB716onK1Esq9NnTNEwWCm9L39leq+QJxnrHiJsdEWUjRJSPoOYlSfoMWMXJ2DOdJvwqh3hyQyCuaTwjSoPycYHcttA7ZdHL6yXP4LAAD//wMAUEsDBBQABgAIAAAAIQC/uqyqxgYAADYbAAAWAAAAY2hhcnQvbWVkaWEvaW1hZ2UxLmJtcOyY2VNTVxzH6T/Q58700bpUpU0IQh+qD636UHcWK0slcQPZusBYBWULYYtEBBsFTSAJssomEAjUhJhAQCABBGVRAqKyCQi4UO1M+733AnNluAxXsdMHfkPOnJz8zu/3+X3POfdy73d7HD63Ic0B7QZ8OLOfT2w+Q48y46c2NsRnzv5ZtVUF/q8KPCetjTS1Wp2dnX3lypX4+Hh0PjYyMvf39yOz0Wikp0Z2MMAwCIMD3DCIzkohzaemUqBYxKcMefEV46Cq1JsL9b2NvW/Hxsaqq6v1en1VVVVfXx8wAAN/gLFCYlIbociK3ymZCj74oKWnOHJQE2etzVl3TGsXPmUX8WKbtyolJaWgoECpVBYVFVEyIgiwl8OD0uYXmko9X7LG0GZq6Z2YmLBYLE2kLQh4SxVr+eNHq5KvSziw7ugtimfrCQV4bty4oVKpoqOjL5NWXl5uMBgWTF/0K3ji4uLgjEImRp4OmHJR79M7+U6hldywKW749Pd+WTKZDPVSuwIyQn8YUshFJ1ukh3oVXvrzTmsFGm7YJDdi+tvjiuTkZIpHp9MtmnTpQZDExsYCaWL0qTbhAOptTDm4/aQC9QJpu3/OPE9ISAhVb1ZWFngKLp0mefi3E53W8ivswqcJnmMZSUlJ4MnMzEQVS6dm+hVVX79+XZqcWCMmeBqSXXf6qUieyR0BOXK5nNIHYtIjVCtjLdJD8Cd4vNTkek1/41MskUjAA2bsH7o/275Bp4HyiF+f7OpwLI+oN4zgmdenp6eHHrNKGWOWEvvHkOj8xeFSav84+hQnJiaCBwWWlJTQ/dn2rfeajRJnq1JgSnJxOF5A8IRPzfNgpRbwQJ9mcj8bEp3WeBYTPJEvHb2LKB7oU1paypaB7t/f2Vwrce5TETyOJ4rsIgh9dgbO6rMYT8wsj8R5jQf4J+0iXzl4z+qDc1pWVkaPz7b/qMtce8G5Tymou+CCsLiYgGeX/zVq/4Cnu7ubHhPr1XTpIPQ0XnDmHcmxC5vkRb7a4l0iFovz8/M/nOdxt6UuyQX61BI8N0me57sDZOApLCxchEdB8fBRBU+QzT03wYsCz01cx8CTk5OTkZFB52fbB0/DRddZfXxKeZEvuWETewIIfRbl0Shimi8R+xl68viZJM9rjq8OV4+8vLzc3FwcebYMdP8nPRZceaA/6nU8WU7wnBsHT3p6OnikUumC9arMmOWpv+jCE2RR+nB8a6APeKAPjhg9Ptt+e50aPFgvnLL1R7UQn3tubAmeinSRmTxfpiRXHv864HnCGfAIhcK0tLTU1FTcMtgy0P3vmWZ5cH3D/ZEX9Zp7dmxvoIxJH3W6iDpf2HU8vsoO+0c4s9H3jlarxRQYOvT4bPud9RXYD9AHPOuP63lRM5zQUfAkJCTgFoDbXFdXFz2mWh5N+eP6wPNSkus1s9Gvke7zIf3uhkpSf0HNeacNJwz2ED901EdSZ7VazWYz2gXBG8rT4U+cR4kzz0tBrdcmf/MCt/f+aiqVkfGP6MQHNviY7IV/gccj5p17Fj14Q7kcynTJD+P6wPGUY7NhyqYAy6PBcbrbe/fvqNNxf0S9uKt+4VWx0c/8pW+ju4jx/xacR01qUEGsJ9ptgWXYbARPYOujoefvzUCf2FSR0XrZDTzahP1Gg7H+/jP80R2W6G/1L+GGjtpHvwHPwNDkEp7L/8msUdxNdbOqBLfi9+PeuvyJ8KTxtA0MrwxPSxV43MFTHbevt6OJFY+HqJZ7dnSL6M2mn+8ODE+xmsvk3FatJHiUAk3svgeseYwUz+ZfOgaGp5lSsBrXZ8d3pHmApzJmb087u8uIe7SBEzK8RfR286/3B0ZWhseYm3Dvmkevkq+O3oP/pVnV4i4yUjy2v3XWtbJ71GJKVJsr7pT99FBB8IyPsOPxIHiGHGL+tg16YLr7mCkFq3FT/vlOmSd4yoW7x0eesJrrLqzhnCF5gsHDbi5TIvB0kfqURu0eG2YX012ow3o5iN5+FfzQ1M5OWyaeystB968R+tyM3MWWxy1KyzkzOMczyJSC1XhVajC1XsURu54NsdsDbpF/fn36Cbl/uus7hljlZXLWXj3VJfPEeS8K/2GULU9EtW3wQ/uoF7ZBPab2ldFHJzulFTvpxE6q0zuYmJnGC24PXCzs/v1qK9rHo6+Y3NiOT48P4Y/trFX//0YBvMb5wETUWzW0eGkDI98MEQ3e3sDwvEwZHnxgeGJaOh0c8OyGFnMRbflhqYmYu8AwThkFMIdTRtIZllM+GOCM6fOR50JKmWJSIpB6EA0l0dKFr/66qsDHUOBfAAAA//8DAFBLAwQUAAAACABSf0pGhI+kftcCAAAhDgAAHgAAAGNoYXJ0L3RoZW1lL3RoZW1lT3ZlcnJpZGUxLnhtbO1X3WoUMRS+VvAdwtzbWWsVKd2W7vZP+0u7LfTy7Gx2J938DEmmde6kvRQEsYo3gndeiFpowZv6NKsVrdBXMLO1NanNUBZBhGVhmZzzfSfnJCf5yMjYQ0bRJpaKCF4Obg2UAoR5JBqEt8rBam3q5r0AKQ28AVRwXA4yrIKx0RvXR2BYx5jhRcOVpIGRicPVMJSDWOtkOAxVZNygBkSCufE1hWSgzVC2woaELROf0XCwVLobMiA8MCGvmZgRlSs5ESMOzEy32GySCJ96Q8v9C94UXPvwuZ/BhpBTBpQbuhYKmnCkswQ3ITKEKlBSlwTNkVasA5QAF8qYS4OlqdJt85//hrpfQ0F4HgWDFcKyR+pP+1meSEWSJLocPDCTBBbu5PDdyeE+Ojnc62wfdLY/dnZ2OtsffOwZ4C2bffzm6Y9Xj9D3/dfHu88LSMomfXn/+POnZwVobaOPXux9Pdg7evnk29tdH2dcQt3m1AjDCi3gLbQsGHDvVLgue6DVYiA2bZy3FHDIiT7KpI4dykIGFHzgCnYXeU0S3vCip9MNp4iVWKaa+NCzMXPQ80LQipD+YmfN1M4apbxVkItMbfAywKY3leqFtphME3OWCHjxMXZSX6KmU6CFOdYo94k2xj7uOiHEKZtEUijR1GidoAoQ/4LVSF1fzpwhzGxiBgVtAg5zDVUE9U40gTddOJiFpt7gmDorPQ2pBuavAhi14XOgY2/iK5mMnI1RWppkMBVosoGV8hIXZeaUMGuut4JumacZc+FSk7YHnucshA2fEO1qDCzx10F4bBPuq7bpdkBLQvtzEvbZOx2bTQNe3CVrBOsebpJVc+9f3ly5J5Xec4aFe+Yz2gR8Ns1IaGnPuRgRfjUxuiBDd/oy1LMMjUsC9Kri0wVfVXKqQjbI/6k4E5DyJczjvuD0BacvOH9LcLq3xz+QGUtVjOGU7z6SmC54U/12G4MZu8+60Z9QSwMEFAAGAAgAAAAhAPzwneC+AAAAMQEAABoAAABjaGFydC9fcmVscy9jaGFydC54bWwucmVsc4SPwQrCMBBE74L/EPZu03oQkSa9iNCTIPoBIdm2wTYJSRT79y6eLAged4d5M1M3r2lkT4zJeiegKkpg6LQ31vUCbtfTZg8sZeWMGr1DATMmaOR6VV9wVJlMabAhMaK4JGDIORw4T3rASaXCB3SkdD5OKtMZex6Uvqse+bYsdzx+M0AumKw1AmJrKmDXOVDyf7bvOqvx6PVjQpd/RPBMvfBMc6M1SGAVe8wCPu+lWBVUHLis+WKofAMAAP//AwBQSwMEFAAGAAgAAAAhAITsoQcTAQAAVAIAABMAAABbQ29udGVudF9UeXBlc10ueG1spJLNTsMwDMfvSLxDlCtq0nFACK3dgY8jcBgPYFK3jciXkmxsb4/brhKbNi5crMT23/7FznK1s4ZtMSbtXcUXouQMnfKNdl3FP9YvxT1nKYNrwHiHFd9j4qv6+mq53gdMjNQuVbzPOTxImVSPFpLwAR1FWh8tZLrGTgZQX9ChvC3LO6m8y+hykYcavF4+YQsbk9nzjtwTyacNnD1OeUOrims76Ae/PKuIaNKJBEIwWkGmt8mta064igOTIOWYk3od0g2BX+gwRI6Zfjc46N5omFE3yN4h5lewRC5VT+fJir+LnKH0basVNl5tLM1MNBG+aTnWiLHqjHu5baadoBztnLT4N8VRuZlBjn+i/gEAAP//AwBQSwMEFAAGAAgAAAAhABmqkvPRAAAAswEAAAsAAABfcmVscy8ucmVsc6yQy4oCMRBF9wP+Q6i9Xd0uRAbTbkRwK/oBNUl1d7DzIImif2+c2UyLMJtZFpc693DXm5sdxZVjMt5JaKoaBDvltXG9hNNxN1+BSJmcptE7lnDnBJt29rE+8Ei5PKXBhCQKxSUJQ87hEzGpgS2lygd2Jel8tJTLGXsMpM7UMy7qeonxNwPaCVPstYS41wsQx3sozX+zfdcZxVuvLpZdflOBxpbuAqTYc5agBooZLWtDP1FTfdkA+N6k+U+Tqeur0rdYVaZ7uuBk6vYBAAD//wMAUEsBAi0AFAAGAAgAAAAhAO+F9G9tBQAArREAAA8AAAAAAAAAAAAAAAAAAAAAAGNoYXJ0L2NoYXJ0LnhtbFBLAQItABQABgAIAAAAIQC/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=="/>
  <p:tag name="NUMBERFORMAT" val="0"/>
  <p:tag name="COLORTYPE" val="SCHEME"/>
  <p:tag name="LABELFORMAT" val="0"/>
  <p:tag name="DEFINEDCOLORS" val="3,6,10,45,32,50,13,4,9,55,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A069370251FD4327ABEC44B30FBE1DC0&lt;/guid&gt;&#10;        &lt;description /&gt;&#10;        &lt;date&gt;9/5/2019 1:20:5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7344105F174486694579ECA68ADAC34&lt;/guid&gt;&#10;            &lt;repollguid&gt;DC838199ED734088854F3256A5738558&lt;/repollguid&gt;&#10;            &lt;sourceid&gt;42B029B36740462595443362E1765401&lt;/sourceid&gt;&#10;            &lt;questiontext&gt;Do you like physic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0&lt;/correctvalue&gt;&#10;            &lt;incorrectvalue&gt;0&lt;/incorrectvalue&gt;&#10;            &lt;responselimit&gt;1&lt;/responselimit&gt;&#10;            &lt;bulletstyle&gt;0&lt;/bulletstyle&gt;&#10;            &lt;demographic&gt;True&lt;/demographic&gt;&#10;            &lt;groupname /&gt;&#10;            &lt;answers&gt;&#10;                &lt;answer&gt;&#10;                    &lt;guid&gt;046FEBB723144ADC9D86A6D0AFBB79B0&lt;/guid&gt;&#10;                    &lt;answertext&gt;What’s physics?&lt;/answertext&gt;&#10;                    &lt;valuetype&gt;0&lt;/valuetype&gt;&#10;                &lt;/answer&gt;&#10;                &lt;answer&gt;&#10;                    &lt;guid&gt;71C3B2E6CE1441D8960D5CFDF550CA51&lt;/guid&gt;&#10;                    &lt;answertext&gt;Yes.&lt;/answertext&gt;&#10;                    &lt;valuetype&gt;0&lt;/valuetype&gt;&#10;                &lt;/answer&gt;&#10;                &lt;answer&gt;&#10;                    &lt;guid&gt;6B6EC222604C4347ABA3A7AF843E08B5&lt;/guid&gt;&#10;                    &lt;answertext&gt;No.&lt;/answertext&gt;&#10;                    &lt;valuetype&gt;0&lt;/valuetype&gt;&#10;                &lt;/answer&gt;&#10;                &lt;answer&gt;&#10;                    &lt;guid&gt;AA1092B61C874D938A1ABB7F7E2BB563&lt;/guid&gt;&#10;                    &lt;answertext&gt;Meh.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HARTFORMAT" val="UEsDBBQABgAIAAAAIQDvhfRvbQUAAK0RAAAPAAAAY2hhcnQvY2hhcnQueG1s3Fhtb9s2EP4+YP/B0HfHliy/ok7h2M02zGmCJm23faMpSuZMkRpJOXaH/fcdXyTLbpAWdQoMy5dQx+Pp7rmHd2e9er3LWWtLpKKCT4Pwohu0CMcioTybBu8frtujoKU04gligpNpsCcqeH354w+v8ASvkdT3BcKkBUa4muBpsNa6mHQ6Cq9JjtSFKAiHvVTIHGl4lFknkegRjOesE3W7g441EngD6BsM5Ijy6rz8mvMiTSkmC4HLnHDtvJCEIQ0IqDUtVHAJwSVIk3DcjVtbxKZBN+gYIUM8cwLC2+/vnVCKkickmQvJAcaGfo4nM6aJ5GBqLriGt/k4869CKkdyUxZtLPICnFtRRvXeugsOgu35WkAcrXfkr5JKoqYBDuMKCFh+BkVOsRRKpPoCLHYcClU2jNlhZ9SJfD4g2DCeKL1nxAUUdiMTbad+r3XhGjG2QnhjsGko16qHfXPwFAxzCjN5g4rbrTyfQqssnAZMh0FL72CVbGC1yiIji4wMVskGVghjyARo+EUlgX0nqXV6laRX6QCqTgeQdot+JelXkkElGQStNaN8A5kw/4JWKtjPTlCtHIPsHTBooFKLB6oZWRBGNEk89k5rS8ljb2HUpNC/NXhmBb8fC2Y8m+2ORAWQsyBY061P6cCSuoMnB8MpE0KaN+g1xRtOVJPOoFnvK5qQj5D8Z3SbKoYjX1BvqhRM6JkkyFhnaC9KbVY54iViy/p5dyMSHwpJMuJA2j8l9ECMLnrHf9Gbds8fc1ANL8JBNx73RtHQLuI3bctlPHn0WF6Mx+Gg8Td059fV9qg7Gg/7URjGPVM9eu4qnDoPUB7iWiHZW8xNLTVRwtOCSmcOC+bMZ1BjCiiaXsxKBWWFJG5zi+R+Lpioak/oxIrYTNLkmAZCJsSb90VN78x7lZbvSGquOGTfSiiHtqB/Sd+SDMpPxRp/KFmumLLnirvz7+7lKzTh4poydm4jgADQhPFzzRwcMogYi0ZC0hQu0FJVZfyb25WDWQF0FsK1eFySjPDkV7L3RPI5hJ0PCPqz6UFVXkE2R/otyj35fUYUyO+JfFJ+R6SpeZ/ZvipXK0bu6afPTS0JAqIsKRSBo2NkZwAwbsOqVUo6Df6evxn0e8NZ2F4MruftOB302+PFOGwPoyiex+O4P7q6+ufQmqBknowJX2hNYbMt9f3VAQxx2J+YsJ/2FYgMLlpCV06DqCYuRjaKJu+9CNA28fEyr2+EFcFpf6lqI+7tX0xdI0XfNXXN+DJUfKSJ9pUp7Nc+oMJnG++hGUGSHdfQ7hffb6IwisM4iv2J042BK2rQreoTVhNeflzKAM6ZrSQHxRPTCiNwITNoC0mBoXYIc3zLKb9BO+Obwf2gmNjWeMRJtLsTnqUrFwzk7jrX0HDN3DmHPjENfiIwniEG06wo4TYAszckqW9Vjv4U8gGa3g0MXc44tB1nDDw53eMwC7tNDWegFtYOcODag3B75oKfPde8TEFrPU6DQQ9I8FRlMwD7WmRGRFVNDi5bdb7tXlUOzKjyB5E+UvPkUPNViq3YjGXcybD2HAPpbZoq4itR2PUU4+KmZJoutwygbKQWHKtJBFfwaTbV/jVI8gyboBdT71dF28bB59nl2/ET7IKfTd+ZVzXj/h+sqsvLM6yyW1dEPxLiM7ZyD+Z6ATc8JWDVnBjN+gNVt5z5ZuopmVBVXMEvuI2a+WKhCsT9TYUusgDuqVuYeaDsnHCwGs5eDPr/1LDztbVB716onK1Esq9NnTNEwWCm9L39leq+QJxnrHiJsdEWUjRJSPoOYlSfoMWMXJ2DOdJvwqh3hyQyCuaTwjSoPycYHcttA7ZdHL6yXP4LAAD//wMAUEsDBBQABgAIAAAAIQC/uqyqxgYAADYbAAAWAAAAY2hhcnQvbWVkaWEvaW1hZ2UxLmJtcOyY2VNTVxzH6T/Q58700bpUpU0IQh+qD636UHcWK0slcQPZusBYBWULYYtEBBsFTSAJssomEAjUhJhAQCABBGVRAqKyCQi4UO1M+733AnNluAxXsdMHfkPOnJz8zu/3+X3POfdy73d7HD63Ic0B7QZ8OLOfT2w+Q48y46c2NsRnzv5ZtVUF/q8KPCetjTS1Wp2dnX3lypX4+Hh0PjYyMvf39yOz0Wikp0Z2MMAwCIMD3DCIzkohzaemUqBYxKcMefEV46Cq1JsL9b2NvW/Hxsaqq6v1en1VVVVfXx8wAAN/gLFCYlIbociK3ymZCj74oKWnOHJQE2etzVl3TGsXPmUX8WKbtyolJaWgoECpVBYVFVEyIgiwl8OD0uYXmko9X7LG0GZq6Z2YmLBYLE2kLQh4SxVr+eNHq5KvSziw7ugtimfrCQV4bty4oVKpoqOjL5NWXl5uMBgWTF/0K3ji4uLgjEImRp4OmHJR79M7+U6hldywKW749Pd+WTKZDPVSuwIyQn8YUshFJ1ukh3oVXvrzTmsFGm7YJDdi+tvjiuTkZIpHp9MtmnTpQZDExsYCaWL0qTbhAOptTDm4/aQC9QJpu3/OPE9ISAhVb1ZWFngKLp0mefi3E53W8ivswqcJnmMZSUlJ4MnMzEQVS6dm+hVVX79+XZqcWCMmeBqSXXf6qUieyR0BOXK5nNIHYtIjVCtjLdJD8Cd4vNTkek1/41MskUjAA2bsH7o/275Bp4HyiF+f7OpwLI+oN4zgmdenp6eHHrNKGWOWEvvHkOj8xeFSav84+hQnJiaCBwWWlJTQ/dn2rfeajRJnq1JgSnJxOF5A8IRPzfNgpRbwQJ9mcj8bEp3WeBYTPJEvHb2LKB7oU1paypaB7t/f2Vwrce5TETyOJ4rsIgh9dgbO6rMYT8wsj8R5jQf4J+0iXzl4z+qDc1pWVkaPz7b/qMtce8G5Tymou+CCsLiYgGeX/zVq/4Cnu7ubHhPr1XTpIPQ0XnDmHcmxC5vkRb7a4l0iFovz8/M/nOdxt6UuyQX61BI8N0me57sDZOApLCxchEdB8fBRBU+QzT03wYsCz01cx8CTk5OTkZFB52fbB0/DRddZfXxKeZEvuWETewIIfRbl0Shimi8R+xl68viZJM9rjq8OV4+8vLzc3FwcebYMdP8nPRZceaA/6nU8WU7wnBsHT3p6OnikUumC9arMmOWpv+jCE2RR+nB8a6APeKAPjhg9Ptt+e50aPFgvnLL1R7UQn3tubAmeinSRmTxfpiRXHv864HnCGfAIhcK0tLTU1FTcMtgy0P3vmWZ5cH3D/ZEX9Zp7dmxvoIxJH3W6iDpf2HU8vsoO+0c4s9H3jlarxRQYOvT4bPud9RXYD9AHPOuP63lRM5zQUfAkJCTgFoDbXFdXFz2mWh5N+eP6wPNSkus1s9Gvke7zIf3uhkpSf0HNeacNJwz2ED901EdSZ7VazWYz2gXBG8rT4U+cR4kzz0tBrdcmf/MCt/f+aiqVkfGP6MQHNviY7IV/gccj5p17Fj14Q7kcynTJD+P6wPGUY7NhyqYAy6PBcbrbe/fvqNNxf0S9uKt+4VWx0c/8pW+ju4jx/xacR01qUEGsJ9ptgWXYbARPYOujoefvzUCf2FSR0XrZDTzahP1Gg7H+/jP80R2W6G/1L+GGjtpHvwHPwNDkEp7L/8msUdxNdbOqBLfi9+PeuvyJ8KTxtA0MrwxPSxV43MFTHbevt6OJFY+HqJZ7dnSL6M2mn+8ODE+xmsvk3FatJHiUAk3svgeseYwUz+ZfOgaGp5lSsBrXZ8d3pHmApzJmb087u8uIe7SBEzK8RfR286/3B0ZWhseYm3Dvmkevkq+O3oP/pVnV4i4yUjy2v3XWtbJ71GJKVJsr7pT99FBB8IyPsOPxIHiGHGL+tg16YLr7mCkFq3FT/vlOmSd4yoW7x0eesJrrLqzhnCF5gsHDbi5TIvB0kfqURu0eG2YX012ow3o5iN5+FfzQ1M5OWyaeystB968R+tyM3MWWxy1KyzkzOMczyJSC1XhVajC1XsURu54NsdsDbpF/fn36Cbl/uus7hljlZXLWXj3VJfPEeS8K/2GULU9EtW3wQ/uoF7ZBPab2ldFHJzulFTvpxE6q0zuYmJnGC24PXCzs/v1qK9rHo6+Y3NiOT48P4Y/trFX//0YBvMb5wETUWzW0eGkDI98MEQ3e3sDwvEwZHnxgeGJaOh0c8OyGFnMRbflhqYmYu8AwThkFMIdTRtIZllM+GOCM6fOR50JKmWJSIpB6EA0l0dKFr/66qsDHUOBfAAAA//8DAFBLAwQUAAAACABSf0pGhI+kftcCAAAhDgAAHgAAAGNoYXJ0L3RoZW1lL3RoZW1lT3ZlcnJpZGUxLnhtbO1X3WoUMRS+VvAdwtzbWWsVKd2W7vZP+0u7LfTy7Gx2J938DEmmde6kvRQEsYo3gndeiFpowZv6NKsVrdBXMLO1NanNUBZBhGVhmZzzfSfnJCf5yMjYQ0bRJpaKCF4Obg2UAoR5JBqEt8rBam3q5r0AKQ28AVRwXA4yrIKx0RvXR2BYx5jhRcOVpIGRicPVMJSDWOtkOAxVZNygBkSCufE1hWSgzVC2woaELROf0XCwVLobMiA8MCGvmZgRlSs5ESMOzEy32GySCJ96Q8v9C94UXPvwuZ/BhpBTBpQbuhYKmnCkswQ3ITKEKlBSlwTNkVasA5QAF8qYS4OlqdJt85//hrpfQ0F4HgWDFcKyR+pP+1meSEWSJLocPDCTBBbu5PDdyeE+Ojnc62wfdLY/dnZ2OtsffOwZ4C2bffzm6Y9Xj9D3/dfHu88LSMomfXn/+POnZwVobaOPXux9Pdg7evnk29tdH2dcQt3m1AjDCi3gLbQsGHDvVLgue6DVYiA2bZy3FHDIiT7KpI4dykIGFHzgCnYXeU0S3vCip9MNp4iVWKaa+NCzMXPQ80LQipD+YmfN1M4apbxVkItMbfAywKY3leqFtphME3OWCHjxMXZSX6KmU6CFOdYo94k2xj7uOiHEKZtEUijR1GidoAoQ/4LVSF1fzpwhzGxiBgVtAg5zDVUE9U40gTddOJiFpt7gmDorPQ2pBuavAhi14XOgY2/iK5mMnI1RWppkMBVosoGV8hIXZeaUMGuut4JumacZc+FSk7YHnucshA2fEO1qDCzx10F4bBPuq7bpdkBLQvtzEvbZOx2bTQNe3CVrBOsebpJVc+9f3ly5J5Xec4aFe+Yz2gR8Ns1IaGnPuRgRfjUxuiBDd/oy1LMMjUsC9Kri0wVfVXKqQjbI/6k4E5DyJczjvuD0BacvOH9LcLq3xz+QGUtVjOGU7z6SmC54U/12G4MZu8+60Z9QSwMEFAAGAAgAAAAhAPzwneC+AAAAMQEAABoAAABjaGFydC9fcmVscy9jaGFydC54bWwucmVsc4SPwQrCMBBE74L/EPZu03oQkSa9iNCTIPoBIdm2wTYJSRT79y6eLAged4d5M1M3r2lkT4zJeiegKkpg6LQ31vUCbtfTZg8sZeWMGr1DATMmaOR6VV9wVJlMabAhMaK4JGDIORw4T3rASaXCB3SkdD5OKtMZex6Uvqse+bYsdzx+M0AumKw1AmJrKmDXOVDyf7bvOqvx6PVjQpd/RPBMvfBMc6M1SGAVe8wCPu+lWBVUHLis+WKofAMAAP//AwBQSwMEFAAGAAgAAAAhAITsoQcTAQAAVAIAABMAAABbQ29udGVudF9UeXBlc10ueG1spJLNTsMwDMfvSLxDlCtq0nFACK3dgY8jcBgPYFK3jciXkmxsb4/brhKbNi5crMT23/7FznK1s4ZtMSbtXcUXouQMnfKNdl3FP9YvxT1nKYNrwHiHFd9j4qv6+mq53gdMjNQuVbzPOTxImVSPFpLwAR1FWh8tZLrGTgZQX9ChvC3LO6m8y+hykYcavF4+YQsbk9nzjtwTyacNnD1OeUOrims76Ae/PKuIaNKJBEIwWkGmt8mta064igOTIOWYk3od0g2BX+gwRI6Zfjc46N5omFE3yN4h5lewRC5VT+fJir+LnKH0basVNl5tLM1MNBG+aTnWiLHqjHu5baadoBztnLT4N8VRuZlBjn+i/gEAAP//AwBQSwMEFAAGAAgAAAAhABmqkvPRAAAAswEAAAsAAABfcmVscy8ucmVsc6yQy4oCMRBF9wP+Q6i9Xd0uRAbTbkRwK/oBNUl1d7DzIImif2+c2UyLMJtZFpc693DXm5sdxZVjMt5JaKoaBDvltXG9hNNxN1+BSJmcptE7lnDnBJt29rE+8Ei5PKXBhCQKxSUJQ87hEzGpgS2lygd2Jel8tJTLGXsMpM7UMy7qeonxNwPaCVPstYS41wsQx3sozX+zfdcZxVuvLpZdflOBxpbuAqTYc5agBooZLWtDP1FTfdkA+N6k+U+Tqeur0rdYVaZ7uuBk6vYBAAD//wMAUEsBAi0AFAAGAAgAAAAhAO+F9G9tBQAArREAAA8AAAAAAAAAAAAAAAAAAAAAAGNoYXJ0L2NoYXJ0LnhtbFBLAQItABQABgAIAAAAIQC/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=="/>
  <p:tag name="NUMBERFORMAT" val="0"/>
  <p:tag name="COLORTYPE" val="SCHEME"/>
  <p:tag name="LABELFORMAT" val="0"/>
  <p:tag name="DEFINEDCOLORS" val="3,6,10,45,32,50,13,4,9,55,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B682963BE0E6402481312CFCA011B69F&lt;/guid&gt;&#10;        &lt;description /&gt;&#10;        &lt;date&gt;9/5/2019 1:14:0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81882F0950E47B98F963DF2A606AE10&lt;/guid&gt;&#10;            &lt;repollguid&gt;40F56A0D843343998E674AA0089D65F9&lt;/repollguid&gt;&#10;            &lt;sourceid&gt;B1679D709CE541F59B24FAF0F2253D93&lt;/sourceid&gt;&#10;            &lt;questiontext&gt;What program are you i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0&lt;/correctvalue&gt;&#10;            &lt;incorrectvalue&gt;0&lt;/incorrectvalue&gt;&#10;            &lt;responselimit&gt;1&lt;/responselimit&gt;&#10;            &lt;bulletstyle&gt;0&lt;/bulletstyle&gt;&#10;            &lt;demographic&gt;True&lt;/demographic&gt;&#10;            &lt;groupname /&gt;&#10;            &lt;answers&gt;&#10;                &lt;answer&gt;&#10;                    &lt;guid&gt;6C4303AA84D24E4E9C07E34EC424A2B3&lt;/guid&gt;&#10;                    &lt;answertext&gt;Math&lt;/answertext&gt;&#10;                    &lt;valuetype&gt;0&lt;/valuetype&gt;&#10;                &lt;/answer&gt;&#10;                &lt;answer&gt;&#10;                    &lt;guid&gt;DD3E80D092744CB98F1360970501EC79&lt;/guid&gt;&#10;                    &lt;answertext&gt;Biology&lt;/answertext&gt;&#10;                    &lt;valuetype&gt;0&lt;/valuetype&gt;&#10;                &lt;/answer&gt;&#10;                &lt;answer&gt;&#10;                    &lt;guid&gt;D55B20C87E7644BBA9008A248A533E55&lt;/guid&gt;&#10;                    &lt;answertext&gt;Chemistry&lt;/answertext&gt;&#10;                    &lt;valuetype&gt;0&lt;/valuetype&gt;&#10;                &lt;/answer&gt;&#10;                &lt;answer&gt;&#10;                    &lt;guid&gt;C7DC2881BD9B473483E4B34982C3DA8D&lt;/guid&gt;&#10;                    &lt;answertext&gt;Computing science&lt;/answertext&gt;&#10;                    &lt;valuetype&gt;0&lt;/valuetype&gt;&#10;                &lt;/answer&gt;&#10;                &lt;answer&gt;&#10;                    &lt;guid&gt;DB0B2344564041F294AB0286FA03958B&lt;/guid&gt;&#10;                    &lt;answertext&gt;Forensic science&lt;/answertext&gt;&#10;                    &lt;valuetype&gt;0&lt;/valuetype&gt;&#10;                &lt;/answer&gt;&#10;                &lt;answer&gt;&#10;                    &lt;guid&gt;B63E5345416E496E8F161CDDF8A0B8F8&lt;/guid&gt;&#10;                    &lt;answertext&gt;Physics&lt;/answertext&gt;&#10;                    &lt;valuetype&gt;0&lt;/valuetype&gt;&#10;                &lt;/answer&gt;&#10;                &lt;answer&gt;&#10;                    &lt;guid&gt;11E0F8EAD8224B6C874BDE30980AF857&lt;/guid&gt;&#10;                    &lt;answertext&gt;Automotive/Mechanical/Manufacturing/Mechatronics Engineering&lt;/answertext&gt;&#10;                    &lt;valuetype&gt;0&lt;/valuetype&gt;&#10;                &lt;/answer&gt;&#10;                &lt;answer&gt;&#10;                    &lt;guid&gt;6A246DB0B07C4C39BCD23EF72706BECE&lt;/guid&gt;&#10;                    &lt;answertext&gt;Electrical/Software engineering&lt;/answertext&gt;&#10;                    &lt;valuetype&gt;0&lt;/valuetype&gt;&#10;                &lt;/answer&gt;&#10;                &lt;answer&gt;&#10;                    &lt;guid&gt;E6C5BB3883744EC28AC94B60D356D910&lt;/guid&gt;&#10;                    &lt;answertext&gt;Energy Systems/Nuclear engineering&lt;/answertext&gt;&#10;                    &lt;valuetype&gt;0&lt;/valuetype&gt;&#10;                &lt;/answer&gt;&#10;                &lt;answer&gt;&#10;                    &lt;guid&gt;1123D24F7A66416FB9FBB50314ADDABA&lt;/guid&gt;&#10;                    &lt;answertext&gt;Health Physics and Radiation/Nuclear Power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HARTFORMAT" val="UEsDBBQABgAIAAAAIQDvhfRvbQUAAK0RAAAPAAAAY2hhcnQvY2hhcnQueG1s3Fhtb9s2EP4+YP/B0HfHliy/ok7h2M02zGmCJm23faMpSuZMkRpJOXaH/fcdXyTLbpAWdQoMy5dQx+Pp7rmHd2e9er3LWWtLpKKCT4Pwohu0CMcioTybBu8frtujoKU04gligpNpsCcqeH354w+v8ASvkdT3BcKkBUa4muBpsNa6mHQ6Cq9JjtSFKAiHvVTIHGl4lFknkegRjOesE3W7g441EngD6BsM5Ijy6rz8mvMiTSkmC4HLnHDtvJCEIQ0IqDUtVHAJwSVIk3DcjVtbxKZBN+gYIUM8cwLC2+/vnVCKkickmQvJAcaGfo4nM6aJ5GBqLriGt/k4869CKkdyUxZtLPICnFtRRvXeugsOgu35WkAcrXfkr5JKoqYBDuMKCFh+BkVOsRRKpPoCLHYcClU2jNlhZ9SJfD4g2DCeKL1nxAUUdiMTbad+r3XhGjG2QnhjsGko16qHfXPwFAxzCjN5g4rbrTyfQqssnAZMh0FL72CVbGC1yiIji4wMVskGVghjyARo+EUlgX0nqXV6laRX6QCqTgeQdot+JelXkkElGQStNaN8A5kw/4JWKtjPTlCtHIPsHTBooFKLB6oZWRBGNEk89k5rS8ljb2HUpNC/NXhmBb8fC2Y8m+2ORAWQsyBY061P6cCSuoMnB8MpE0KaN+g1xRtOVJPOoFnvK5qQj5D8Z3SbKoYjX1BvqhRM6JkkyFhnaC9KbVY54iViy/p5dyMSHwpJMuJA2j8l9ECMLnrHf9Gbds8fc1ANL8JBNx73RtHQLuI3bctlPHn0WF6Mx+Gg8Td059fV9qg7Gg/7URjGPVM9eu4qnDoPUB7iWiHZW8xNLTVRwtOCSmcOC+bMZ1BjCiiaXsxKBWWFJG5zi+R+Lpioak/oxIrYTNLkmAZCJsSb90VN78x7lZbvSGquOGTfSiiHtqB/Sd+SDMpPxRp/KFmumLLnirvz7+7lKzTh4poydm4jgADQhPFzzRwcMogYi0ZC0hQu0FJVZfyb25WDWQF0FsK1eFySjPDkV7L3RPI5hJ0PCPqz6UFVXkE2R/otyj35fUYUyO+JfFJ+R6SpeZ/ZvipXK0bu6afPTS0JAqIsKRSBo2NkZwAwbsOqVUo6Df6evxn0e8NZ2F4MruftOB302+PFOGwPoyiex+O4P7q6+ufQmqBknowJX2hNYbMt9f3VAQxx2J+YsJ/2FYgMLlpCV06DqCYuRjaKJu+9CNA28fEyr2+EFcFpf6lqI+7tX0xdI0XfNXXN+DJUfKSJ9pUp7Nc+oMJnG++hGUGSHdfQ7hffb6IwisM4iv2J042BK2rQreoTVhNeflzKAM6ZrSQHxRPTCiNwITNoC0mBoXYIc3zLKb9BO+Obwf2gmNjWeMRJtLsTnqUrFwzk7jrX0HDN3DmHPjENfiIwniEG06wo4TYAszckqW9Vjv4U8gGa3g0MXc44tB1nDDw53eMwC7tNDWegFtYOcODag3B75oKfPde8TEFrPU6DQQ9I8FRlMwD7WmRGRFVNDi5bdb7tXlUOzKjyB5E+UvPkUPNViq3YjGXcybD2HAPpbZoq4itR2PUU4+KmZJoutwygbKQWHKtJBFfwaTbV/jVI8gyboBdT71dF28bB59nl2/ET7IKfTd+ZVzXj/h+sqsvLM6yyW1dEPxLiM7ZyD+Z6ATc8JWDVnBjN+gNVt5z5ZuopmVBVXMEvuI2a+WKhCsT9TYUusgDuqVuYeaDsnHCwGs5eDPr/1LDztbVB716onK1Esq9NnTNEwWCm9L39leq+QJxnrHiJsdEWUjRJSPoOYlSfoMWMXJ2DOdJvwqh3hyQyCuaTwjSoPycYHcttA7ZdHL6yXP4LAAD//wMAUEsDBBQABgAIAAAAIQC/uqyqxgYAADYbAAAWAAAAY2hhcnQvbWVkaWEvaW1hZ2UxLmJtcOyY2VNTVxzH6T/Q58700bpUpU0IQh+qD636UHcWK0slcQPZusBYBWULYYtEBBsFTSAJssomEAjUhJhAQCABBGVRAqKyCQi4UO1M+733AnNluAxXsdMHfkPOnJz8zu/3+X3POfdy73d7HD63Ic0B7QZ8OLOfT2w+Q48y46c2NsRnzv5ZtVUF/q8KPCetjTS1Wp2dnX3lypX4+Hh0PjYyMvf39yOz0Wikp0Z2MMAwCIMD3DCIzkohzaemUqBYxKcMefEV46Cq1JsL9b2NvW/Hxsaqq6v1en1VVVVfXx8wAAN/gLFCYlIbociK3ymZCj74oKWnOHJQE2etzVl3TGsXPmUX8WKbtyolJaWgoECpVBYVFVEyIgiwl8OD0uYXmko9X7LG0GZq6Z2YmLBYLE2kLQh4SxVr+eNHq5KvSziw7ugtimfrCQV4bty4oVKpoqOjL5NWXl5uMBgWTF/0K3ji4uLgjEImRp4OmHJR79M7+U6hldywKW749Pd+WTKZDPVSuwIyQn8YUshFJ1ukh3oVXvrzTmsFGm7YJDdi+tvjiuTkZIpHp9MtmnTpQZDExsYCaWL0qTbhAOptTDm4/aQC9QJpu3/OPE9ISAhVb1ZWFngKLp0mefi3E53W8ivswqcJnmMZSUlJ4MnMzEQVS6dm+hVVX79+XZqcWCMmeBqSXXf6qUieyR0BOXK5nNIHYtIjVCtjLdJD8Cd4vNTkek1/41MskUjAA2bsH7o/275Bp4HyiF+f7OpwLI+oN4zgmdenp6eHHrNKGWOWEvvHkOj8xeFSav84+hQnJiaCBwWWlJTQ/dn2rfeajRJnq1JgSnJxOF5A8IRPzfNgpRbwQJ9mcj8bEp3WeBYTPJEvHb2LKB7oU1paypaB7t/f2Vwrce5TETyOJ4rsIgh9dgbO6rMYT8wsj8R5jQf4J+0iXzl4z+qDc1pWVkaPz7b/qMtce8G5Tymou+CCsLiYgGeX/zVq/4Cnu7ubHhPr1XTpIPQ0XnDmHcmxC5vkRb7a4l0iFovz8/M/nOdxt6UuyQX61BI8N0me57sDZOApLCxchEdB8fBRBU+QzT03wYsCz01cx8CTk5OTkZFB52fbB0/DRddZfXxKeZEvuWETewIIfRbl0Shimi8R+xl68viZJM9rjq8OV4+8vLzc3FwcebYMdP8nPRZceaA/6nU8WU7wnBsHT3p6OnikUumC9arMmOWpv+jCE2RR+nB8a6APeKAPjhg9Ptt+e50aPFgvnLL1R7UQn3tubAmeinSRmTxfpiRXHv864HnCGfAIhcK0tLTU1FTcMtgy0P3vmWZ5cH3D/ZEX9Zp7dmxvoIxJH3W6iDpf2HU8vsoO+0c4s9H3jlarxRQYOvT4bPud9RXYD9AHPOuP63lRM5zQUfAkJCTgFoDbXFdXFz2mWh5N+eP6wPNSkus1s9Gvke7zIf3uhkpSf0HNeacNJwz2ED901EdSZ7VazWYz2gXBG8rT4U+cR4kzz0tBrdcmf/MCt/f+aiqVkfGP6MQHNviY7IV/gccj5p17Fj14Q7kcynTJD+P6wPGUY7NhyqYAy6PBcbrbe/fvqNNxf0S9uKt+4VWx0c/8pW+ju4jx/xacR01qUEGsJ9ptgWXYbARPYOujoefvzUCf2FSR0XrZDTzahP1Gg7H+/jP80R2W6G/1L+GGjtpHvwHPwNDkEp7L/8msUdxNdbOqBLfi9+PeuvyJ8KTxtA0MrwxPSxV43MFTHbevt6OJFY+HqJZ7dnSL6M2mn+8ODE+xmsvk3FatJHiUAk3svgeseYwUz+ZfOgaGp5lSsBrXZ8d3pHmApzJmb087u8uIe7SBEzK8RfR286/3B0ZWhseYm3Dvmkevkq+O3oP/pVnV4i4yUjy2v3XWtbJ71GJKVJsr7pT99FBB8IyPsOPxIHiGHGL+tg16YLr7mCkFq3FT/vlOmSd4yoW7x0eesJrrLqzhnCF5gsHDbi5TIvB0kfqURu0eG2YX012ow3o5iN5+FfzQ1M5OWyaeystB968R+tyM3MWWxy1KyzkzOMczyJSC1XhVajC1XsURu54NsdsDbpF/fn36Cbl/uus7hljlZXLWXj3VJfPEeS8K/2GULU9EtW3wQ/uoF7ZBPab2ldFHJzulFTvpxE6q0zuYmJnGC24PXCzs/v1qK9rHo6+Y3NiOT48P4Y/trFX//0YBvMb5wETUWzW0eGkDI98MEQ3e3sDwvEwZHnxgeGJaOh0c8OyGFnMRbflhqYmYu8AwThkFMIdTRtIZllM+GOCM6fOR50JKmWJSIpB6EA0l0dKFr/66qsDHUOBfAAAA//8DAFBLAwQUAAAACABSf0pGhI+kftcCAAAhDgAAHgAAAGNoYXJ0L3RoZW1lL3RoZW1lT3ZlcnJpZGUxLnhtbO1X3WoUMRS+VvAdwtzbWWsVKd2W7vZP+0u7LfTy7Gx2J938DEmmde6kvRQEsYo3gndeiFpowZv6NKsVrdBXMLO1NanNUBZBhGVhmZzzfSfnJCf5yMjYQ0bRJpaKCF4Obg2UAoR5JBqEt8rBam3q5r0AKQ28AVRwXA4yrIKx0RvXR2BYx5jhRcOVpIGRicPVMJSDWOtkOAxVZNygBkSCufE1hWSgzVC2woaELROf0XCwVLobMiA8MCGvmZgRlSs5ESMOzEy32GySCJ96Q8v9C94UXPvwuZ/BhpBTBpQbuhYKmnCkswQ3ITKEKlBSlwTNkVasA5QAF8qYS4OlqdJt85//hrpfQ0F4HgWDFcKyR+pP+1meSEWSJLocPDCTBBbu5PDdyeE+Ojnc62wfdLY/dnZ2OtsffOwZ4C2bffzm6Y9Xj9D3/dfHu88LSMomfXn/+POnZwVobaOPXux9Pdg7evnk29tdH2dcQt3m1AjDCi3gLbQsGHDvVLgue6DVYiA2bZy3FHDIiT7KpI4dykIGFHzgCnYXeU0S3vCip9MNp4iVWKaa+NCzMXPQ80LQipD+YmfN1M4apbxVkItMbfAywKY3leqFtphME3OWCHjxMXZSX6KmU6CFOdYo94k2xj7uOiHEKZtEUijR1GidoAoQ/4LVSF1fzpwhzGxiBgVtAg5zDVUE9U40gTddOJiFpt7gmDorPQ2pBuavAhi14XOgY2/iK5mMnI1RWppkMBVosoGV8hIXZeaUMGuut4JumacZc+FSk7YHnucshA2fEO1qDCzx10F4bBPuq7bpdkBLQvtzEvbZOx2bTQNe3CVrBOsebpJVc+9f3ly5J5Xec4aFe+Yz2gR8Ns1IaGnPuRgRfjUxuiBDd/oy1LMMjUsC9Kri0wVfVXKqQjbI/6k4E5DyJczjvuD0BacvOH9LcLq3xz+QGUtVjOGU7z6SmC54U/12G4MZu8+60Z9QSwMEFAAGAAgAAAAhAPzwneC+AAAAMQEAABoAAABjaGFydC9fcmVscy9jaGFydC54bWwucmVsc4SPwQrCMBBE74L/EPZu03oQkSa9iNCTIPoBIdm2wTYJSRT79y6eLAged4d5M1M3r2lkT4zJeiegKkpg6LQ31vUCbtfTZg8sZeWMGr1DATMmaOR6VV9wVJlMabAhMaK4JGDIORw4T3rASaXCB3SkdD5OKtMZex6Uvqse+bYsdzx+M0AumKw1AmJrKmDXOVDyf7bvOqvx6PVjQpd/RPBMvfBMc6M1SGAVe8wCPu+lWBVUHLis+WKofAMAAP//AwBQSwMEFAAGAAgAAAAhAITsoQcTAQAAVAIAABMAAABbQ29udGVudF9UeXBlc10ueG1spJLNTsMwDMfvSLxDlCtq0nFACK3dgY8jcBgPYFK3jciXkmxsb4/brhKbNi5crMT23/7FznK1s4ZtMSbtXcUXouQMnfKNdl3FP9YvxT1nKYNrwHiHFd9j4qv6+mq53gdMjNQuVbzPOTxImVSPFpLwAR1FWh8tZLrGTgZQX9ChvC3LO6m8y+hykYcavF4+YQsbk9nzjtwTyacNnD1OeUOrims76Ae/PKuIaNKJBEIwWkGmt8mta064igOTIOWYk3od0g2BX+gwRI6Zfjc46N5omFE3yN4h5lewRC5VT+fJir+LnKH0basVNl5tLM1MNBG+aTnWiLHqjHu5baadoBztnLT4N8VRuZlBjn+i/gEAAP//AwBQSwMEFAAGAAgAAAAhABmqkvPRAAAAswEAAAsAAABfcmVscy8ucmVsc6yQy4oCMRBF9wP+Q6i9Xd0uRAbTbkRwK/oBNUl1d7DzIImif2+c2UyLMJtZFpc693DXm5sdxZVjMt5JaKoaBDvltXG9hNNxN1+BSJmcptE7lnDnBJt29rE+8Ei5PKXBhCQKxSUJQ87hEzGpgS2lygd2Jel8tJTLGXsMpM7UMy7qeonxNwPaCVPstYS41wsQx3sozX+zfdcZxVuvLpZdflOBxpbuAqTYc5agBooZLWtDP1FTfdkA+N6k+U+Tqeur0rdYVaZ7uuBk6vYBAAD//wMAUEsBAi0AFAAGAAgAAAAhAO+F9G9tBQAArREAAA8AAAAAAAAAAAAAAAAAAAAAAGNoYXJ0L2NoYXJ0LnhtbFBLAQItABQABgAIAAAAIQC/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=="/>
  <p:tag name="COLORTYPE" val="SCHEME"/>
  <p:tag name="LABELFORMAT" val="0"/>
  <p:tag name="NUMBERFORMAT" val="0"/>
  <p:tag name="DEFINEDCOLORS" val="3,6,10,45,32,50,13,4,9,55,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14ADABA34D1F4C63AAED204FB89CA269&lt;/guid&gt;&#10;        &lt;description /&gt;&#10;        &lt;date&gt;9/5/2019 1:15:2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828BCF7B52D4DCC8D8E3FCF3BE6A872&lt;/guid&gt;&#10;            &lt;repollguid&gt;A413DF5259EB4561B245E38C7FC1C03D&lt;/repollguid&gt;&#10;            &lt;sourceid&gt;FDD585DEB3B9400BB3C1522A50A97FA8&lt;/sourceid&gt;&#10;            &lt;questiontext&gt;Did you take grade 12 physic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0&lt;/correctvalue&gt;&#10;            &lt;incorrectvalue&gt;0&lt;/incorrectvalue&gt;&#10;            &lt;responselimit&gt;1&lt;/responselimit&gt;&#10;            &lt;bulletstyle&gt;0&lt;/bulletstyle&gt;&#10;            &lt;demographic&gt;True&lt;/demographic&gt;&#10;            &lt;groupname /&gt;&#10;            &lt;answers&gt;&#10;                &lt;answer&gt;&#10;                    &lt;guid&gt;A3853285476647438254DC3452F5C48E&lt;/guid&gt;&#10;                    &lt;answertext&gt;Yes&lt;/answertext&gt;&#10;                    &lt;valuetype&gt;0&lt;/valuetype&gt;&#10;                &lt;/answer&gt;&#10;                &lt;answer&gt;&#10;                    &lt;guid&gt;ECFC7B9007B24EFB9B8345F55C7616EB&lt;/guid&gt;&#10;                    &lt;answertext&gt;No&lt;/answertext&gt;&#10;                    &lt;valuetype&gt;0&lt;/valuetype&gt;&#10;                &lt;/answer&gt;&#10;                &lt;answer&gt;&#10;                    &lt;guid&gt;B4B1D2746D1C4A1BBA2B14219E31AAA5&lt;/guid&gt;&#10;                    &lt;answertext&gt;I can’t remember …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HARTFORMAT" val="UEsDBBQABgAIAAAAIQDvhfRvbQUAAK0RAAAPAAAAY2hhcnQvY2hhcnQueG1s3Fhtb9s2EP4+YP/B0HfHliy/ok7h2M02zGmCJm23faMpSuZMkRpJOXaH/fcdXyTLbpAWdQoMy5dQx+Pp7rmHd2e9er3LWWtLpKKCT4Pwohu0CMcioTybBu8frtujoKU04gligpNpsCcqeH354w+v8ASvkdT3BcKkBUa4muBpsNa6mHQ6Cq9JjtSFKAiHvVTIHGl4lFknkegRjOesE3W7g441EngD6BsM5Ijy6rz8mvMiTSkmC4HLnHDtvJCEIQ0IqDUtVHAJwSVIk3DcjVtbxKZBN+gYIUM8cwLC2+/vnVCKkickmQvJAcaGfo4nM6aJ5GBqLriGt/k4869CKkdyUxZtLPICnFtRRvXeugsOgu35WkAcrXfkr5JKoqYBDuMKCFh+BkVOsRRKpPoCLHYcClU2jNlhZ9SJfD4g2DCeKL1nxAUUdiMTbad+r3XhGjG2QnhjsGko16qHfXPwFAxzCjN5g4rbrTyfQqssnAZMh0FL72CVbGC1yiIji4wMVskGVghjyARo+EUlgX0nqXV6laRX6QCqTgeQdot+JelXkkElGQStNaN8A5kw/4JWKtjPTlCtHIPsHTBooFKLB6oZWRBGNEk89k5rS8ljb2HUpNC/NXhmBb8fC2Y8m+2ORAWQsyBY061P6cCSuoMnB8MpE0KaN+g1xRtOVJPOoFnvK5qQj5D8Z3SbKoYjX1BvqhRM6JkkyFhnaC9KbVY54iViy/p5dyMSHwpJMuJA2j8l9ECMLnrHf9Gbds8fc1ANL8JBNx73RtHQLuI3bctlPHn0WF6Mx+Gg8Td059fV9qg7Gg/7URjGPVM9eu4qnDoPUB7iWiHZW8xNLTVRwtOCSmcOC+bMZ1BjCiiaXsxKBWWFJG5zi+R+Lpioak/oxIrYTNLkmAZCJsSb90VN78x7lZbvSGquOGTfSiiHtqB/Sd+SDMpPxRp/KFmumLLnirvz7+7lKzTh4poydm4jgADQhPFzzRwcMogYi0ZC0hQu0FJVZfyb25WDWQF0FsK1eFySjPDkV7L3RPI5hJ0PCPqz6UFVXkE2R/otyj35fUYUyO+JfFJ+R6SpeZ/ZvipXK0bu6afPTS0JAqIsKRSBo2NkZwAwbsOqVUo6Df6evxn0e8NZ2F4MruftOB302+PFOGwPoyiex+O4P7q6+ufQmqBknowJX2hNYbMt9f3VAQxx2J+YsJ/2FYgMLlpCV06DqCYuRjaKJu+9CNA28fEyr2+EFcFpf6lqI+7tX0xdI0XfNXXN+DJUfKSJ9pUp7Nc+oMJnG++hGUGSHdfQ7hffb6IwisM4iv2J042BK2rQreoTVhNeflzKAM6ZrSQHxRPTCiNwITNoC0mBoXYIc3zLKb9BO+Obwf2gmNjWeMRJtLsTnqUrFwzk7jrX0HDN3DmHPjENfiIwniEG06wo4TYAszckqW9Vjv4U8gGa3g0MXc44tB1nDDw53eMwC7tNDWegFtYOcODag3B75oKfPde8TEFrPU6DQQ9I8FRlMwD7WmRGRFVNDi5bdb7tXlUOzKjyB5E+UvPkUPNViq3YjGXcybD2HAPpbZoq4itR2PUU4+KmZJoutwygbKQWHKtJBFfwaTbV/jVI8gyboBdT71dF28bB59nl2/ET7IKfTd+ZVzXj/h+sqsvLM6yyW1dEPxLiM7ZyD+Z6ATc8JWDVnBjN+gNVt5z5ZuopmVBVXMEvuI2a+WKhCsT9TYUusgDuqVuYeaDsnHCwGs5eDPr/1LDztbVB716onK1Esq9NnTNEwWCm9L39leq+QJxnrHiJsdEWUjRJSPoOYlSfoMWMXJ2DOdJvwqh3hyQyCuaTwjSoPycYHcttA7ZdHL6yXP4LAAD//wMAUEsDBBQABgAIAAAAIQC/uqyqxgYAADYbAAAWAAAAY2hhcnQvbWVkaWEvaW1hZ2UxLmJtcOyY2VNTVxzH6T/Q58700bpUpU0IQh+qD636UHcWK0slcQPZusBYBWULYYtEBBsFTSAJssomEAjUhJhAQCABBGVRAqKyCQi4UO1M+733AnNluAxXsdMHfkPOnJz8zu/3+X3POfdy73d7HD63Ic0B7QZ8OLOfT2w+Q48y46c2NsRnzv5ZtVUF/q8KPCetjTS1Wp2dnX3lypX4+Hh0PjYyMvf39yOz0Wikp0Z2MMAwCIMD3DCIzkohzaemUqBYxKcMefEV46Cq1JsL9b2NvW/Hxsaqq6v1en1VVVVfXx8wAAN/gLFCYlIbociK3ymZCj74oKWnOHJQE2etzVl3TGsXPmUX8WKbtyolJaWgoECpVBYVFVEyIgiwl8OD0uYXmko9X7LG0GZq6Z2YmLBYLE2kLQh4SxVr+eNHq5KvSziw7ugtimfrCQV4bty4oVKpoqOjL5NWXl5uMBgWTF/0K3ji4uLgjEImRp4OmHJR79M7+U6hldywKW749Pd+WTKZDPVSuwIyQn8YUshFJ1ukh3oVXvrzTmsFGm7YJDdi+tvjiuTkZIpHp9MtmnTpQZDExsYCaWL0qTbhAOptTDm4/aQC9QJpu3/OPE9ISAhVb1ZWFngKLp0mefi3E53W8ivswqcJnmMZSUlJ4MnMzEQVS6dm+hVVX79+XZqcWCMmeBqSXXf6qUieyR0BOXK5nNIHYtIjVCtjLdJD8Cd4vNTkek1/41MskUjAA2bsH7o/275Bp4HyiF+f7OpwLI+oN4zgmdenp6eHHrNKGWOWEvvHkOj8xeFSav84+hQnJiaCBwWWlJTQ/dn2rfeajRJnq1JgSnJxOF5A8IRPzfNgpRbwQJ9mcj8bEp3WeBYTPJEvHb2LKB7oU1paypaB7t/f2Vwrce5TETyOJ4rsIgh9dgbO6rMYT8wsj8R5jQf4J+0iXzl4z+qDc1pWVkaPz7b/qMtce8G5Tymou+CCsLiYgGeX/zVq/4Cnu7ubHhPr1XTpIPQ0XnDmHcmxC5vkRb7a4l0iFovz8/M/nOdxt6UuyQX61BI8N0me57sDZOApLCxchEdB8fBRBU+QzT03wYsCz01cx8CTk5OTkZFB52fbB0/DRddZfXxKeZEvuWETewIIfRbl0Shimi8R+xl68viZJM9rjq8OV4+8vLzc3FwcebYMdP8nPRZceaA/6nU8WU7wnBsHT3p6OnikUumC9arMmOWpv+jCE2RR+nB8a6APeKAPjhg9Ptt+e50aPFgvnLL1R7UQn3tubAmeinSRmTxfpiRXHv864HnCGfAIhcK0tLTU1FTcMtgy0P3vmWZ5cH3D/ZEX9Zp7dmxvoIxJH3W6iDpf2HU8vsoO+0c4s9H3jlarxRQYOvT4bPud9RXYD9AHPOuP63lRM5zQUfAkJCTgFoDbXFdXFz2mWh5N+eP6wPNSkus1s9Gvke7zIf3uhkpSf0HNeacNJwz2ED901EdSZ7VazWYz2gXBG8rT4U+cR4kzz0tBrdcmf/MCt/f+aiqVkfGP6MQHNviY7IV/gccj5p17Fj14Q7kcynTJD+P6wPGUY7NhyqYAy6PBcbrbe/fvqNNxf0S9uKt+4VWx0c/8pW+ju4jx/xacR01qUEGsJ9ptgWXYbARPYOujoefvzUCf2FSR0XrZDTzahP1Gg7H+/jP80R2W6G/1L+GGjtpHvwHPwNDkEp7L/8msUdxNdbOqBLfi9+PeuvyJ8KTxtA0MrwxPSxV43MFTHbevt6OJFY+HqJZ7dnSL6M2mn+8ODE+xmsvk3FatJHiUAk3svgeseYwUz+ZfOgaGp5lSsBrXZ8d3pHmApzJmb087u8uIe7SBEzK8RfR286/3B0ZWhseYm3Dvmkevkq+O3oP/pVnV4i4yUjy2v3XWtbJ71GJKVJsr7pT99FBB8IyPsOPxIHiGHGL+tg16YLr7mCkFq3FT/vlOmSd4yoW7x0eesJrrLqzhnCF5gsHDbi5TIvB0kfqURu0eG2YX012ow3o5iN5+FfzQ1M5OWyaeystB968R+tyM3MWWxy1KyzkzOMczyJSC1XhVajC1XsURu54NsdsDbpF/fn36Cbl/uus7hljlZXLWXj3VJfPEeS8K/2GULU9EtW3wQ/uoF7ZBPab2ldFHJzulFTvpxE6q0zuYmJnGC24PXCzs/v1qK9rHo6+Y3NiOT48P4Y/trFX//0YBvMb5wETUWzW0eGkDI98MEQ3e3sDwvEwZHnxgeGJaOh0c8OyGFnMRbflhqYmYu8AwThkFMIdTRtIZllM+GOCM6fOR50JKmWJSIpB6EA0l0dKFr/66qsDHUOBfAAAA//8DAFBLAwQUAAAACABSf0pGhI+kftcCAAAhDgAAHgAAAGNoYXJ0L3RoZW1lL3RoZW1lT3ZlcnJpZGUxLnhtbO1X3WoUMRS+VvAdwtzbWWsVKd2W7vZP+0u7LfTy7Gx2J938DEmmde6kvRQEsYo3gndeiFpowZv6NKsVrdBXMLO1NanNUBZBhGVhmZzzfSfnJCf5yMjYQ0bRJpaKCF4Obg2UAoR5JBqEt8rBam3q5r0AKQ28AVRwXA4yrIKx0RvXR2BYx5jhRcOVpIGRicPVMJSDWOtkOAxVZNygBkSCufE1hWSgzVC2woaELROf0XCwVLobMiA8MCGvmZgRlSs5ESMOzEy32GySCJ96Q8v9C94UXPvwuZ/BhpBTBpQbuhYKmnCkswQ3ITKEKlBSlwTNkVasA5QAF8qYS4OlqdJt85//hrpfQ0F4HgWDFcKyR+pP+1meSEWSJLocPDCTBBbu5PDdyeE+Ojnc62wfdLY/dnZ2OtsffOwZ4C2bffzm6Y9Xj9D3/dfHu88LSMomfXn/+POnZwVobaOPXux9Pdg7evnk29tdH2dcQt3m1AjDCi3gLbQsGHDvVLgue6DVYiA2bZy3FHDIiT7KpI4dykIGFHzgCnYXeU0S3vCip9MNp4iVWKaa+NCzMXPQ80LQipD+YmfN1M4apbxVkItMbfAywKY3leqFtphME3OWCHjxMXZSX6KmU6CFOdYo94k2xj7uOiHEKZtEUijR1GidoAoQ/4LVSF1fzpwhzGxiBgVtAg5zDVUE9U40gTddOJiFpt7gmDorPQ2pBuavAhi14XOgY2/iK5mMnI1RWppkMBVosoGV8hIXZeaUMGuut4JumacZc+FSk7YHnucshA2fEO1qDCzx10F4bBPuq7bpdkBLQvtzEvbZOx2bTQNe3CVrBOsebpJVc+9f3ly5J5Xec4aFe+Yz2gR8Ns1IaGnPuRgRfjUxuiBDd/oy1LMMjUsC9Kri0wVfVXKqQjbI/6k4E5DyJczjvuD0BacvOH9LcLq3xz+QGUtVjOGU7z6SmC54U/12G4MZu8+60Z9QSwMEFAAGAAgAAAAhAPzwneC+AAAAMQEAABoAAABjaGFydC9fcmVscy9jaGFydC54bWwucmVsc4SPwQrCMBBE74L/EPZu03oQkSa9iNCTIPoBIdm2wTYJSRT79y6eLAged4d5M1M3r2lkT4zJeiegKkpg6LQ31vUCbtfTZg8sZeWMGr1DATMmaOR6VV9wVJlMabAhMaK4JGDIORw4T3rASaXCB3SkdD5OKtMZex6Uvqse+bYsdzx+M0AumKw1AmJrKmDXOVDyf7bvOqvx6PVjQpd/RPBMvfBMc6M1SGAVe8wCPu+lWBVUHLis+WKofAMAAP//AwBQSwMEFAAGAAgAAAAhAITsoQcTAQAAVAIAABMAAABbQ29udGVudF9UeXBlc10ueG1spJLNTsMwDMfvSLxDlCtq0nFACK3dgY8jcBgPYFK3jciXkmxsb4/brhKbNi5crMT23/7FznK1s4ZtMSbtXcUXouQMnfKNdl3FP9YvxT1nKYNrwHiHFd9j4qv6+mq53gdMjNQuVbzPOTxImVSPFpLwAR1FWh8tZLrGTgZQX9ChvC3LO6m8y+hykYcavF4+YQsbk9nzjtwTyacNnD1OeUOrims76Ae/PKuIaNKJBEIwWkGmt8mta064igOTIOWYk3od0g2BX+gwRI6Zfjc46N5omFE3yN4h5lewRC5VT+fJir+LnKH0basVNl5tLM1MNBG+aTnWiLHqjHu5baadoBztnLT4N8VRuZlBjn+i/gEAAP//AwBQSwMEFAAGAAgAAAAhABmqkvPRAAAAswEAAAsAAABfcmVscy8ucmVsc6yQy4oCMRBF9wP+Q6i9Xd0uRAbTbkRwK/oBNUl1d7DzIImif2+c2UyLMJtZFpc693DXm5sdxZVjMt5JaKoaBDvltXG9hNNxN1+BSJmcptE7lnDnBJt29rE+8Ei5PKXBhCQKxSUJQ87hEzGpgS2lygd2Jel8tJTLGXsMpM7UMy7qeonxNwPaCVPstYS41wsQx3sozX+zfdcZxVuvLpZdflOBxpbuAqTYc5agBooZLWtDP1FTfdkA+N6k+U+Tqeur0rdYVaZ7uuBk6vYBAAD//wMAUEsBAi0AFAAGAAgAAAAhAO+F9G9tBQAArREAAA8AAAAAAAAAAAAAAAAAAAAAAGNoYXJ0L2NoYXJ0LnhtbFBLAQItABQABgAIAAAAIQC/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=="/>
  <p:tag name="NUMBERFORMAT" val="0"/>
  <p:tag name="COLORTYPE" val="SCHEME"/>
  <p:tag name="LABELFORMAT" val="0"/>
  <p:tag name="DEFINEDCOLORS" val="3,6,10,45,32,50,13,4,9,55,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F15AE96DB9824858BC752358184B6635&lt;/guid&gt;&#10;        &lt;description /&gt;&#10;        &lt;date&gt;9/5/2019 1:16:1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59875F308184DB1A214720DDA3199FC&lt;/guid&gt;&#10;            &lt;repollguid&gt;57F5A40BF90F423284933CA6FDAAFD20&lt;/repollguid&gt;&#10;            &lt;sourceid&gt;FA0F0A1418254DB584F17E512B5E786E&lt;/sourceid&gt;&#10;            &lt;questiontext&gt;How much math do you know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0&lt;/correctvalue&gt;&#10;            &lt;incorrectvalue&gt;0&lt;/incorrectvalue&gt;&#10;            &lt;responselimit&gt;1&lt;/responselimit&gt;&#10;            &lt;bulletstyle&gt;0&lt;/bulletstyle&gt;&#10;            &lt;demographic&gt;True&lt;/demographic&gt;&#10;            &lt;groupname /&gt;&#10;            &lt;answers&gt;&#10;                &lt;answer&gt;&#10;                    &lt;guid&gt;53CDA7D9B4F6438FB42EBC2386372061&lt;/guid&gt;&#10;                    &lt;answertext&gt; 2  32 = 18&lt;/answertext&gt;&#10;                    &lt;valuetype&gt;0&lt;/valuetype&gt;&#10;                &lt;/answer&gt;&#10;                &lt;answer&gt;&#10;                    &lt;guid&gt;5262C84E2BA94E8AB753931AB67FD929&lt;/guid&gt;&#10;                    &lt;answertext&gt; 2x + 4 = 6 → x = 1&lt;/answertext&gt;&#10;                    &lt;valuetype&gt;0&lt;/valuetype&gt;&#10;                &lt;/answer&gt;&#10;                &lt;answer&gt;&#10;                    &lt;guid&gt;E2898642B20945F6B8B2EBBB05D44986&lt;/guid&gt;&#10;                    &lt;answertext&gt;Vector: &lt;/answertext&gt;&#10;                    &lt;valuetype&gt;0&lt;/valuetype&gt;&#10;                &lt;/answer&gt;&#10;                &lt;answer&gt;&#10;                    &lt;guid&gt;64BB1C0B4DF043889ADBA245187B8B0B&lt;/guid&gt;&#10;                    &lt;answertext&gt;Integral: .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HARTFORMAT" val="UEsDBBQABgAIAAAAIQDvhfRvbQUAAK0RAAAPAAAAY2hhcnQvY2hhcnQueG1s3Fhtb9s2EP4+YP/B0HfHliy/ok7h2M02zGmCJm23faMpSuZMkRpJOXaH/fcdXyTLbpAWdQoMy5dQx+Pp7rmHd2e9er3LWWtLpKKCT4Pwohu0CMcioTybBu8frtujoKU04gligpNpsCcqeH354w+v8ASvkdT3BcKkBUa4muBpsNa6mHQ6Cq9JjtSFKAiHvVTIHGl4lFknkegRjOesE3W7g441EngD6BsM5Ijy6rz8mvMiTSkmC4HLnHDtvJCEIQ0IqDUtVHAJwSVIk3DcjVtbxKZBN+gYIUM8cwLC2+/vnVCKkickmQvJAcaGfo4nM6aJ5GBqLriGt/k4869CKkdyUxZtLPICnFtRRvXeugsOgu35WkAcrXfkr5JKoqYBDuMKCFh+BkVOsRRKpPoCLHYcClU2jNlhZ9SJfD4g2DCeKL1nxAUUdiMTbad+r3XhGjG2QnhjsGko16qHfXPwFAxzCjN5g4rbrTyfQqssnAZMh0FL72CVbGC1yiIji4wMVskGVghjyARo+EUlgX0nqXV6laRX6QCqTgeQdot+JelXkkElGQStNaN8A5kw/4JWKtjPTlCtHIPsHTBooFKLB6oZWRBGNEk89k5rS8ljb2HUpNC/NXhmBb8fC2Y8m+2ORAWQsyBY061P6cCSuoMnB8MpE0KaN+g1xRtOVJPOoFnvK5qQj5D8Z3SbKoYjX1BvqhRM6JkkyFhnaC9KbVY54iViy/p5dyMSHwpJMuJA2j8l9ECMLnrHf9Gbds8fc1ANL8JBNx73RtHQLuI3bctlPHn0WF6Mx+Gg8Td059fV9qg7Gg/7URjGPVM9eu4qnDoPUB7iWiHZW8xNLTVRwtOCSmcOC+bMZ1BjCiiaXsxKBWWFJG5zi+R+Lpioak/oxIrYTNLkmAZCJsSb90VN78x7lZbvSGquOGTfSiiHtqB/Sd+SDMpPxRp/KFmumLLnirvz7+7lKzTh4poydm4jgADQhPFzzRwcMogYi0ZC0hQu0FJVZfyb25WDWQF0FsK1eFySjPDkV7L3RPI5hJ0PCPqz6UFVXkE2R/otyj35fUYUyO+JfFJ+R6SpeZ/ZvipXK0bu6afPTS0JAqIsKRSBo2NkZwAwbsOqVUo6Df6evxn0e8NZ2F4MruftOB302+PFOGwPoyiex+O4P7q6+ufQmqBknowJX2hNYbMt9f3VAQxx2J+YsJ/2FYgMLlpCV06DqCYuRjaKJu+9CNA28fEyr2+EFcFpf6lqI+7tX0xdI0XfNXXN+DJUfKSJ9pUp7Nc+oMJnG++hGUGSHdfQ7hffb6IwisM4iv2J042BK2rQreoTVhNeflzKAM6ZrSQHxRPTCiNwITNoC0mBoXYIc3zLKb9BO+Obwf2gmNjWeMRJtLsTnqUrFwzk7jrX0HDN3DmHPjENfiIwniEG06wo4TYAszckqW9Vjv4U8gGa3g0MXc44tB1nDDw53eMwC7tNDWegFtYOcODag3B75oKfPde8TEFrPU6DQQ9I8FRlMwD7WmRGRFVNDi5bdb7tXlUOzKjyB5E+UvPkUPNViq3YjGXcybD2HAPpbZoq4itR2PUU4+KmZJoutwygbKQWHKtJBFfwaTbV/jVI8gyboBdT71dF28bB59nl2/ET7IKfTd+ZVzXj/h+sqsvLM6yyW1dEPxLiM7ZyD+Z6ATc8JWDVnBjN+gNVt5z5ZuopmVBVXMEvuI2a+WKhCsT9TYUusgDuqVuYeaDsnHCwGs5eDPr/1LDztbVB716onK1Esq9NnTNEwWCm9L39leq+QJxnrHiJsdEWUjRJSPoOYlSfoMWMXJ2DOdJvwqh3hyQyCuaTwjSoPycYHcttA7ZdHL6yXP4LAAD//wMAUEsDBBQABgAIAAAAIQC/uqyqxgYAADYbAAAWAAAAY2hhcnQvbWVkaWEvaW1hZ2UxLmJtcOyY2VNTVxzH6T/Q58700bpUpU0IQh+qD636UHcWK0slcQPZusBYBWULYYtEBBsFTSAJssomEAjUhJhAQCABBGVRAqKyCQi4UO1M+733AnNluAxXsdMHfkPOnJz8zu/3+X3POfdy73d7HD63Ic0B7QZ8OLOfT2w+Q48y46c2NsRnzv5ZtVUF/q8KPCetjTS1Wp2dnX3lypX4+Hh0PjYyMvf39yOz0Wikp0Z2MMAwCIMD3DCIzkohzaemUqBYxKcMefEV46Cq1JsL9b2NvW/Hxsaqq6v1en1VVVVfXx8wAAN/gLFCYlIbociK3ymZCj74oKWnOHJQE2etzVl3TGsXPmUX8WKbtyolJaWgoECpVBYVFVEyIgiwl8OD0uYXmko9X7LG0GZq6Z2YmLBYLE2kLQh4SxVr+eNHq5KvSziw7ugtimfrCQV4bty4oVKpoqOjL5NWXl5uMBgWTF/0K3ji4uLgjEImRp4OmHJR79M7+U6hldywKW749Pd+WTKZDPVSuwIyQn8YUshFJ1ukh3oVXvrzTmsFGm7YJDdi+tvjiuTkZIpHp9MtmnTpQZDExsYCaWL0qTbhAOptTDm4/aQC9QJpu3/OPE9ISAhVb1ZWFngKLp0mefi3E53W8ivswqcJnmMZSUlJ4MnMzEQVS6dm+hVVX79+XZqcWCMmeBqSXXf6qUieyR0BOXK5nNIHYtIjVCtjLdJD8Cd4vNTkek1/41MskUjAA2bsH7o/275Bp4HyiF+f7OpwLI+oN4zgmdenp6eHHrNKGWOWEvvHkOj8xeFSav84+hQnJiaCBwWWlJTQ/dn2rfeajRJnq1JgSnJxOF5A8IRPzfNgpRbwQJ9mcj8bEp3WeBYTPJEvHb2LKB7oU1paypaB7t/f2Vwrce5TETyOJ4rsIgh9dgbO6rMYT8wsj8R5jQf4J+0iXzl4z+qDc1pWVkaPz7b/qMtce8G5Tymou+CCsLiYgGeX/zVq/4Cnu7ubHhPr1XTpIPQ0XnDmHcmxC5vkRb7a4l0iFovz8/M/nOdxt6UuyQX61BI8N0me57sDZOApLCxchEdB8fBRBU+QzT03wYsCz01cx8CTk5OTkZFB52fbB0/DRddZfXxKeZEvuWETewIIfRbl0Shimi8R+xl68viZJM9rjq8OV4+8vLzc3FwcebYMdP8nPRZceaA/6nU8WU7wnBsHT3p6OnikUumC9arMmOWpv+jCE2RR+nB8a6APeKAPjhg9Ptt+e50aPFgvnLL1R7UQn3tubAmeinSRmTxfpiRXHv864HnCGfAIhcK0tLTU1FTcMtgy0P3vmWZ5cH3D/ZEX9Zp7dmxvoIxJH3W6iDpf2HU8vsoO+0c4s9H3jlarxRQYOvT4bPud9RXYD9AHPOuP63lRM5zQUfAkJCTgFoDbXFdXFz2mWh5N+eP6wPNSkus1s9Gvke7zIf3uhkpSf0HNeacNJwz2ED901EdSZ7VazWYz2gXBG8rT4U+cR4kzz0tBrdcmf/MCt/f+aiqVkfGP6MQHNviY7IV/gccj5p17Fj14Q7kcynTJD+P6wPGUY7NhyqYAy6PBcbrbe/fvqNNxf0S9uKt+4VWx0c/8pW+ju4jx/xacR01qUEGsJ9ptgWXYbARPYOujoefvzUCf2FSR0XrZDTzahP1Gg7H+/jP80R2W6G/1L+GGjtpHvwHPwNDkEp7L/8msUdxNdbOqBLfi9+PeuvyJ8KTxtA0MrwxPSxV43MFTHbevt6OJFY+HqJZ7dnSL6M2mn+8ODE+xmsvk3FatJHiUAk3svgeseYwUz+ZfOgaGp5lSsBrXZ8d3pHmApzJmb087u8uIe7SBEzK8RfR286/3B0ZWhseYm3Dvmkevkq+O3oP/pVnV4i4yUjy2v3XWtbJ71GJKVJsr7pT99FBB8IyPsOPxIHiGHGL+tg16YLr7mCkFq3FT/vlOmSd4yoW7x0eesJrrLqzhnCF5gsHDbi5TIvB0kfqURu0eG2YX012ow3o5iN5+FfzQ1M5OWyaeystB968R+tyM3MWWxy1KyzkzOMczyJSC1XhVajC1XsURu54NsdsDbpF/fn36Cbl/uus7hljlZXLWXj3VJfPEeS8K/2GULU9EtW3wQ/uoF7ZBPab2ldFHJzulFTvpxE6q0zuYmJnGC24PXCzs/v1qK9rHo6+Y3NiOT48P4Y/trFX//0YBvMb5wETUWzW0eGkDI98MEQ3e3sDwvEwZHnxgeGJaOh0c8OyGFnMRbflhqYmYu8AwThkFMIdTRtIZllM+GOCM6fOR50JKmWJSIpB6EA0l0dKFr/66qsDHUOBfAAAA//8DAFBLAwQUAAAACABSf0pGhI+kftcCAAAhDgAAHgAAAGNoYXJ0L3RoZW1lL3RoZW1lT3ZlcnJpZGUxLnhtbO1X3WoUMRS+VvAdwtzbWWsVKd2W7vZP+0u7LfTy7Gx2J938DEmmde6kvRQEsYo3gndeiFpowZv6NKsVrdBXMLO1NanNUBZBhGVhmZzzfSfnJCf5yMjYQ0bRJpaKCF4Obg2UAoR5JBqEt8rBam3q5r0AKQ28AVRwXA4yrIKx0RvXR2BYx5jhRcOVpIGRicPVMJSDWOtkOAxVZNygBkSCufE1hWSgzVC2woaELROf0XCwVLobMiA8MCGvmZgRlSs5ESMOzEy32GySCJ96Q8v9C94UXPvwuZ/BhpBTBpQbuhYKmnCkswQ3ITKEKlBSlwTNkVasA5QAF8qYS4OlqdJt85//hrpfQ0F4HgWDFcKyR+pP+1meSEWSJLocPDCTBBbu5PDdyeE+Ojnc62wfdLY/dnZ2OtsffOwZ4C2bffzm6Y9Xj9D3/dfHu88LSMomfXn/+POnZwVobaOPXux9Pdg7evnk29tdH2dcQt3m1AjDCi3gLbQsGHDvVLgue6DVYiA2bZy3FHDIiT7KpI4dykIGFHzgCnYXeU0S3vCip9MNp4iVWKaa+NCzMXPQ80LQipD+YmfN1M4apbxVkItMbfAywKY3leqFtphME3OWCHjxMXZSX6KmU6CFOdYo94k2xj7uOiHEKZtEUijR1GidoAoQ/4LVSF1fzpwhzGxiBgVtAg5zDVUE9U40gTddOJiFpt7gmDorPQ2pBuavAhi14XOgY2/iK5mMnI1RWppkMBVosoGV8hIXZeaUMGuut4JumacZc+FSk7YHnucshA2fEO1qDCzx10F4bBPuq7bpdkBLQvtzEvbZOx2bTQNe3CVrBOsebpJVc+9f3ly5J5Xec4aFe+Yz2gR8Ns1IaGnPuRgRfjUxuiBDd/oy1LMMjUsC9Kri0wVfVXKqQjbI/6k4E5DyJczjvuD0BacvOH9LcLq3xz+QGUtVjOGU7z6SmC54U/12G4MZu8+60Z9QSwMEFAAGAAgAAAAhAPzwneC+AAAAMQEAABoAAABjaGFydC9fcmVscy9jaGFydC54bWwucmVsc4SPwQrCMBBE74L/EPZu03oQkSa9iNCTIPoBIdm2wTYJSRT79y6eLAged4d5M1M3r2lkT4zJeiegKkpg6LQ31vUCbtfTZg8sZeWMGr1DATMmaOR6VV9wVJlMabAhMaK4JGDIORw4T3rASaXCB3SkdD5OKtMZex6Uvqse+bYsdzx+M0AumKw1AmJrKmDXOVDyf7bvOqvx6PVjQpd/RPBMvfBMc6M1SGAVe8wCPu+lWBVUHLis+WKofAMAAP//AwBQSwMEFAAGAAgAAAAhAITsoQcTAQAAVAIAABMAAABbQ29udGVudF9UeXBlc10ueG1spJLNTsMwDMfvSLxDlCtq0nFACK3dgY8jcBgPYFK3jciXkmxsb4/brhKbNi5crMT23/7FznK1s4ZtMSbtXcUXouQMnfKNdl3FP9YvxT1nKYNrwHiHFd9j4qv6+mq53gdMjNQuVbzPOTxImVSPFpLwAR1FWh8tZLrGTgZQX9ChvC3LO6m8y+hykYcavF4+YQsbk9nzjtwTyacNnD1OeUOrims76Ae/PKuIaNKJBEIwWkGmt8mta064igOTIOWYk3od0g2BX+gwRI6Zfjc46N5omFE3yN4h5lewRC5VT+fJir+LnKH0basVNl5tLM1MNBG+aTnWiLHqjHu5baadoBztnLT4N8VRuZlBjn+i/gEAAP//AwBQSwMEFAAGAAgAAAAhABmqkvPRAAAAswEAAAsAAABfcmVscy8ucmVsc6yQy4oCMRBF9wP+Q6i9Xd0uRAbTbkRwK/oBNUl1d7DzIImif2+c2UyLMJtZFpc693DXm5sdxZVjMt5JaKoaBDvltXG9hNNxN1+BSJmcptE7lnDnBJt29rE+8Ei5PKXBhCQKxSUJQ87hEzGpgS2lygd2Jel8tJTLGXsMpM7UMy7qeonxNwPaCVPstYS41wsQx3sozX+zfdcZxVuvLpZdflOBxpbuAqTYc5agBooZLWtDP1FTfdkA+N6k+U+Tqeur0rdYVaZ7uuBk6vYBAAD//wMAUEsBAi0AFAAGAAgAAAAhAO+F9G9tBQAArREAAA8AAAAAAAAAAAAAAAAAAAAAAGNoYXJ0L2NoYXJ0LnhtbFBLAQItABQABgAIAAAAIQC/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=="/>
  <p:tag name="NUMBERFORMAT" val="0"/>
  <p:tag name="COLORTYPE" val="SCHEME"/>
  <p:tag name="LABELFORMAT" val="0"/>
  <p:tag name="DEFINEDCOLORS" val="3,6,10,45,32,50,13,4,9,55,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1323</Words>
  <Application>Microsoft Office PowerPoint</Application>
  <PresentationFormat>Widescreen</PresentationFormat>
  <Paragraphs>255</Paragraphs>
  <Slides>52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Calibri</vt:lpstr>
      <vt:lpstr>Gill Sans MT</vt:lpstr>
      <vt:lpstr>Lucida Sans</vt:lpstr>
      <vt:lpstr>Palatino</vt:lpstr>
      <vt:lpstr>Symbol</vt:lpstr>
      <vt:lpstr>Times</vt:lpstr>
      <vt:lpstr>Times New Roman</vt:lpstr>
      <vt:lpstr>Trebuchet MS</vt:lpstr>
      <vt:lpstr>Office Theme</vt:lpstr>
      <vt:lpstr>MathType 5.0 Equation</vt:lpstr>
      <vt:lpstr>Microsoft Equation 3.0</vt:lpstr>
      <vt:lpstr>PowerPoint Presentation</vt:lpstr>
      <vt:lpstr>Land Acknowledgement</vt:lpstr>
      <vt:lpstr>What is Physics?</vt:lpstr>
      <vt:lpstr>What is Physics?</vt:lpstr>
      <vt:lpstr>What is Physics?</vt:lpstr>
      <vt:lpstr>What is Physics?</vt:lpstr>
      <vt:lpstr>About Me</vt:lpstr>
      <vt:lpstr>About You</vt:lpstr>
      <vt:lpstr>Answering Questions</vt:lpstr>
      <vt:lpstr>What program are you in?</vt:lpstr>
      <vt:lpstr>Did you take grade 12 physics?</vt:lpstr>
      <vt:lpstr>How much math do you know?</vt:lpstr>
      <vt:lpstr>How much physics do you know?</vt:lpstr>
      <vt:lpstr>Do you like physics?</vt:lpstr>
      <vt:lpstr>Do you like physics?</vt:lpstr>
      <vt:lpstr>The Course Syllabus</vt:lpstr>
      <vt:lpstr>Lectures</vt:lpstr>
      <vt:lpstr>Tutorials</vt:lpstr>
      <vt:lpstr>Laboratories</vt:lpstr>
      <vt:lpstr>Textbook</vt:lpstr>
      <vt:lpstr>Marking Scheme</vt:lpstr>
      <vt:lpstr>LON-CAPA</vt:lpstr>
      <vt:lpstr>Physics</vt:lpstr>
      <vt:lpstr>Mechanics:  the branch of physics concerned with the motion of bodies</vt:lpstr>
      <vt:lpstr>Theory and Experiments</vt:lpstr>
      <vt:lpstr>Vectors and Scalars</vt:lpstr>
      <vt:lpstr>One-Dimensional Motion</vt:lpstr>
      <vt:lpstr>PowerPoint Presentation</vt:lpstr>
      <vt:lpstr>Position-Time Graph</vt:lpstr>
      <vt:lpstr>Displacement</vt:lpstr>
      <vt:lpstr>Reminder: Vector Example</vt:lpstr>
      <vt:lpstr>Average Velocity</vt:lpstr>
      <vt:lpstr>Average Speed</vt:lpstr>
      <vt:lpstr>One-Dimensional Motion</vt:lpstr>
      <vt:lpstr>Example of motion</vt:lpstr>
      <vt:lpstr>Instantaneous velocity v</vt:lpstr>
      <vt:lpstr>Uniform motion</vt:lpstr>
      <vt:lpstr>PowerPoint Presentation</vt:lpstr>
      <vt:lpstr>Nonuniform motion</vt:lpstr>
      <vt:lpstr>PowerPoint Presentation</vt:lpstr>
      <vt:lpstr>Coordinate Systems</vt:lpstr>
      <vt:lpstr>Cartesian Coordinate System</vt:lpstr>
      <vt:lpstr>Position-Versus-Time Graphs</vt:lpstr>
      <vt:lpstr>Motion with constant velocity</vt:lpstr>
      <vt:lpstr>Motion with constant acceleration</vt:lpstr>
      <vt:lpstr>Motion with constant acceleration</vt:lpstr>
      <vt:lpstr>Free fall</vt:lpstr>
      <vt:lpstr>Inclined Motion</vt:lpstr>
      <vt:lpstr>Motion with constant velocity</vt:lpstr>
      <vt:lpstr>Motion with constant acceleration</vt:lpstr>
      <vt:lpstr>Problem Solving</vt:lpstr>
      <vt:lpstr>Problem Solving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</dc:title>
  <dc:creator>Joseph MacMillan</dc:creator>
  <cp:lastModifiedBy>Franco Gaspari</cp:lastModifiedBy>
  <cp:revision>26</cp:revision>
  <dcterms:created xsi:type="dcterms:W3CDTF">2019-09-05T14:53:16Z</dcterms:created>
  <dcterms:modified xsi:type="dcterms:W3CDTF">2019-09-06T15:44:05Z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2019-09-05T00:00:00Z</vt:filetime>
  </property>
</Properties>
</file>