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7" r:id="rId3"/>
    <p:sldId id="294" r:id="rId4"/>
    <p:sldId id="272" r:id="rId5"/>
    <p:sldId id="296" r:id="rId6"/>
    <p:sldId id="304" r:id="rId7"/>
    <p:sldId id="306" r:id="rId8"/>
    <p:sldId id="307" r:id="rId9"/>
    <p:sldId id="298" r:id="rId10"/>
    <p:sldId id="299" r:id="rId11"/>
    <p:sldId id="300" r:id="rId12"/>
    <p:sldId id="301" r:id="rId13"/>
    <p:sldId id="302" r:id="rId14"/>
    <p:sldId id="260" r:id="rId15"/>
    <p:sldId id="259" r:id="rId16"/>
    <p:sldId id="261" r:id="rId17"/>
    <p:sldId id="262" r:id="rId18"/>
    <p:sldId id="289" r:id="rId19"/>
    <p:sldId id="308" r:id="rId20"/>
    <p:sldId id="290" r:id="rId21"/>
    <p:sldId id="309" r:id="rId22"/>
    <p:sldId id="291" r:id="rId23"/>
    <p:sldId id="282" r:id="rId24"/>
    <p:sldId id="283" r:id="rId25"/>
    <p:sldId id="303" r:id="rId26"/>
    <p:sldId id="284" r:id="rId27"/>
    <p:sldId id="310" r:id="rId28"/>
    <p:sldId id="274" r:id="rId29"/>
    <p:sldId id="258" r:id="rId30"/>
    <p:sldId id="263" r:id="rId31"/>
    <p:sldId id="305" r:id="rId32"/>
    <p:sldId id="311" r:id="rId33"/>
    <p:sldId id="278" r:id="rId34"/>
    <p:sldId id="265" r:id="rId35"/>
    <p:sldId id="31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DDDDDD"/>
    <a:srgbClr val="CC0000"/>
    <a:srgbClr val="7C7CA8"/>
    <a:srgbClr val="0099BF"/>
    <a:srgbClr val="73C745"/>
    <a:srgbClr val="7ACA4E"/>
    <a:srgbClr val="CC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0" autoAdjust="0"/>
    <p:restoredTop sz="67714" autoAdjust="0"/>
  </p:normalViewPr>
  <p:slideViewPr>
    <p:cSldViewPr>
      <p:cViewPr>
        <p:scale>
          <a:sx n="70" d="100"/>
          <a:sy n="70" d="100"/>
        </p:scale>
        <p:origin x="784" y="-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ED992593-2904-4C8F-9395-293C79544A7F}" type="datetimeFigureOut">
              <a:rPr lang="en-CA"/>
              <a:pPr>
                <a:defRPr/>
              </a:pPr>
              <a:t>2018-09-15</a:t>
            </a:fld>
            <a:endParaRPr lang="en-CA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/>
              </a:defRPr>
            </a:lvl1pPr>
          </a:lstStyle>
          <a:p>
            <a:pPr>
              <a:defRPr/>
            </a:pPr>
            <a:r>
              <a:rPr lang="en-US"/>
              <a:t>Copyright © 2011 by Nelson Education Limited</a:t>
            </a:r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F27E4BE-48AB-4BE1-A2AF-8AD0E9FE8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5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41C8D2D4-1E68-4EEE-BBE8-A887C2B9D110}" type="datetimeFigureOut">
              <a:rPr lang="en-CA"/>
              <a:pPr>
                <a:defRPr/>
              </a:pPr>
              <a:t>2018-09-15</a:t>
            </a:fld>
            <a:endParaRPr lang="en-CA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4F0D3A-8A64-4101-89EE-A6374FD4F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15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E8FA2B-CF10-4178-9F18-6971FE41B825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741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1741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A3EC667-837D-4A05-B33E-D57659D51F87}" type="slidenum">
              <a:rPr lang="en-US" sz="1200">
                <a:cs typeface="ヒラギノ角ゴ Pro W3"/>
              </a:rPr>
              <a:pPr algn="r"/>
              <a:t>1</a:t>
            </a:fld>
            <a:endParaRPr lang="en-US" sz="1200">
              <a:cs typeface="ヒラギノ角ゴ Pro W3"/>
            </a:endParaRPr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8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CC86A5-7A71-4D42-A23C-A96B698C931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277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3277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BED0DEF-2081-4460-9650-E92D90E464EC}" type="slidenum">
              <a:rPr lang="en-US" sz="1200">
                <a:cs typeface="ヒラギノ角ゴ Pro W3"/>
              </a:rPr>
              <a:pPr algn="r"/>
              <a:t>10</a:t>
            </a:fld>
            <a:endParaRPr lang="en-US" sz="1200">
              <a:cs typeface="ヒラギノ角ゴ Pro W3"/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22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727A1-EC62-4261-AB74-81293BBDF84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4819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3482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3D9D65F-E7AC-49EF-A162-5BF5D6DD7ECC}" type="slidenum">
              <a:rPr lang="en-US" sz="1200">
                <a:cs typeface="ヒラギノ角ゴ Pro W3"/>
              </a:rPr>
              <a:pPr algn="r"/>
              <a:t>11</a:t>
            </a:fld>
            <a:endParaRPr lang="en-US" sz="1200">
              <a:cs typeface="ヒラギノ角ゴ Pro W3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66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9660D7-FB3F-4DEB-BB20-B7447D33A3C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6867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5C7466D-8807-4AE7-8185-2BF27E8548DC}" type="slidenum">
              <a:rPr lang="en-US" sz="1200">
                <a:cs typeface="ヒラギノ角ゴ Pro W3"/>
              </a:rPr>
              <a:pPr algn="r"/>
              <a:t>12</a:t>
            </a:fld>
            <a:endParaRPr lang="en-US" sz="1200">
              <a:cs typeface="ヒラギノ角ゴ Pro W3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94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ED7F2-E8C6-447A-8F11-0DDD0DDC6D2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5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3891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EFCCD0-6062-4860-B6E8-572734E74027}" type="slidenum">
              <a:rPr lang="en-US" sz="1200">
                <a:cs typeface="ヒラギノ角ゴ Pro W3"/>
              </a:rPr>
              <a:pPr algn="r"/>
              <a:t>13</a:t>
            </a:fld>
            <a:endParaRPr lang="en-US" sz="1200">
              <a:cs typeface="ヒラギノ角ゴ Pro W3"/>
            </a:endParaRPr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75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9532CB-104D-4DF6-BAA8-8731969DD40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0963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4096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01CA5E8-F61C-4ABC-8E90-CA3BB1DAF722}" type="slidenum">
              <a:rPr lang="en-US" sz="1200">
                <a:cs typeface="ヒラギノ角ゴ Pro W3"/>
              </a:rPr>
              <a:pPr algn="r"/>
              <a:t>14</a:t>
            </a:fld>
            <a:endParaRPr lang="en-US" sz="1200">
              <a:cs typeface="ヒラギノ角ゴ Pro W3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49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ACC21B-E2AC-4D13-A589-CB0D46F4AF5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301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4301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5EDFD4B-4F8F-459B-BD4D-83637ADE6ADB}" type="slidenum">
              <a:rPr lang="en-US" sz="1200">
                <a:cs typeface="ヒラギノ角ゴ Pro W3"/>
              </a:rPr>
              <a:pPr algn="r"/>
              <a:t>15</a:t>
            </a:fld>
            <a:endParaRPr lang="en-US" sz="1200">
              <a:cs typeface="ヒラギノ角ゴ Pro W3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414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9C569-7098-43E1-840E-A91D9C33CDC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5059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4506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CAA5358-98EA-4DF4-B12D-5F5C8FBEE8D4}" type="slidenum">
              <a:rPr lang="en-US" sz="1200">
                <a:cs typeface="ヒラギノ角ゴ Pro W3"/>
              </a:rPr>
              <a:pPr algn="r"/>
              <a:t>16</a:t>
            </a:fld>
            <a:endParaRPr lang="en-US" sz="1200">
              <a:cs typeface="ヒラギノ角ゴ Pro W3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34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7AD287-6231-4B6E-8FDA-0D19E15ED92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7107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4710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59F92E7-9096-4E59-8B08-EF3E7597D597}" type="slidenum">
              <a:rPr lang="en-US" sz="1200">
                <a:cs typeface="ヒラギノ角ゴ Pro W3"/>
              </a:rPr>
              <a:pPr algn="r"/>
              <a:t>17</a:t>
            </a:fld>
            <a:endParaRPr lang="en-US" sz="1200">
              <a:cs typeface="ヒラギノ角ゴ Pro W3"/>
            </a:endParaRPr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62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CF8AE-DC57-436C-97E8-794A1E1C21B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9155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4915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802EFF-180B-4E30-AC08-FEC811A509C5}" type="slidenum">
              <a:rPr lang="en-US" sz="1200">
                <a:cs typeface="ヒラギノ角ゴ Pro W3"/>
              </a:rPr>
              <a:pPr algn="r"/>
              <a:t>18</a:t>
            </a:fld>
            <a:endParaRPr lang="en-US" sz="1200">
              <a:cs typeface="ヒラギノ角ゴ Pro W3"/>
            </a:endParaRPr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54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89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18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E2584E-0BD5-43BF-A4EC-CF1B593E5D3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2227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5222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80772E3-4B58-419D-80E2-8ABF646625BE}" type="slidenum">
              <a:rPr lang="en-US" sz="1200">
                <a:cs typeface="ヒラギノ角ゴ Pro W3"/>
              </a:rPr>
              <a:pPr algn="r"/>
              <a:t>20</a:t>
            </a:fld>
            <a:endParaRPr lang="en-US" sz="1200">
              <a:cs typeface="ヒラギノ角ゴ Pro W3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83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10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B672D9-0F92-43F5-B716-47AE679B23FC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5299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5530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0DE9A6-259B-4710-87A3-F12D99875AD2}" type="slidenum">
              <a:rPr lang="en-US" sz="1200">
                <a:cs typeface="ヒラギノ角ゴ Pro W3"/>
              </a:rPr>
              <a:pPr algn="r"/>
              <a:t>22</a:t>
            </a:fld>
            <a:endParaRPr lang="en-US" sz="1200">
              <a:cs typeface="ヒラギノ角ゴ Pro W3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667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A3CD70-728E-4E0C-83D8-D3435845C12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7347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5734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7AC540C-C09A-490B-BD9A-8AFA0876A0DE}" type="slidenum">
              <a:rPr lang="en-US" sz="1200">
                <a:cs typeface="ヒラギノ角ゴ Pro W3"/>
              </a:rPr>
              <a:pPr algn="r"/>
              <a:t>23</a:t>
            </a:fld>
            <a:endParaRPr lang="en-US" sz="1200">
              <a:cs typeface="ヒラギノ角ゴ Pro W3"/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066095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8AECB2-1A56-4D2A-9A30-8B5ADF700DF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9395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5939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4A77D3-59BA-48AE-B7DE-AB311A691490}" type="slidenum">
              <a:rPr lang="en-US" sz="1200">
                <a:cs typeface="ヒラギノ角ゴ Pro W3"/>
              </a:rPr>
              <a:pPr algn="r"/>
              <a:t>24</a:t>
            </a:fld>
            <a:endParaRPr lang="en-US" sz="1200">
              <a:cs typeface="ヒラギノ角ゴ Pro W3"/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018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DAF6AD-80BA-422F-B6E0-C505F6CF73A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1443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solidFill>
                  <a:srgbClr val="000000"/>
                </a:solidFill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6144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8C16D60-0816-45D7-81E5-09F4E5C420EF}" type="slidenum">
              <a:rPr lang="en-US" sz="1200">
                <a:solidFill>
                  <a:srgbClr val="000000"/>
                </a:solidFill>
                <a:cs typeface="ヒラギノ角ゴ Pro W3"/>
              </a:rPr>
              <a:pPr algn="r"/>
              <a:t>25</a:t>
            </a:fld>
            <a:endParaRPr lang="en-US" sz="1200">
              <a:solidFill>
                <a:srgbClr val="000000"/>
              </a:solidFill>
              <a:cs typeface="ヒラギノ角ゴ Pro W3"/>
            </a:endParaRPr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2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B55A53-DCEF-422F-8FA8-D376AE0A809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349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6349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6C64D17-6323-46BA-8868-85406369F2E1}" type="slidenum">
              <a:rPr lang="en-US" sz="1200">
                <a:cs typeface="ヒラギノ角ゴ Pro W3"/>
              </a:rPr>
              <a:pPr algn="r"/>
              <a:t>26</a:t>
            </a:fld>
            <a:endParaRPr lang="en-US" sz="1200">
              <a:cs typeface="ヒラギノ角ゴ Pro W3"/>
            </a:endParaRPr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301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395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B5C1A7-E004-49A9-9192-239783CE086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6563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6656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50D9B7-89E8-486F-A600-21EE63293372}" type="slidenum">
              <a:rPr lang="en-US" sz="1200">
                <a:cs typeface="ヒラギノ角ゴ Pro W3"/>
              </a:rPr>
              <a:pPr algn="r"/>
              <a:t>28</a:t>
            </a:fld>
            <a:endParaRPr lang="en-US" sz="1200">
              <a:cs typeface="ヒラギノ角ゴ Pro W3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055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2A9273-F9F1-4E49-820F-C1A59497208F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861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6861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D6CE3C6-B7CF-45F5-9571-DB6F887F5DB7}" type="slidenum">
              <a:rPr lang="en-US" sz="1200">
                <a:cs typeface="ヒラギノ角ゴ Pro W3"/>
              </a:rPr>
              <a:pPr algn="r"/>
              <a:t>29</a:t>
            </a:fld>
            <a:endParaRPr lang="en-US" sz="1200">
              <a:cs typeface="ヒラギノ角ゴ Pro W3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62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61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E1E184-7926-4EDA-B45B-F9A604CB3158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0659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7066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F48600A-4690-497D-9103-1446B109AF83}" type="slidenum">
              <a:rPr lang="en-US" sz="1200">
                <a:cs typeface="ヒラギノ角ゴ Pro W3"/>
              </a:rPr>
              <a:pPr algn="r"/>
              <a:t>30</a:t>
            </a:fld>
            <a:endParaRPr lang="en-US" sz="1200">
              <a:cs typeface="ヒラギノ角ゴ Pro W3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194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2E5845-2A4B-42DE-B2FD-0FB251F9111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2707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7270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FDF42DF-C007-41D3-B289-7A65DA3370FC}" type="slidenum">
              <a:rPr lang="en-US" sz="1200">
                <a:cs typeface="ヒラギノ角ゴ Pro W3"/>
              </a:rPr>
              <a:pPr algn="r"/>
              <a:t>31</a:t>
            </a:fld>
            <a:endParaRPr lang="en-US" sz="1200">
              <a:cs typeface="ヒラギノ角ゴ Pro W3"/>
            </a:endParaRPr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6616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351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F4E4D9-8D29-4CBF-979E-CDFBC4F04CC9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5779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7578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6DBAEC-25FC-4A2E-9846-A853788797C4}" type="slidenum">
              <a:rPr lang="en-US" sz="1200">
                <a:cs typeface="ヒラギノ角ゴ Pro W3"/>
              </a:rPr>
              <a:pPr algn="r"/>
              <a:t>33</a:t>
            </a:fld>
            <a:endParaRPr lang="en-US" sz="1200">
              <a:cs typeface="ヒラギノ角ゴ Pro W3"/>
            </a:endParaRPr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588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470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1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4F7CB9-0061-493A-98A7-E91F3CC2677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507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3B03ED0-2415-49C8-8FBA-67B7858D9E45}" type="slidenum">
              <a:rPr lang="en-US" sz="1200">
                <a:cs typeface="ヒラギノ角ゴ Pro W3"/>
              </a:rPr>
              <a:pPr algn="r"/>
              <a:t>4</a:t>
            </a:fld>
            <a:endParaRPr lang="en-US" sz="1200">
              <a:cs typeface="ヒラギノ角ゴ Pro W3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77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7C7189-0E45-4D39-97BB-9DB57B6666B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3555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2355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3261A88-B935-4295-81BB-A95D6ADC3FB3}" type="slidenum">
              <a:rPr lang="en-US" sz="1200">
                <a:cs typeface="ヒラギノ角ゴ Pro W3"/>
              </a:rPr>
              <a:pPr algn="r"/>
              <a:t>5</a:t>
            </a:fld>
            <a:endParaRPr lang="en-US" sz="1200">
              <a:cs typeface="ヒラギノ角ゴ Pro W3"/>
            </a:endParaRPr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9074AD-9EFF-46AB-A58B-C79D4DB001C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5603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solidFill>
                  <a:srgbClr val="000000"/>
                </a:solidFill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2560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E9D0295-94CE-4A1F-9573-09CAD73F936C}" type="slidenum">
              <a:rPr lang="en-US" sz="1200">
                <a:solidFill>
                  <a:srgbClr val="000000"/>
                </a:solidFill>
                <a:cs typeface="ヒラギノ角ゴ Pro W3"/>
              </a:rPr>
              <a:pPr algn="r"/>
              <a:t>6</a:t>
            </a:fld>
            <a:endParaRPr lang="en-US" sz="1200">
              <a:solidFill>
                <a:srgbClr val="000000"/>
              </a:solidFill>
              <a:cs typeface="ヒラギノ角ゴ Pro W3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2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4B08F6-B774-4030-A5E7-A1533C5B6C7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765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C0EC3FB-FC14-4BC1-AC22-AFAD72A9D452}" type="slidenum">
              <a:rPr lang="en-US" sz="1200">
                <a:cs typeface="ヒラギノ角ゴ Pro W3"/>
              </a:rPr>
              <a:pPr algn="r"/>
              <a:t>7</a:t>
            </a:fld>
            <a:endParaRPr lang="en-US" sz="1200">
              <a:cs typeface="ヒラギノ角ゴ Pro W3"/>
            </a:endParaRPr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59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2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3FBECA-62C5-4D41-86CD-6F34ADD66F2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3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3072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B51A28D-1266-4226-B5FC-74909D7E2E2B}" type="slidenum">
              <a:rPr lang="en-US" sz="1200">
                <a:cs typeface="ヒラギノ角ゴ Pro W3"/>
              </a:rPr>
              <a:pPr algn="r"/>
              <a:t>9</a:t>
            </a:fld>
            <a:endParaRPr lang="en-US" sz="1200">
              <a:cs typeface="ヒラギノ角ゴ Pro W3"/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5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usn-title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276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CA" noProof="0" smtClean="0"/>
              <a:t>Click to edit Master title style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CA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5BAC4-8A7D-4687-AF63-629BFD8B843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188D3-B5E6-4DEB-9923-150FDF75E8F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3D533-9AF5-4586-88A0-B2A20681182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20836-9211-4646-8FC0-2562859B1B9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DF573-A103-42E2-9F4B-F92F4AC9650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0808B-461D-40CF-9D12-0B552ACE068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A0456-6E59-4F83-AD43-1CB43819AAA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EC608-5B2C-4B3E-B50E-7DF3E6CDB5E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C34BC-3313-450A-81AC-525CC19007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B02A8-DEB3-4D74-9EAF-2BF3F05EB1C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B4174-8534-49C8-BF8C-AE477653DCF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n-slide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7543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4953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ヒラギノ角ゴ Pro W3"/>
              </a:defRPr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102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7B66A63-0EFB-4458-B5D2-6D5C88EE062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CC2B45"/>
          </a:solidFill>
          <a:latin typeface="+mn-lt"/>
          <a:ea typeface="+mn-ea"/>
          <a:cs typeface="ヒラギノ角ゴ Pro W3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statcan.gc.c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debtclock.c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2438400" y="3048000"/>
            <a:ext cx="6705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3: </a:t>
            </a:r>
            <a:br>
              <a:rPr lang="en-US" dirty="0" smtClean="0"/>
            </a:br>
            <a:r>
              <a:rPr lang="en-US" dirty="0" smtClean="0"/>
              <a:t>Economics</a:t>
            </a:r>
          </a:p>
        </p:txBody>
      </p:sp>
      <p:sp>
        <p:nvSpPr>
          <p:cNvPr id="16386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267200"/>
            <a:ext cx="6705600" cy="685800"/>
          </a:xfrm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CA" smtClean="0"/>
              <a:t>Framework</a:t>
            </a:r>
            <a:r>
              <a:rPr lang="en-US" smtClean="0"/>
              <a:t> for Business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6" y="3048000"/>
            <a:ext cx="2235848" cy="2846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5FE6DC-9654-4665-ABB3-8FA5AF97952E}" type="slidenum">
              <a:rPr lang="en-CA"/>
              <a:pPr>
                <a:defRPr/>
              </a:pPr>
              <a:t>10</a:t>
            </a:fld>
            <a:endParaRPr lang="en-CA"/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Federal Government Revenue and Expenses 2014</a:t>
            </a:r>
            <a:r>
              <a:rPr lang="en-CA" dirty="0" smtClean="0">
                <a:cs typeface="Arial" charset="0"/>
              </a:rPr>
              <a:t>–</a:t>
            </a:r>
            <a:r>
              <a:rPr lang="en-CA" dirty="0" smtClean="0"/>
              <a:t>2015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7813" y="3500734"/>
            <a:ext cx="3581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[[CATCH: Exhibit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3.2 (Federal Government 2014-15 Revenue and Expenses) from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p.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 38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in the textbook]]</a:t>
            </a:r>
            <a:endParaRPr lang="en-US" sz="1200" dirty="0">
              <a:effectLst/>
              <a:latin typeface="Times New Roman" charset="0"/>
              <a:ea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76400"/>
            <a:ext cx="6044759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0EB40F-A114-43CC-BFB4-C8395D0A0356}" type="slidenum">
              <a:rPr lang="en-CA"/>
              <a:pPr>
                <a:defRPr/>
              </a:pPr>
              <a:t>11</a:t>
            </a:fld>
            <a:endParaRPr lang="en-CA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Money Supply: M1 and M2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676400"/>
            <a:ext cx="5638800" cy="1752600"/>
          </a:xfrm>
          <a:solidFill>
            <a:srgbClr val="FFCC00"/>
          </a:solidFill>
        </p:spPr>
        <p:txBody>
          <a:bodyPr/>
          <a:lstStyle/>
          <a:p>
            <a:pPr marL="0" indent="0" algn="ctr" eaLnBrk="1" hangingPunct="1">
              <a:spcAft>
                <a:spcPct val="20000"/>
              </a:spcAft>
              <a:buFontTx/>
              <a:buNone/>
            </a:pPr>
            <a:r>
              <a:rPr lang="en-CA" b="1" smtClean="0">
                <a:solidFill>
                  <a:schemeClr val="tx1"/>
                </a:solidFill>
              </a:rPr>
              <a:t>M1 money supply</a:t>
            </a:r>
            <a:r>
              <a:rPr lang="en-CA" smtClean="0">
                <a:solidFill>
                  <a:schemeClr val="tx1"/>
                </a:solidFill>
              </a:rPr>
              <a:t> </a:t>
            </a:r>
            <a:r>
              <a:rPr lang="en-CA" smtClean="0">
                <a:solidFill>
                  <a:schemeClr val="tx1"/>
                </a:solidFill>
                <a:cs typeface="Arial" charset="0"/>
              </a:rPr>
              <a:t>–</a:t>
            </a:r>
            <a:r>
              <a:rPr lang="en-CA" smtClean="0">
                <a:solidFill>
                  <a:schemeClr val="tx1"/>
                </a:solidFill>
              </a:rPr>
              <a:t> all currency </a:t>
            </a:r>
            <a:r>
              <a:rPr lang="en-CA" smtClean="0">
                <a:solidFill>
                  <a:schemeClr val="tx1"/>
                </a:solidFill>
                <a:cs typeface="Arial" charset="0"/>
              </a:rPr>
              <a:t>– </a:t>
            </a:r>
            <a:r>
              <a:rPr lang="en-CA" smtClean="0">
                <a:solidFill>
                  <a:schemeClr val="tx1"/>
                </a:solidFill>
              </a:rPr>
              <a:t>paper bills and metal coins </a:t>
            </a:r>
            <a:r>
              <a:rPr lang="en-CA" smtClean="0">
                <a:solidFill>
                  <a:schemeClr val="tx1"/>
                </a:solidFill>
                <a:cs typeface="Arial" charset="0"/>
              </a:rPr>
              <a:t>– </a:t>
            </a:r>
            <a:r>
              <a:rPr lang="en-CA" smtClean="0">
                <a:solidFill>
                  <a:schemeClr val="tx1"/>
                </a:solidFill>
              </a:rPr>
              <a:t>plus chequing accounts and traveller’s cheques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1676400" y="3581400"/>
            <a:ext cx="5638800" cy="2438400"/>
          </a:xfrm>
          <a:solidFill>
            <a:srgbClr val="FF9900"/>
          </a:solidFill>
        </p:spPr>
        <p:txBody>
          <a:bodyPr anchor="ctr"/>
          <a:lstStyle/>
          <a:p>
            <a:pPr marL="0" indent="0" algn="ctr" eaLnBrk="1" hangingPunct="1">
              <a:spcAft>
                <a:spcPct val="200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M2 money supply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  <a:cs typeface="Arial" charset="0"/>
              </a:rPr>
              <a:t>–</a:t>
            </a:r>
            <a:r>
              <a:rPr lang="en-CA" dirty="0" smtClean="0">
                <a:solidFill>
                  <a:schemeClr val="tx1"/>
                </a:solidFill>
              </a:rPr>
              <a:t> all M1 plus most savings accounts, money market accounts, and certificates of deposit (low-risk savings vehicles with a fixed term)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6444-7B15-42E2-906A-B518159461DE}" type="slidenum">
              <a:rPr lang="en-CA"/>
              <a:pPr>
                <a:defRPr/>
              </a:pPr>
              <a:t>12</a:t>
            </a:fld>
            <a:endParaRPr lang="en-CA"/>
          </a:p>
        </p:txBody>
      </p:sp>
      <p:sp>
        <p:nvSpPr>
          <p:cNvPr id="35843" name="Rectangle 9"/>
          <p:cNvSpPr>
            <a:spLocks noChangeArrowheads="1"/>
          </p:cNvSpPr>
          <p:nvPr/>
        </p:nvSpPr>
        <p:spPr bwMode="auto">
          <a:xfrm>
            <a:off x="0" y="2133600"/>
            <a:ext cx="3810000" cy="609600"/>
          </a:xfrm>
          <a:prstGeom prst="rect">
            <a:avLst/>
          </a:prstGeom>
          <a:solidFill>
            <a:srgbClr val="73C7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2800" dirty="0">
                <a:cs typeface="ヒラギノ角ゴ Pro W3"/>
              </a:rPr>
              <a:t>You deposit $</a:t>
            </a:r>
            <a:r>
              <a:rPr lang="en-CA" sz="2800" dirty="0" smtClean="0">
                <a:cs typeface="ヒラギノ角ゴ Pro W3"/>
              </a:rPr>
              <a:t>5000.</a:t>
            </a:r>
            <a:endParaRPr lang="en-CA" sz="2800" dirty="0">
              <a:cs typeface="ヒラギノ角ゴ Pro W3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Banks Multiply Money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914400" y="2895600"/>
            <a:ext cx="4886325" cy="5238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800" dirty="0">
                <a:cs typeface="ヒラギノ角ゴ Pro W3"/>
              </a:rPr>
              <a:t>The bank loans </a:t>
            </a:r>
            <a:r>
              <a:rPr lang="en-CA" sz="2800" dirty="0" err="1">
                <a:cs typeface="ヒラギノ角ゴ Pro W3"/>
              </a:rPr>
              <a:t>Lianxi</a:t>
            </a:r>
            <a:r>
              <a:rPr lang="en-CA" sz="2800" dirty="0">
                <a:cs typeface="ヒラギノ角ゴ Pro W3"/>
              </a:rPr>
              <a:t> $</a:t>
            </a:r>
            <a:r>
              <a:rPr lang="en-CA" sz="2800" dirty="0" smtClean="0">
                <a:cs typeface="ヒラギノ角ゴ Pro W3"/>
              </a:rPr>
              <a:t>4900.</a:t>
            </a:r>
            <a:endParaRPr lang="en-CA" sz="2800" dirty="0">
              <a:cs typeface="ヒラギノ角ゴ Pro W3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436688" y="3549650"/>
            <a:ext cx="7124700" cy="523875"/>
          </a:xfrm>
          <a:prstGeom prst="rect">
            <a:avLst/>
          </a:prstGeom>
          <a:solidFill>
            <a:srgbClr val="CC2B45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800" dirty="0" err="1">
                <a:cs typeface="ヒラギノ角ゴ Pro W3"/>
              </a:rPr>
              <a:t>Lianxi</a:t>
            </a:r>
            <a:r>
              <a:rPr lang="en-CA" sz="2800" dirty="0">
                <a:cs typeface="ヒラギノ角ゴ Pro W3"/>
              </a:rPr>
              <a:t> buys a car from Mohamed for $</a:t>
            </a:r>
            <a:r>
              <a:rPr lang="en-CA" sz="2800" dirty="0" smtClean="0">
                <a:cs typeface="ヒラギノ角ゴ Pro W3"/>
              </a:rPr>
              <a:t>4900.</a:t>
            </a:r>
            <a:endParaRPr lang="en-CA" sz="2800" dirty="0">
              <a:cs typeface="ヒラギノ角ゴ Pro W3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810000" y="4267200"/>
            <a:ext cx="4978400" cy="519113"/>
          </a:xfrm>
          <a:prstGeom prst="rect">
            <a:avLst/>
          </a:prstGeom>
          <a:solidFill>
            <a:srgbClr val="73C745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800" dirty="0">
                <a:cs typeface="ヒラギノ角ゴ Pro W3"/>
              </a:rPr>
              <a:t>Mohamed deposits the $</a:t>
            </a:r>
            <a:r>
              <a:rPr lang="en-CA" sz="2800" dirty="0" smtClean="0">
                <a:cs typeface="ヒラギノ角ゴ Pro W3"/>
              </a:rPr>
              <a:t>4900.</a:t>
            </a:r>
            <a:endParaRPr lang="en-CA" sz="2800" dirty="0">
              <a:cs typeface="ヒラギノ角ゴ Pro W3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0" y="507365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2800" dirty="0">
                <a:cs typeface="ヒラギノ角ゴ Pro W3"/>
              </a:rPr>
              <a:t>Although you still have $</a:t>
            </a:r>
            <a:r>
              <a:rPr lang="en-CA" sz="2800" dirty="0" smtClean="0">
                <a:cs typeface="ヒラギノ角ゴ Pro W3"/>
              </a:rPr>
              <a:t>5000</a:t>
            </a:r>
            <a:r>
              <a:rPr lang="en-CA" sz="2800" dirty="0">
                <a:cs typeface="ヒラギノ角ゴ Pro W3"/>
              </a:rPr>
              <a:t>, the money supply has increased to </a:t>
            </a:r>
            <a:r>
              <a:rPr lang="en-CA" sz="2800" b="1" i="1" dirty="0">
                <a:solidFill>
                  <a:srgbClr val="008000"/>
                </a:solidFill>
                <a:cs typeface="ヒラギノ角ゴ Pro W3"/>
              </a:rPr>
              <a:t>$</a:t>
            </a:r>
            <a:r>
              <a:rPr lang="en-CA" sz="2800" b="1" i="1" dirty="0" smtClean="0">
                <a:solidFill>
                  <a:srgbClr val="008000"/>
                </a:solidFill>
                <a:cs typeface="ヒラギノ角ゴ Pro W3"/>
              </a:rPr>
              <a:t>9900</a:t>
            </a:r>
            <a:r>
              <a:rPr lang="en-CA" sz="2800" dirty="0" smtClean="0">
                <a:cs typeface="ヒラギノ角ゴ Pro W3"/>
              </a:rPr>
              <a:t>.</a:t>
            </a:r>
            <a:endParaRPr lang="en-CA" sz="2800" b="1" i="1" dirty="0">
              <a:solidFill>
                <a:srgbClr val="008000"/>
              </a:solidFill>
              <a:cs typeface="ヒラギノ角ゴ Pro W3"/>
            </a:endParaRP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5056188" y="1585913"/>
            <a:ext cx="3775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 dirty="0">
                <a:cs typeface="ヒラギノ角ゴ Pro W3"/>
              </a:rPr>
              <a:t>Canadian banks hold about 2% of your deposit as a </a:t>
            </a:r>
            <a:r>
              <a:rPr lang="en-CA" sz="2400" dirty="0" smtClean="0">
                <a:cs typeface="ヒラギノ角ゴ Pro W3"/>
              </a:rPr>
              <a:t>reserve.</a:t>
            </a:r>
            <a:endParaRPr lang="en-CA" sz="2400" dirty="0"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365E-9029-4902-9325-57EC7084C217}" type="slidenum">
              <a:rPr lang="en-CA"/>
              <a:pPr>
                <a:defRPr/>
              </a:pPr>
              <a:t>13</a:t>
            </a:fld>
            <a:endParaRPr lang="en-CA"/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The Bank of Canada</a:t>
            </a:r>
          </a:p>
        </p:txBody>
      </p:sp>
      <p:sp>
        <p:nvSpPr>
          <p:cNvPr id="37892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CA" smtClean="0"/>
              <a:t>Manages Canada’s monetary policy</a:t>
            </a:r>
          </a:p>
          <a:p>
            <a:pPr lvl="1"/>
            <a:r>
              <a:rPr lang="en-CA" smtClean="0"/>
              <a:t>Provides banking services for other banks and the government</a:t>
            </a:r>
          </a:p>
          <a:p>
            <a:pPr lvl="1"/>
            <a:r>
              <a:rPr lang="en-CA" smtClean="0"/>
              <a:t>Coordinates the cheque-clearing process</a:t>
            </a:r>
          </a:p>
          <a:p>
            <a:pPr lvl="1"/>
            <a:r>
              <a:rPr lang="en-CA" smtClean="0"/>
              <a:t>Maintains the federal government’s chequing account </a:t>
            </a:r>
          </a:p>
          <a:p>
            <a:pPr lvl="1"/>
            <a:r>
              <a:rPr lang="en-CA" smtClean="0"/>
              <a:t>Keeps the currency supply in good condition</a:t>
            </a:r>
          </a:p>
        </p:txBody>
      </p:sp>
      <p:sp>
        <p:nvSpPr>
          <p:cNvPr id="37893" name="Rectangle 17"/>
          <p:cNvSpPr>
            <a:spLocks noChangeArrowheads="1"/>
          </p:cNvSpPr>
          <p:nvPr/>
        </p:nvSpPr>
        <p:spPr bwMode="auto">
          <a:xfrm>
            <a:off x="0" y="1752600"/>
            <a:ext cx="891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189CFD-26EE-4240-895A-9FD9D1E8BC45}" type="slidenum">
              <a:rPr lang="en-CA"/>
              <a:pPr>
                <a:defRPr/>
              </a:pPr>
              <a:t>14</a:t>
            </a:fld>
            <a:endParaRPr lang="en-CA"/>
          </a:p>
        </p:txBody>
      </p:sp>
      <p:sp>
        <p:nvSpPr>
          <p:cNvPr id="3993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3-3 Capitalism: </a:t>
            </a:r>
            <a:br>
              <a:rPr lang="en-CA" dirty="0" smtClean="0"/>
            </a:br>
            <a:r>
              <a:rPr lang="en-CA" dirty="0" smtClean="0"/>
              <a:t>The Free Market System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657600"/>
            <a:ext cx="5181600" cy="2133600"/>
          </a:xfrm>
          <a:solidFill>
            <a:srgbClr val="7ACA4E"/>
          </a:solidFill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CA" sz="2800" smtClean="0">
                <a:solidFill>
                  <a:schemeClr val="tx1"/>
                </a:solidFill>
              </a:rPr>
              <a:t>Businesses offer value to:</a:t>
            </a:r>
          </a:p>
          <a:p>
            <a:pPr lvl="1" eaLnBrk="1" hangingPunct="1"/>
            <a:r>
              <a:rPr lang="en-CA" smtClean="0"/>
              <a:t>Customers</a:t>
            </a:r>
          </a:p>
          <a:p>
            <a:pPr lvl="1" eaLnBrk="1" hangingPunct="1"/>
            <a:r>
              <a:rPr lang="en-CA" smtClean="0"/>
              <a:t>Employees</a:t>
            </a:r>
          </a:p>
          <a:p>
            <a:pPr lvl="1" eaLnBrk="1" hangingPunct="1"/>
            <a:r>
              <a:rPr lang="en-CA" smtClean="0"/>
              <a:t>Suppliers</a:t>
            </a:r>
            <a:endParaRPr lang="en-CA" sz="2400" smtClean="0"/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533400" y="1676400"/>
            <a:ext cx="5181600" cy="1800225"/>
          </a:xfrm>
          <a:prstGeom prst="rect">
            <a:avLst/>
          </a:prstGeom>
          <a:solidFill>
            <a:srgbClr val="0099B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CA" sz="2800" b="1">
                <a:cs typeface="ヒラギノ角ゴ Pro W3"/>
              </a:rPr>
              <a:t>Free market </a:t>
            </a:r>
            <a:r>
              <a:rPr lang="en-CA" sz="2800">
                <a:cs typeface="ヒラギノ角ゴ Pro W3"/>
              </a:rPr>
              <a:t>– private ownership, economic freedom, fair competition, and innovation and hard 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676400"/>
            <a:ext cx="3080481" cy="405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34DA54-3E28-436A-BA3E-50FA46133B59}" type="slidenum">
              <a:rPr lang="en-CA"/>
              <a:pPr>
                <a:defRPr/>
              </a:pPr>
              <a:t>15</a:t>
            </a:fld>
            <a:endParaRPr lang="en-CA"/>
          </a:p>
        </p:txBody>
      </p:sp>
      <p:sp>
        <p:nvSpPr>
          <p:cNvPr id="41987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The Fundamental Rights </a:t>
            </a:r>
            <a:br>
              <a:rPr lang="en-CA" dirty="0" smtClean="0"/>
            </a:br>
            <a:r>
              <a:rPr lang="en-CA" dirty="0" smtClean="0"/>
              <a:t>of Capitalism</a:t>
            </a: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US" dirty="0" smtClean="0"/>
              <a:t>The right to own a business and keep after-tax profits</a:t>
            </a:r>
          </a:p>
          <a:p>
            <a:pPr lvl="1"/>
            <a:r>
              <a:rPr lang="en-US" dirty="0" smtClean="0"/>
              <a:t>The right to private property</a:t>
            </a:r>
          </a:p>
          <a:p>
            <a:pPr lvl="1"/>
            <a:r>
              <a:rPr lang="en-US" dirty="0" smtClean="0"/>
              <a:t>The right to free choice</a:t>
            </a:r>
          </a:p>
          <a:p>
            <a:pPr lvl="1"/>
            <a:r>
              <a:rPr lang="en-US" dirty="0" smtClean="0"/>
              <a:t>The right to fair competition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A36091-5BCB-4E39-A8FA-35DF14754A0D}" type="slidenum">
              <a:rPr lang="en-CA"/>
              <a:pPr>
                <a:defRPr/>
              </a:pPr>
              <a:t>16</a:t>
            </a:fld>
            <a:endParaRPr lang="en-CA"/>
          </a:p>
        </p:txBody>
      </p:sp>
      <p:sp>
        <p:nvSpPr>
          <p:cNvPr id="4403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Four Degrees of Competition</a:t>
            </a:r>
          </a:p>
        </p:txBody>
      </p:sp>
      <p:sp>
        <p:nvSpPr>
          <p:cNvPr id="44036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2743200" y="1828800"/>
            <a:ext cx="5715000" cy="4114800"/>
          </a:xfrm>
        </p:spPr>
        <p:txBody>
          <a:bodyPr/>
          <a:lstStyle/>
          <a:p>
            <a:pPr lvl="1" eaLnBrk="1" hangingPunct="1">
              <a:spcAft>
                <a:spcPct val="20000"/>
              </a:spcAft>
            </a:pPr>
            <a:r>
              <a:rPr lang="en-CA" smtClean="0"/>
              <a:t>Pure competition</a:t>
            </a:r>
          </a:p>
          <a:p>
            <a:pPr lvl="1" eaLnBrk="1" hangingPunct="1">
              <a:spcAft>
                <a:spcPct val="20000"/>
              </a:spcAft>
            </a:pPr>
            <a:r>
              <a:rPr lang="en-CA" smtClean="0"/>
              <a:t>Monopolistic competition</a:t>
            </a:r>
          </a:p>
          <a:p>
            <a:pPr lvl="1" eaLnBrk="1" hangingPunct="1">
              <a:spcAft>
                <a:spcPct val="20000"/>
              </a:spcAft>
            </a:pPr>
            <a:r>
              <a:rPr lang="en-CA" smtClean="0"/>
              <a:t>Oligopoly</a:t>
            </a:r>
          </a:p>
          <a:p>
            <a:pPr lvl="1" eaLnBrk="1" hangingPunct="1">
              <a:spcAft>
                <a:spcPct val="20000"/>
              </a:spcAft>
            </a:pPr>
            <a:r>
              <a:rPr lang="en-CA" smtClean="0"/>
              <a:t>Monopoly</a:t>
            </a:r>
          </a:p>
        </p:txBody>
      </p:sp>
      <p:grpSp>
        <p:nvGrpSpPr>
          <p:cNvPr id="44037" name="Group 20"/>
          <p:cNvGrpSpPr>
            <a:grpSpLocks/>
          </p:cNvGrpSpPr>
          <p:nvPr/>
        </p:nvGrpSpPr>
        <p:grpSpPr bwMode="auto">
          <a:xfrm>
            <a:off x="1066800" y="1752600"/>
            <a:ext cx="1066800" cy="4167188"/>
            <a:chOff x="672" y="1104"/>
            <a:chExt cx="672" cy="2625"/>
          </a:xfrm>
        </p:grpSpPr>
        <p:sp>
          <p:nvSpPr>
            <p:cNvPr id="44038" name="Line 8"/>
            <p:cNvSpPr>
              <a:spLocks noChangeShapeType="1"/>
            </p:cNvSpPr>
            <p:nvPr/>
          </p:nvSpPr>
          <p:spPr bwMode="auto">
            <a:xfrm>
              <a:off x="696" y="1536"/>
              <a:ext cx="597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Line 9"/>
            <p:cNvSpPr>
              <a:spLocks noChangeShapeType="1"/>
            </p:cNvSpPr>
            <p:nvPr/>
          </p:nvSpPr>
          <p:spPr bwMode="auto">
            <a:xfrm>
              <a:off x="696" y="1824"/>
              <a:ext cx="597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10"/>
            <p:cNvSpPr>
              <a:spLocks noChangeShapeType="1"/>
            </p:cNvSpPr>
            <p:nvPr/>
          </p:nvSpPr>
          <p:spPr bwMode="auto">
            <a:xfrm>
              <a:off x="696" y="2160"/>
              <a:ext cx="597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Line 11"/>
            <p:cNvSpPr>
              <a:spLocks noChangeShapeType="1"/>
            </p:cNvSpPr>
            <p:nvPr/>
          </p:nvSpPr>
          <p:spPr bwMode="auto">
            <a:xfrm>
              <a:off x="696" y="2496"/>
              <a:ext cx="597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Line 12"/>
            <p:cNvSpPr>
              <a:spLocks noChangeShapeType="1"/>
            </p:cNvSpPr>
            <p:nvPr/>
          </p:nvSpPr>
          <p:spPr bwMode="auto">
            <a:xfrm>
              <a:off x="696" y="2880"/>
              <a:ext cx="597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13"/>
            <p:cNvSpPr>
              <a:spLocks noChangeShapeType="1"/>
            </p:cNvSpPr>
            <p:nvPr/>
          </p:nvSpPr>
          <p:spPr bwMode="auto">
            <a:xfrm>
              <a:off x="696" y="1248"/>
              <a:ext cx="597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Rectangle 6"/>
            <p:cNvSpPr>
              <a:spLocks noChangeArrowheads="1"/>
            </p:cNvSpPr>
            <p:nvPr/>
          </p:nvSpPr>
          <p:spPr bwMode="auto">
            <a:xfrm>
              <a:off x="816" y="1104"/>
              <a:ext cx="384" cy="206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CA">
                <a:cs typeface="ヒラギノ角ゴ Pro W3"/>
              </a:endParaRPr>
            </a:p>
          </p:txBody>
        </p:sp>
        <p:sp>
          <p:nvSpPr>
            <p:cNvPr id="44045" name="Rectangle 7"/>
            <p:cNvSpPr>
              <a:spLocks noChangeArrowheads="1"/>
            </p:cNvSpPr>
            <p:nvPr/>
          </p:nvSpPr>
          <p:spPr bwMode="auto">
            <a:xfrm>
              <a:off x="816" y="1573"/>
              <a:ext cx="384" cy="159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CA">
                <a:solidFill>
                  <a:srgbClr val="CC2B45"/>
                </a:solidFill>
                <a:cs typeface="ヒラギノ角ゴ Pro W3"/>
              </a:endParaRPr>
            </a:p>
          </p:txBody>
        </p:sp>
        <p:sp>
          <p:nvSpPr>
            <p:cNvPr id="44046" name="Oval 5"/>
            <p:cNvSpPr>
              <a:spLocks noChangeArrowheads="1"/>
            </p:cNvSpPr>
            <p:nvPr/>
          </p:nvSpPr>
          <p:spPr bwMode="auto">
            <a:xfrm>
              <a:off x="672" y="3072"/>
              <a:ext cx="672" cy="6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CA">
                <a:cs typeface="ヒラギノ角ゴ Pro W3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B40551-1EB8-40BE-8EC3-C081DD287A5B}" type="slidenum">
              <a:rPr lang="en-CA"/>
              <a:pPr>
                <a:defRPr/>
              </a:pPr>
              <a:t>17</a:t>
            </a:fld>
            <a:endParaRPr lang="en-CA"/>
          </a:p>
        </p:txBody>
      </p:sp>
      <p:sp>
        <p:nvSpPr>
          <p:cNvPr id="46083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Supply and Demand: Fundamental Principles of a </a:t>
            </a:r>
            <a:br>
              <a:rPr lang="en-CA" dirty="0" smtClean="0"/>
            </a:br>
            <a:r>
              <a:rPr lang="en-CA" dirty="0" smtClean="0"/>
              <a:t>Free Market System</a:t>
            </a:r>
          </a:p>
        </p:txBody>
      </p:sp>
      <p:sp>
        <p:nvSpPr>
          <p:cNvPr id="46084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828800"/>
            <a:ext cx="5791200" cy="4114800"/>
          </a:xfrm>
        </p:spPr>
        <p:txBody>
          <a:bodyPr/>
          <a:lstStyle/>
          <a:p>
            <a:pPr lvl="1"/>
            <a:r>
              <a:rPr lang="en-CA" dirty="0" smtClean="0"/>
              <a:t>The foundations of a free market</a:t>
            </a:r>
          </a:p>
          <a:p>
            <a:pPr lvl="2"/>
            <a:r>
              <a:rPr lang="en-CA" dirty="0" smtClean="0"/>
              <a:t>How much can we make/sell?</a:t>
            </a:r>
          </a:p>
          <a:p>
            <a:pPr lvl="2"/>
            <a:r>
              <a:rPr lang="en-CA" dirty="0" smtClean="0"/>
              <a:t>How much will consumers buy?	</a:t>
            </a:r>
          </a:p>
          <a:p>
            <a:pPr lvl="2"/>
            <a:r>
              <a:rPr lang="en-CA" dirty="0" smtClean="0"/>
              <a:t>At what price?</a:t>
            </a:r>
          </a:p>
          <a:p>
            <a:pPr lvl="1"/>
            <a:r>
              <a:rPr lang="en-CA" dirty="0" smtClean="0"/>
              <a:t>Interaction of buyers and sellers</a:t>
            </a:r>
          </a:p>
          <a:p>
            <a:pPr lvl="2"/>
            <a:r>
              <a:rPr lang="en-CA" dirty="0" smtClean="0"/>
              <a:t>Impacts prices</a:t>
            </a:r>
          </a:p>
          <a:p>
            <a:pPr lvl="2"/>
            <a:r>
              <a:rPr lang="en-CA" dirty="0" smtClean="0"/>
              <a:t>Competition</a:t>
            </a:r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0" y="1785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CA">
              <a:cs typeface="ヒラギノ角ゴ Pro W3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95600"/>
            <a:ext cx="2905042" cy="2081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9054A6-A6BA-4238-A48E-75A460B2ED8D}" type="slidenum">
              <a:rPr lang="en-CA"/>
              <a:pPr>
                <a:defRPr/>
              </a:pPr>
              <a:t>18</a:t>
            </a:fld>
            <a:endParaRPr lang="en-CA"/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Supply: How Much to Produce?  To Charge?</a:t>
            </a:r>
          </a:p>
        </p:txBody>
      </p:sp>
      <p:sp>
        <p:nvSpPr>
          <p:cNvPr id="48132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150042"/>
            <a:ext cx="5029200" cy="3124200"/>
          </a:xfrm>
          <a:solidFill>
            <a:srgbClr val="73C745"/>
          </a:solidFill>
        </p:spPr>
        <p:txBody>
          <a:bodyPr/>
          <a:lstStyle/>
          <a:p>
            <a:pPr algn="ctr">
              <a:buFontTx/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	</a:t>
            </a:r>
            <a:r>
              <a:rPr lang="en-CA" sz="2800" b="1" dirty="0" smtClean="0">
                <a:solidFill>
                  <a:schemeClr val="tx1"/>
                </a:solidFill>
              </a:rPr>
              <a:t>Supply</a:t>
            </a:r>
            <a:r>
              <a:rPr lang="en-CA" sz="2800" dirty="0" smtClean="0">
                <a:solidFill>
                  <a:schemeClr val="tx1"/>
                </a:solidFill>
              </a:rPr>
              <a:t> – the relationship between the price of a good and the quantity that sellers are willing and able to offer for sale; sellers tend to supply a greater quantity as the price rises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94" y="1820252"/>
            <a:ext cx="3505200" cy="3714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47CCDE-9417-4C53-B041-409EBAADB69B}" type="slidenum">
              <a:rPr lang="en-CA"/>
              <a:pPr>
                <a:defRPr/>
              </a:pPr>
              <a:t>19</a:t>
            </a:fld>
            <a:endParaRPr lang="en-CA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Supply: How Much to Produce?  To Charge?</a:t>
            </a:r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2438400"/>
            <a:ext cx="6172200" cy="2514600"/>
          </a:xfrm>
          <a:solidFill>
            <a:srgbClr val="FF9900"/>
          </a:solidFill>
        </p:spPr>
        <p:txBody>
          <a:bodyPr/>
          <a:lstStyle/>
          <a:p>
            <a:pPr algn="ctr">
              <a:buFontTx/>
              <a:buNone/>
            </a:pPr>
            <a:r>
              <a:rPr lang="en-CA" sz="2800" b="1" dirty="0" smtClean="0">
                <a:solidFill>
                  <a:schemeClr val="tx1"/>
                </a:solidFill>
              </a:rPr>
              <a:t>Supply curve</a:t>
            </a:r>
            <a:r>
              <a:rPr lang="en-CA" sz="2800" dirty="0" smtClean="0">
                <a:solidFill>
                  <a:schemeClr val="tx1"/>
                </a:solidFill>
              </a:rPr>
              <a:t> – a graph of the supply relationship; the supply curve slopes upward to the right showing that the quantity supplied increases as the price rises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6EC167-5D3C-4196-90BC-C4C29D38D4F8}" type="slidenum">
              <a:rPr lang="en-CA"/>
              <a:pPr>
                <a:defRPr/>
              </a:pPr>
              <a:t>2</a:t>
            </a:fld>
            <a:endParaRPr lang="en-CA"/>
          </a:p>
        </p:txBody>
      </p:sp>
      <p:sp>
        <p:nvSpPr>
          <p:cNvPr id="18435" name="Rectangle 16"/>
          <p:cNvSpPr>
            <a:spLocks noGrp="1" noChangeArrowheads="1"/>
          </p:cNvSpPr>
          <p:nvPr>
            <p:ph type="title"/>
          </p:nvPr>
        </p:nvSpPr>
        <p:spPr>
          <a:xfrm>
            <a:off x="1600200" y="3175"/>
            <a:ext cx="7543800" cy="1600200"/>
          </a:xfrm>
        </p:spPr>
        <p:txBody>
          <a:bodyPr/>
          <a:lstStyle/>
          <a:p>
            <a:pPr eaLnBrk="1" hangingPunct="1"/>
            <a:r>
              <a:rPr lang="en-CA" smtClean="0"/>
              <a:t>Looking Ahead</a:t>
            </a:r>
          </a:p>
        </p:txBody>
      </p:sp>
      <p:sp>
        <p:nvSpPr>
          <p:cNvPr id="18436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114800"/>
          </a:xfrm>
        </p:spPr>
        <p:txBody>
          <a:bodyPr/>
          <a:lstStyle/>
          <a:p>
            <a:pPr marL="900113" indent="-900113" eaLnBrk="1" hangingPunct="1">
              <a:spcAft>
                <a:spcPct val="50000"/>
              </a:spcAft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3-1 	Define economics and discuss the global economic crisis.</a:t>
            </a:r>
          </a:p>
          <a:p>
            <a:pPr marL="900113" indent="-900113" eaLnBrk="1" hangingPunct="1">
              <a:spcAft>
                <a:spcPct val="50000"/>
              </a:spcAft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3-2 	Analyze the impact of fiscal and monetary policy on the economy.</a:t>
            </a:r>
          </a:p>
          <a:p>
            <a:pPr marL="900113" indent="-900113" eaLnBrk="1" hangingPunct="1">
              <a:spcAft>
                <a:spcPct val="50000"/>
              </a:spcAft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3-3 	Explain and evaluate the free market system and supply and demand.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38890F-A9BD-4CB6-AD28-5E74759B60D7}" type="slidenum">
              <a:rPr lang="en-CA"/>
              <a:pPr>
                <a:defRPr/>
              </a:pPr>
              <a:t>20</a:t>
            </a:fld>
            <a:endParaRPr lang="en-CA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Demand: How Much Will Buyers Purchase?</a:t>
            </a:r>
          </a:p>
        </p:txBody>
      </p:sp>
      <p:sp>
        <p:nvSpPr>
          <p:cNvPr id="51204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57400"/>
            <a:ext cx="4648200" cy="3124200"/>
          </a:xfrm>
          <a:solidFill>
            <a:srgbClr val="0099BF"/>
          </a:solidFill>
        </p:spPr>
        <p:txBody>
          <a:bodyPr/>
          <a:lstStyle/>
          <a:p>
            <a:pPr algn="ctr">
              <a:buFontTx/>
              <a:buNone/>
            </a:pPr>
            <a:r>
              <a:rPr lang="en-CA" sz="2800" b="1" dirty="0" smtClean="0">
                <a:solidFill>
                  <a:schemeClr val="tx1"/>
                </a:solidFill>
              </a:rPr>
              <a:t>Demand</a:t>
            </a:r>
            <a:r>
              <a:rPr lang="en-CA" sz="2800" dirty="0" smtClean="0">
                <a:solidFill>
                  <a:schemeClr val="tx1"/>
                </a:solidFill>
              </a:rPr>
              <a:t> </a:t>
            </a:r>
            <a:r>
              <a:rPr lang="en-CA" sz="2800" dirty="0" smtClean="0">
                <a:solidFill>
                  <a:schemeClr val="tx1"/>
                </a:solidFill>
                <a:cs typeface="Arial" charset="0"/>
              </a:rPr>
              <a:t>– </a:t>
            </a:r>
            <a:r>
              <a:rPr lang="en-CA" sz="2800" dirty="0" smtClean="0">
                <a:solidFill>
                  <a:schemeClr val="tx1"/>
                </a:solidFill>
              </a:rPr>
              <a:t>the relationship between the price of a good and the quantity buyers are willing and can afford to buy; when price falls, consumers tend to buy more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28800"/>
            <a:ext cx="3803377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069D56-50BF-4BD4-BCB4-436DDBC38D6E}" type="slidenum">
              <a:rPr lang="en-CA"/>
              <a:pPr>
                <a:defRPr/>
              </a:pPr>
              <a:t>21</a:t>
            </a:fld>
            <a:endParaRPr lang="en-CA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Demand: How Much Will Buyers Purchase?</a:t>
            </a:r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76400" y="2362200"/>
            <a:ext cx="5943600" cy="2438400"/>
          </a:xfrm>
          <a:solidFill>
            <a:srgbClr val="CC2B45"/>
          </a:solidFill>
        </p:spPr>
        <p:txBody>
          <a:bodyPr/>
          <a:lstStyle/>
          <a:p>
            <a:pPr algn="ctr">
              <a:buFontTx/>
              <a:buNone/>
            </a:pPr>
            <a:r>
              <a:rPr lang="en-CA" sz="2800" b="1" dirty="0" smtClean="0">
                <a:solidFill>
                  <a:schemeClr val="tx1"/>
                </a:solidFill>
              </a:rPr>
              <a:t>Demand curve</a:t>
            </a:r>
            <a:r>
              <a:rPr lang="en-CA" sz="2800" dirty="0" smtClean="0">
                <a:solidFill>
                  <a:schemeClr val="tx1"/>
                </a:solidFill>
              </a:rPr>
              <a:t> </a:t>
            </a:r>
            <a:r>
              <a:rPr lang="en-CA" sz="2800" dirty="0" smtClean="0">
                <a:solidFill>
                  <a:schemeClr val="tx1"/>
                </a:solidFill>
                <a:cs typeface="Arial" charset="0"/>
              </a:rPr>
              <a:t>– </a:t>
            </a:r>
            <a:r>
              <a:rPr lang="en-CA" sz="2800" dirty="0" smtClean="0">
                <a:solidFill>
                  <a:schemeClr val="tx1"/>
                </a:solidFill>
              </a:rPr>
              <a:t>a graph of the demand relationship; the demand curve slopes downward showing that the quantity demanded increases as the price falls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64A914-7632-4A1B-9C80-144AE3B6545A}" type="slidenum">
              <a:rPr lang="en-CA"/>
              <a:pPr>
                <a:defRPr/>
              </a:pPr>
              <a:t>22</a:t>
            </a:fld>
            <a:endParaRPr lang="en-CA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Equilibrium Price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4953000" cy="4343400"/>
          </a:xfrm>
        </p:spPr>
        <p:txBody>
          <a:bodyPr anchor="ctr"/>
          <a:lstStyle/>
          <a:p>
            <a:pPr lvl="1" eaLnBrk="1" hangingPunct="1">
              <a:spcAft>
                <a:spcPct val="30000"/>
              </a:spcAft>
            </a:pPr>
            <a:r>
              <a:rPr lang="en-CA" dirty="0" smtClean="0"/>
              <a:t>Forces of supply and demand drive equilibrium price</a:t>
            </a:r>
          </a:p>
          <a:p>
            <a:pPr lvl="1" eaLnBrk="1" hangingPunct="1">
              <a:spcAft>
                <a:spcPct val="30000"/>
              </a:spcAft>
            </a:pPr>
            <a:r>
              <a:rPr lang="en-CA" dirty="0" smtClean="0"/>
              <a:t>The point where supply and demand intersect</a:t>
            </a:r>
          </a:p>
          <a:p>
            <a:pPr lvl="1" eaLnBrk="1" hangingPunct="1">
              <a:spcAft>
                <a:spcPct val="30000"/>
              </a:spcAft>
            </a:pPr>
            <a:r>
              <a:rPr lang="en-CA" dirty="0" smtClean="0"/>
              <a:t>Market price adjusts to the equilibrium price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32378"/>
            <a:ext cx="3886200" cy="413417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66CA7A-A7DE-4FC3-9969-518FA25470AA}" type="slidenum">
              <a:rPr lang="en-CA"/>
              <a:pPr>
                <a:defRPr/>
              </a:pPr>
              <a:t>23</a:t>
            </a:fld>
            <a:endParaRPr lang="en-CA"/>
          </a:p>
        </p:txBody>
      </p:sp>
      <p:sp>
        <p:nvSpPr>
          <p:cNvPr id="56323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Pay as You Throw</a:t>
            </a:r>
          </a:p>
        </p:txBody>
      </p:sp>
      <p:sp>
        <p:nvSpPr>
          <p:cNvPr id="56324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848600" cy="3886200"/>
          </a:xfrm>
        </p:spPr>
        <p:txBody>
          <a:bodyPr/>
          <a:lstStyle/>
          <a:p>
            <a:pPr lvl="1"/>
            <a:r>
              <a:rPr lang="en-CA" dirty="0" smtClean="0"/>
              <a:t>Some municipalities are charging residents for every piece of trash they throw away.</a:t>
            </a:r>
          </a:p>
          <a:p>
            <a:pPr lvl="1"/>
            <a:r>
              <a:rPr lang="en-CA" dirty="0" smtClean="0"/>
              <a:t>Residents are motivated not only to recycle more but also to think about ways to generate less waste.</a:t>
            </a:r>
          </a:p>
          <a:p>
            <a:pPr lvl="1"/>
            <a:r>
              <a:rPr lang="en-CA" dirty="0" smtClean="0"/>
              <a:t>This can create jobs while also helping the environment.</a:t>
            </a: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0" y="1981200"/>
            <a:ext cx="914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B44F1B-78C4-449B-B9EC-456455AF2EFF}" type="slidenum">
              <a:rPr lang="en-CA"/>
              <a:pPr>
                <a:defRPr/>
              </a:pPr>
              <a:t>24</a:t>
            </a:fld>
            <a:endParaRPr lang="en-CA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524000"/>
          </a:xfrm>
        </p:spPr>
        <p:txBody>
          <a:bodyPr/>
          <a:lstStyle/>
          <a:p>
            <a:pPr eaLnBrk="1" hangingPunct="1"/>
            <a:r>
              <a:rPr lang="en-CA" dirty="0" smtClean="0"/>
              <a:t>3-4 Planned Economies: Socialism and Communism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4800600" cy="2133600"/>
          </a:xfrm>
          <a:solidFill>
            <a:srgbClr val="FFCC00"/>
          </a:solidFill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CA" sz="2800" b="1" dirty="0" smtClean="0">
                <a:solidFill>
                  <a:schemeClr val="tx1"/>
                </a:solidFill>
              </a:rPr>
              <a:t>Socialism</a:t>
            </a:r>
            <a:r>
              <a:rPr lang="en-CA" sz="2800" dirty="0" smtClean="0">
                <a:solidFill>
                  <a:schemeClr val="tx1"/>
                </a:solidFill>
              </a:rPr>
              <a:t> </a:t>
            </a:r>
            <a:r>
              <a:rPr lang="en-CA" sz="2800" dirty="0" smtClean="0">
                <a:solidFill>
                  <a:schemeClr val="tx1"/>
                </a:solidFill>
                <a:cs typeface="Arial" charset="0"/>
              </a:rPr>
              <a:t>– </a:t>
            </a:r>
            <a:r>
              <a:rPr lang="en-CA" sz="2800" dirty="0" smtClean="0">
                <a:solidFill>
                  <a:schemeClr val="tx1"/>
                </a:solidFill>
              </a:rPr>
              <a:t>the government controls key enterprises; higher taxes designed to distribute wealth through society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4038600" y="3886200"/>
            <a:ext cx="4114800" cy="16287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CA" sz="2800" b="1" dirty="0">
                <a:cs typeface="ヒラギノ角ゴ Pro W3"/>
              </a:rPr>
              <a:t>Communism</a:t>
            </a:r>
            <a:r>
              <a:rPr lang="en-CA" sz="2800" dirty="0">
                <a:cs typeface="ヒラギノ角ゴ Pro W3"/>
              </a:rPr>
              <a:t> – public ownership of all enterprise; strong central government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B3D193-C4FC-4D1C-97B6-737C85E6F4E2}" type="slidenum">
              <a:rPr lang="en-CA"/>
              <a:pPr>
                <a:defRPr/>
              </a:pPr>
              <a:t>25</a:t>
            </a:fld>
            <a:endParaRPr lang="en-CA"/>
          </a:p>
        </p:txBody>
      </p:sp>
      <p:sp>
        <p:nvSpPr>
          <p:cNvPr id="60419" name="AutoShape 16"/>
          <p:cNvSpPr>
            <a:spLocks noChangeArrowheads="1"/>
          </p:cNvSpPr>
          <p:nvPr/>
        </p:nvSpPr>
        <p:spPr bwMode="auto">
          <a:xfrm>
            <a:off x="0" y="2743200"/>
            <a:ext cx="9144000" cy="2133600"/>
          </a:xfrm>
          <a:prstGeom prst="leftRightArrow">
            <a:avLst>
              <a:gd name="adj1" fmla="val 50000"/>
              <a:gd name="adj2" fmla="val 85714"/>
            </a:avLst>
          </a:prstGeom>
          <a:solidFill>
            <a:srgbClr val="73C7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>
              <a:solidFill>
                <a:srgbClr val="000000"/>
              </a:solidFill>
              <a:cs typeface="ヒラギノ角ゴ Pro W3"/>
            </a:endParaRPr>
          </a:p>
        </p:txBody>
      </p:sp>
      <p:sp>
        <p:nvSpPr>
          <p:cNvPr id="60420" name="Rectangle 17"/>
          <p:cNvSpPr>
            <a:spLocks noChangeArrowheads="1"/>
          </p:cNvSpPr>
          <p:nvPr/>
        </p:nvSpPr>
        <p:spPr bwMode="auto">
          <a:xfrm>
            <a:off x="0" y="2362200"/>
            <a:ext cx="3581400" cy="3810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2800" b="1">
                <a:solidFill>
                  <a:srgbClr val="000000"/>
                </a:solidFill>
                <a:cs typeface="ヒラギノ角ゴ Pro W3"/>
              </a:rPr>
              <a:t>Free Market</a:t>
            </a:r>
          </a:p>
        </p:txBody>
      </p:sp>
      <p:sp>
        <p:nvSpPr>
          <p:cNvPr id="60421" name="Rectangle 8"/>
          <p:cNvSpPr>
            <a:spLocks noChangeArrowheads="1"/>
          </p:cNvSpPr>
          <p:nvPr/>
        </p:nvSpPr>
        <p:spPr bwMode="auto">
          <a:xfrm>
            <a:off x="0" y="4876800"/>
            <a:ext cx="9144000" cy="3810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2800" b="1">
                <a:solidFill>
                  <a:srgbClr val="000000"/>
                </a:solidFill>
                <a:cs typeface="ヒラギノ角ゴ Pro W3"/>
              </a:rPr>
              <a:t>    Mixed Economies</a:t>
            </a:r>
          </a:p>
        </p:txBody>
      </p:sp>
      <p:sp>
        <p:nvSpPr>
          <p:cNvPr id="60422" name="Text Box 18"/>
          <p:cNvSpPr txBox="1">
            <a:spLocks noChangeArrowheads="1"/>
          </p:cNvSpPr>
          <p:nvPr/>
        </p:nvSpPr>
        <p:spPr bwMode="auto">
          <a:xfrm>
            <a:off x="914400" y="3581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2400">
                <a:solidFill>
                  <a:srgbClr val="000000"/>
                </a:solidFill>
                <a:cs typeface="ヒラギノ角ゴ Pro W3"/>
              </a:rPr>
              <a:t>Capitalism</a:t>
            </a:r>
          </a:p>
        </p:txBody>
      </p:sp>
      <p:sp>
        <p:nvSpPr>
          <p:cNvPr id="60423" name="Text Box 19"/>
          <p:cNvSpPr txBox="1">
            <a:spLocks noChangeArrowheads="1"/>
          </p:cNvSpPr>
          <p:nvPr/>
        </p:nvSpPr>
        <p:spPr bwMode="auto">
          <a:xfrm>
            <a:off x="4191000" y="3581400"/>
            <a:ext cx="149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400">
                <a:solidFill>
                  <a:srgbClr val="000000"/>
                </a:solidFill>
                <a:cs typeface="ヒラギノ角ゴ Pro W3"/>
              </a:rPr>
              <a:t>Socialism</a:t>
            </a:r>
          </a:p>
        </p:txBody>
      </p:sp>
      <p:sp>
        <p:nvSpPr>
          <p:cNvPr id="60424" name="Text Box 20"/>
          <p:cNvSpPr txBox="1">
            <a:spLocks noChangeArrowheads="1"/>
          </p:cNvSpPr>
          <p:nvPr/>
        </p:nvSpPr>
        <p:spPr bwMode="auto">
          <a:xfrm>
            <a:off x="6637338" y="3581400"/>
            <a:ext cx="189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400">
                <a:solidFill>
                  <a:srgbClr val="000000"/>
                </a:solidFill>
                <a:cs typeface="ヒラギノ角ゴ Pro W3"/>
              </a:rPr>
              <a:t>Communism</a:t>
            </a:r>
          </a:p>
        </p:txBody>
      </p:sp>
      <p:sp>
        <p:nvSpPr>
          <p:cNvPr id="60425" name="Rectangle 6"/>
          <p:cNvSpPr>
            <a:spLocks noChangeArrowheads="1"/>
          </p:cNvSpPr>
          <p:nvPr/>
        </p:nvSpPr>
        <p:spPr bwMode="auto">
          <a:xfrm>
            <a:off x="5562600" y="2362200"/>
            <a:ext cx="3581400" cy="3810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2800" b="1">
                <a:solidFill>
                  <a:srgbClr val="000000"/>
                </a:solidFill>
                <a:cs typeface="ヒラギノ角ゴ Pro W3"/>
              </a:rPr>
              <a:t>Planned Economies</a:t>
            </a:r>
          </a:p>
        </p:txBody>
      </p:sp>
      <p:sp>
        <p:nvSpPr>
          <p:cNvPr id="6042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Economic Systems: Different Ways to Allocate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12556C-A2E7-4284-8864-EB15D45CAEB9}" type="slidenum">
              <a:rPr lang="en-CA"/>
              <a:pPr>
                <a:defRPr/>
              </a:pPr>
              <a:t>26</a:t>
            </a:fld>
            <a:endParaRPr lang="en-CA"/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3-5 Mixed Economies: </a:t>
            </a:r>
            <a:br>
              <a:rPr lang="en-CA" dirty="0" smtClean="0"/>
            </a:br>
            <a:r>
              <a:rPr lang="en-CA" dirty="0" smtClean="0"/>
              <a:t>The Story of the Future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CA" dirty="0" smtClean="0"/>
              <a:t>Market and planned economies don’t meet all of society’s needs; for example, the old, the young, the sick, and the environment could suffer.</a:t>
            </a:r>
          </a:p>
          <a:p>
            <a:pPr lvl="1"/>
            <a:r>
              <a:rPr lang="en-CA" dirty="0" smtClean="0"/>
              <a:t>Planned economies will not create enough value.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177BBB-A625-45FD-B767-068E427BBCFB}" type="slidenum">
              <a:rPr lang="en-CA"/>
              <a:pPr>
                <a:defRPr/>
              </a:pPr>
              <a:t>27</a:t>
            </a:fld>
            <a:endParaRPr lang="en-CA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3-5 Mixed Economies: </a:t>
            </a:r>
            <a:br>
              <a:rPr lang="en-CA" dirty="0" smtClean="0"/>
            </a:br>
            <a:r>
              <a:rPr lang="en-CA" dirty="0" smtClean="0"/>
              <a:t>The Story of the Future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CA" dirty="0" smtClean="0"/>
              <a:t>As a market-dominant economy, the Canadian government still owns/supports the postal service, universities, parks, libraries, health care, education, defence, and public works.</a:t>
            </a:r>
          </a:p>
          <a:p>
            <a:endParaRPr lang="en-CA" sz="28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459988-90E8-4511-BDA5-CB3ACB47E637}" type="slidenum">
              <a:rPr lang="en-CA"/>
              <a:pPr>
                <a:defRPr/>
              </a:pPr>
              <a:t>28</a:t>
            </a:fld>
            <a:endParaRPr lang="en-CA"/>
          </a:p>
        </p:txBody>
      </p:sp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5410200" y="1905000"/>
            <a:ext cx="3352800" cy="381158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>
              <a:cs typeface="ヒラギノ角ゴ Pro W3"/>
            </a:endParaRPr>
          </a:p>
        </p:txBody>
      </p:sp>
      <p:sp>
        <p:nvSpPr>
          <p:cNvPr id="65540" name="Rectangle 39"/>
          <p:cNvSpPr>
            <a:spLocks noChangeArrowheads="1"/>
          </p:cNvSpPr>
          <p:nvPr/>
        </p:nvSpPr>
        <p:spPr bwMode="auto">
          <a:xfrm>
            <a:off x="6659563" y="5410200"/>
            <a:ext cx="533400" cy="533400"/>
          </a:xfrm>
          <a:prstGeom prst="rect">
            <a:avLst/>
          </a:prstGeom>
          <a:solidFill>
            <a:srgbClr val="0099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>
              <a:cs typeface="ヒラギノ角ゴ Pro W3"/>
            </a:endParaRPr>
          </a:p>
        </p:txBody>
      </p:sp>
      <p:sp>
        <p:nvSpPr>
          <p:cNvPr id="65541" name="Rectangle 36"/>
          <p:cNvSpPr>
            <a:spLocks noChangeArrowheads="1"/>
          </p:cNvSpPr>
          <p:nvPr/>
        </p:nvSpPr>
        <p:spPr bwMode="auto">
          <a:xfrm>
            <a:off x="6675438" y="1616075"/>
            <a:ext cx="533400" cy="533400"/>
          </a:xfrm>
          <a:prstGeom prst="rect">
            <a:avLst/>
          </a:prstGeom>
          <a:solidFill>
            <a:srgbClr val="0099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>
              <a:cs typeface="ヒラギノ角ゴ Pro W3"/>
            </a:endParaRPr>
          </a:p>
        </p:txBody>
      </p:sp>
      <p:sp>
        <p:nvSpPr>
          <p:cNvPr id="65542" name="Rectangle 37"/>
          <p:cNvSpPr>
            <a:spLocks noChangeArrowheads="1"/>
          </p:cNvSpPr>
          <p:nvPr/>
        </p:nvSpPr>
        <p:spPr bwMode="auto">
          <a:xfrm>
            <a:off x="6751638" y="1692275"/>
            <a:ext cx="533400" cy="533400"/>
          </a:xfrm>
          <a:prstGeom prst="rect">
            <a:avLst/>
          </a:prstGeom>
          <a:solidFill>
            <a:srgbClr val="73C7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sz="6500">
              <a:cs typeface="ヒラギノ角ゴ Pro W3"/>
            </a:endParaRPr>
          </a:p>
        </p:txBody>
      </p:sp>
      <p:sp>
        <p:nvSpPr>
          <p:cNvPr id="65543" name="Rectangle 40"/>
          <p:cNvSpPr>
            <a:spLocks noChangeArrowheads="1"/>
          </p:cNvSpPr>
          <p:nvPr/>
        </p:nvSpPr>
        <p:spPr bwMode="auto">
          <a:xfrm>
            <a:off x="6735763" y="5486400"/>
            <a:ext cx="533400" cy="533400"/>
          </a:xfrm>
          <a:prstGeom prst="rect">
            <a:avLst/>
          </a:prstGeom>
          <a:solidFill>
            <a:srgbClr val="73C7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sz="6500">
              <a:cs typeface="ヒラギノ角ゴ Pro W3"/>
            </a:endParaRPr>
          </a:p>
        </p:txBody>
      </p:sp>
      <p:sp>
        <p:nvSpPr>
          <p:cNvPr id="65544" name="Text Box 41"/>
          <p:cNvSpPr txBox="1">
            <a:spLocks noChangeArrowheads="1"/>
          </p:cNvSpPr>
          <p:nvPr/>
        </p:nvSpPr>
        <p:spPr bwMode="auto">
          <a:xfrm rot="10800000" flipH="1">
            <a:off x="6705600" y="4876800"/>
            <a:ext cx="5794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8000">
                <a:solidFill>
                  <a:schemeClr val="bg1"/>
                </a:solidFill>
                <a:latin typeface="Century Schoolbook" pitchFamily="18" charset="0"/>
                <a:cs typeface="ヒラギノ角ゴ Pro W3"/>
              </a:rPr>
              <a:t>“</a:t>
            </a:r>
          </a:p>
        </p:txBody>
      </p:sp>
      <p:sp>
        <p:nvSpPr>
          <p:cNvPr id="65545" name="Text Box 38"/>
          <p:cNvSpPr txBox="1">
            <a:spLocks noChangeArrowheads="1"/>
          </p:cNvSpPr>
          <p:nvPr/>
        </p:nvSpPr>
        <p:spPr bwMode="auto">
          <a:xfrm>
            <a:off x="6705600" y="1524000"/>
            <a:ext cx="5794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8000">
                <a:solidFill>
                  <a:schemeClr val="bg1"/>
                </a:solidFill>
                <a:latin typeface="Century Schoolbook" pitchFamily="18" charset="0"/>
                <a:cs typeface="ヒラギノ角ゴ Pro W3"/>
              </a:rPr>
              <a:t>“</a:t>
            </a:r>
          </a:p>
        </p:txBody>
      </p:sp>
      <p:sp>
        <p:nvSpPr>
          <p:cNvPr id="65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524000"/>
          </a:xfrm>
        </p:spPr>
        <p:txBody>
          <a:bodyPr/>
          <a:lstStyle/>
          <a:p>
            <a:pPr eaLnBrk="1" hangingPunct="1"/>
            <a:r>
              <a:rPr lang="en-US" dirty="0" smtClean="0"/>
              <a:t>Mixed Economies: The </a:t>
            </a:r>
            <a:br>
              <a:rPr lang="en-US" dirty="0" smtClean="0"/>
            </a:br>
            <a:r>
              <a:rPr lang="en-US" dirty="0" smtClean="0"/>
              <a:t>Story of the Future</a:t>
            </a:r>
          </a:p>
        </p:txBody>
      </p:sp>
      <p:sp>
        <p:nvSpPr>
          <p:cNvPr id="65547" name="Text Box 15"/>
          <p:cNvSpPr txBox="1">
            <a:spLocks noChangeArrowheads="1"/>
          </p:cNvSpPr>
          <p:nvPr/>
        </p:nvSpPr>
        <p:spPr bwMode="auto">
          <a:xfrm>
            <a:off x="5410200" y="2590800"/>
            <a:ext cx="33528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2000" b="1">
                <a:cs typeface="ヒラギノ角ゴ Pro W3"/>
              </a:rPr>
              <a:t>When buying and selling are controlled by legislation, the first things to be bought and sold are legislators.</a:t>
            </a:r>
          </a:p>
          <a:p>
            <a:pPr algn="ctr"/>
            <a:endParaRPr lang="en-CA" sz="2000">
              <a:cs typeface="ヒラギノ角ゴ Pro W3"/>
            </a:endParaRPr>
          </a:p>
          <a:p>
            <a:pPr algn="ctr"/>
            <a:r>
              <a:rPr lang="en-CA">
                <a:cs typeface="ヒラギノ角ゴ Pro W3"/>
              </a:rPr>
              <a:t>– P.J. O’Rourke, </a:t>
            </a:r>
          </a:p>
          <a:p>
            <a:pPr algn="ctr"/>
            <a:r>
              <a:rPr lang="en-CA" sz="1600">
                <a:cs typeface="ヒラギノ角ゴ Pro W3"/>
              </a:rPr>
              <a:t>political satirist, journalist, writer</a:t>
            </a:r>
          </a:p>
        </p:txBody>
      </p:sp>
      <p:sp>
        <p:nvSpPr>
          <p:cNvPr id="65549" name="Rectangle 18"/>
          <p:cNvSpPr>
            <a:spLocks noChangeArrowheads="1"/>
          </p:cNvSpPr>
          <p:nvPr/>
        </p:nvSpPr>
        <p:spPr bwMode="auto">
          <a:xfrm>
            <a:off x="1447800" y="2209800"/>
            <a:ext cx="3276600" cy="2057400"/>
          </a:xfrm>
          <a:prstGeom prst="rect">
            <a:avLst/>
          </a:prstGeom>
          <a:solidFill>
            <a:srgbClr val="0099BF"/>
          </a:solidFill>
          <a:ln w="9525">
            <a:noFill/>
            <a:miter lim="800000"/>
            <a:headEnd/>
            <a:tailEnd/>
          </a:ln>
        </p:spPr>
        <p:txBody>
          <a:bodyPr tIns="190800"/>
          <a:lstStyle/>
          <a:p>
            <a:pPr algn="ctr"/>
            <a:r>
              <a:rPr lang="en-CA" sz="2000" dirty="0">
                <a:cs typeface="ヒラギノ角ゴ Pro W3"/>
              </a:rPr>
              <a:t>As mixed economies become the story of the future, how much government intervention is too much?</a:t>
            </a:r>
          </a:p>
          <a:p>
            <a:pPr algn="ctr"/>
            <a:endParaRPr lang="en-CA" sz="2000" dirty="0">
              <a:cs typeface="ヒラギノ角ゴ Pro W3"/>
            </a:endParaRPr>
          </a:p>
        </p:txBody>
      </p:sp>
      <p:sp>
        <p:nvSpPr>
          <p:cNvPr id="65550" name="Rectangle 20"/>
          <p:cNvSpPr>
            <a:spLocks noChangeArrowheads="1"/>
          </p:cNvSpPr>
          <p:nvPr/>
        </p:nvSpPr>
        <p:spPr bwMode="auto">
          <a:xfrm>
            <a:off x="762000" y="4038600"/>
            <a:ext cx="2971800" cy="1371600"/>
          </a:xfrm>
          <a:prstGeom prst="rect">
            <a:avLst/>
          </a:prstGeom>
          <a:solidFill>
            <a:srgbClr val="73C74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CA" sz="2000">
                <a:cs typeface="ヒラギノ角ゴ Pro W3"/>
              </a:rPr>
              <a:t>What industries should be regulated?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6105C8-1A6C-48B2-AFF0-21010E8F6445}" type="slidenum">
              <a:rPr lang="en-CA"/>
              <a:pPr>
                <a:defRPr/>
              </a:pPr>
              <a:t>29</a:t>
            </a:fld>
            <a:endParaRPr lang="en-CA"/>
          </a:p>
        </p:txBody>
      </p:sp>
      <p:sp>
        <p:nvSpPr>
          <p:cNvPr id="67587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endParaRPr lang="en-CA" sz="1400">
              <a:cs typeface="ヒラギノ角ゴ Pro W3"/>
            </a:endParaRPr>
          </a:p>
        </p:txBody>
      </p:sp>
      <p:sp>
        <p:nvSpPr>
          <p:cNvPr id="67588" name="AutoShape 16"/>
          <p:cNvSpPr>
            <a:spLocks noChangeArrowheads="1"/>
          </p:cNvSpPr>
          <p:nvPr/>
        </p:nvSpPr>
        <p:spPr bwMode="auto">
          <a:xfrm>
            <a:off x="2438400" y="2667000"/>
            <a:ext cx="4267200" cy="685800"/>
          </a:xfrm>
          <a:prstGeom prst="cube">
            <a:avLst>
              <a:gd name="adj" fmla="val 25000"/>
            </a:avLst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2400" b="1">
                <a:cs typeface="ヒラギノ角ゴ Pro W3"/>
              </a:rPr>
              <a:t>Employment Level</a:t>
            </a:r>
          </a:p>
        </p:txBody>
      </p:sp>
      <p:sp>
        <p:nvSpPr>
          <p:cNvPr id="67589" name="AutoShape 17"/>
          <p:cNvSpPr>
            <a:spLocks noChangeArrowheads="1"/>
          </p:cNvSpPr>
          <p:nvPr/>
        </p:nvSpPr>
        <p:spPr bwMode="auto">
          <a:xfrm>
            <a:off x="2438400" y="3505200"/>
            <a:ext cx="4267200" cy="685800"/>
          </a:xfrm>
          <a:prstGeom prst="cube">
            <a:avLst>
              <a:gd name="adj" fmla="val 25000"/>
            </a:avLst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2400" b="1">
                <a:cs typeface="ヒラギノ角ゴ Pro W3"/>
              </a:rPr>
              <a:t>The Business Cycle</a:t>
            </a:r>
          </a:p>
        </p:txBody>
      </p:sp>
      <p:sp>
        <p:nvSpPr>
          <p:cNvPr id="67590" name="AutoShape 18"/>
          <p:cNvSpPr>
            <a:spLocks noChangeArrowheads="1"/>
          </p:cNvSpPr>
          <p:nvPr/>
        </p:nvSpPr>
        <p:spPr bwMode="auto">
          <a:xfrm>
            <a:off x="2438400" y="4343400"/>
            <a:ext cx="4267200" cy="685800"/>
          </a:xfrm>
          <a:prstGeom prst="cube">
            <a:avLst>
              <a:gd name="adj" fmla="val 25000"/>
            </a:avLst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2400" b="1">
                <a:cs typeface="ヒラギノ角ゴ Pro W3"/>
              </a:rPr>
              <a:t>Price Levels</a:t>
            </a:r>
          </a:p>
        </p:txBody>
      </p:sp>
      <p:sp>
        <p:nvSpPr>
          <p:cNvPr id="67591" name="AutoShape 19"/>
          <p:cNvSpPr>
            <a:spLocks noChangeArrowheads="1"/>
          </p:cNvSpPr>
          <p:nvPr/>
        </p:nvSpPr>
        <p:spPr bwMode="auto">
          <a:xfrm>
            <a:off x="2438400" y="1828800"/>
            <a:ext cx="4267200" cy="685800"/>
          </a:xfrm>
          <a:prstGeom prst="cube">
            <a:avLst>
              <a:gd name="adj" fmla="val 25000"/>
            </a:avLst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2400" b="1">
                <a:cs typeface="ヒラギノ角ゴ Pro W3"/>
              </a:rPr>
              <a:t>Gross Domestic Product</a:t>
            </a:r>
          </a:p>
        </p:txBody>
      </p:sp>
      <p:sp>
        <p:nvSpPr>
          <p:cNvPr id="67592" name="AutoShape 20"/>
          <p:cNvSpPr>
            <a:spLocks noChangeArrowheads="1"/>
          </p:cNvSpPr>
          <p:nvPr/>
        </p:nvSpPr>
        <p:spPr bwMode="auto">
          <a:xfrm>
            <a:off x="2438400" y="5181600"/>
            <a:ext cx="4267200" cy="685800"/>
          </a:xfrm>
          <a:prstGeom prst="cube">
            <a:avLst>
              <a:gd name="adj" fmla="val 25000"/>
            </a:avLst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2400" b="1">
                <a:cs typeface="ヒラギノ角ゴ Pro W3"/>
              </a:rPr>
              <a:t>Productivity</a:t>
            </a:r>
          </a:p>
        </p:txBody>
      </p:sp>
      <p:sp>
        <p:nvSpPr>
          <p:cNvPr id="67593" name="Rectangle 1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3-6 Evaluating Economic Performance: What’s Working?</a:t>
            </a:r>
          </a:p>
        </p:txBody>
      </p:sp>
      <p:sp>
        <p:nvSpPr>
          <p:cNvPr id="13" name="Action Button: Information 12">
            <a:hlinkClick r:id="rId3" highlightClick="1"/>
          </p:cNvPr>
          <p:cNvSpPr/>
          <p:nvPr/>
        </p:nvSpPr>
        <p:spPr bwMode="auto">
          <a:xfrm>
            <a:off x="8001000" y="5486400"/>
            <a:ext cx="762000" cy="533400"/>
          </a:xfrm>
          <a:prstGeom prst="actionButtonInform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A22648-CE09-4256-907D-72C045A9E082}" type="slidenum">
              <a:rPr lang="en-CA"/>
              <a:pPr>
                <a:defRPr/>
              </a:pPr>
              <a:t>3</a:t>
            </a:fld>
            <a:endParaRPr lang="en-CA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Looking Ahead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648200"/>
          </a:xfrm>
        </p:spPr>
        <p:txBody>
          <a:bodyPr/>
          <a:lstStyle/>
          <a:p>
            <a:pPr marL="900113" indent="-900113" eaLnBrk="1" hangingPunct="1">
              <a:spcAft>
                <a:spcPct val="500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3-4 	Explain and evaluate planned market systems.</a:t>
            </a:r>
          </a:p>
          <a:p>
            <a:pPr marL="900113" indent="-900113" eaLnBrk="1" hangingPunct="1">
              <a:spcAft>
                <a:spcPct val="500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3-5 	Describe the trend toward mixed market systems.</a:t>
            </a:r>
          </a:p>
          <a:p>
            <a:pPr marL="900113" indent="-900113" eaLnBrk="1" hangingPunct="1">
              <a:spcAft>
                <a:spcPct val="500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3-6 	Discuss key terms and tools to 	    	   evaluate economic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B7ADA2-971C-4248-A2DE-DC4CFF360553}" type="slidenum">
              <a:rPr lang="en-CA"/>
              <a:pPr>
                <a:defRPr/>
              </a:pPr>
              <a:t>30</a:t>
            </a:fld>
            <a:endParaRPr lang="en-CA"/>
          </a:p>
        </p:txBody>
      </p:sp>
      <p:sp>
        <p:nvSpPr>
          <p:cNvPr id="69635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Business Cycle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47127"/>
            <a:ext cx="8010902" cy="4263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C808CB-22AC-4E3B-923A-22EB42D9B9CE}" type="slidenum">
              <a:rPr lang="en-CA"/>
              <a:pPr>
                <a:defRPr/>
              </a:pPr>
              <a:t>31</a:t>
            </a:fld>
            <a:endParaRPr lang="en-CA"/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Inflation</a:t>
            </a:r>
          </a:p>
        </p:txBody>
      </p:sp>
      <p:sp>
        <p:nvSpPr>
          <p:cNvPr id="71684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US" dirty="0" smtClean="0"/>
              <a:t>The rate of price changes across the economy is another basic measure of economic well-being.</a:t>
            </a:r>
          </a:p>
          <a:p>
            <a:pPr lvl="1"/>
            <a:r>
              <a:rPr lang="en-US" b="1" dirty="0" smtClean="0"/>
              <a:t>Inflation</a:t>
            </a:r>
            <a:r>
              <a:rPr lang="en-US" dirty="0" smtClean="0"/>
              <a:t> means that prices are rising.</a:t>
            </a:r>
          </a:p>
          <a:p>
            <a:pPr lvl="1"/>
            <a:r>
              <a:rPr lang="en-US" b="1" dirty="0" smtClean="0"/>
              <a:t>Hyperinflation</a:t>
            </a:r>
            <a:r>
              <a:rPr lang="en-US" dirty="0" smtClean="0"/>
              <a:t> is when average prices increase more than 50% per month.</a:t>
            </a:r>
          </a:p>
        </p:txBody>
      </p:sp>
      <p:sp>
        <p:nvSpPr>
          <p:cNvPr id="71685" name="Text Box 14"/>
          <p:cNvSpPr txBox="1">
            <a:spLocks noChangeArrowheads="1"/>
          </p:cNvSpPr>
          <p:nvPr/>
        </p:nvSpPr>
        <p:spPr bwMode="auto">
          <a:xfrm>
            <a:off x="0" y="6284913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CA" sz="2800" b="1"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B9BA59-517D-40BE-BE26-54A1C72994FC}" type="slidenum">
              <a:rPr lang="en-CA"/>
              <a:pPr>
                <a:defRPr/>
              </a:pPr>
              <a:t>32</a:t>
            </a:fld>
            <a:endParaRPr lang="en-CA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Inflation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Disinflation</a:t>
            </a:r>
            <a:r>
              <a:rPr lang="en-US" dirty="0" smtClean="0"/>
              <a:t> is when price increases slow down.</a:t>
            </a:r>
          </a:p>
          <a:p>
            <a:pPr lvl="1"/>
            <a:r>
              <a:rPr lang="en-US" b="1" dirty="0" smtClean="0"/>
              <a:t>Deflation</a:t>
            </a:r>
            <a:r>
              <a:rPr lang="en-US" dirty="0" smtClean="0"/>
              <a:t> is when average prices actually decrease.</a:t>
            </a:r>
          </a:p>
          <a:p>
            <a:pPr lvl="1"/>
            <a:r>
              <a:rPr lang="en-US" dirty="0" smtClean="0"/>
              <a:t>The government measures prices using the consumer price index (CPI) and the producer price index (PPI).</a:t>
            </a:r>
            <a:endParaRPr lang="en-CA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65C797-9EC5-4726-8032-8601497AA0CE}" type="slidenum">
              <a:rPr lang="en-CA"/>
              <a:pPr>
                <a:defRPr/>
              </a:pPr>
              <a:t>33</a:t>
            </a:fld>
            <a:endParaRPr lang="en-CA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Productivity</a:t>
            </a:r>
          </a:p>
        </p:txBody>
      </p:sp>
      <p:sp>
        <p:nvSpPr>
          <p:cNvPr id="74756" name="Text Box 14"/>
          <p:cNvSpPr txBox="1">
            <a:spLocks noChangeArrowheads="1"/>
          </p:cNvSpPr>
          <p:nvPr/>
        </p:nvSpPr>
        <p:spPr bwMode="auto">
          <a:xfrm>
            <a:off x="0" y="6284913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CA" sz="2800" b="1">
              <a:cs typeface="ヒラギノ角ゴ Pro W3"/>
            </a:endParaRPr>
          </a:p>
        </p:txBody>
      </p:sp>
      <p:sp>
        <p:nvSpPr>
          <p:cNvPr id="17" name="Down Arrow Callout 16"/>
          <p:cNvSpPr/>
          <p:nvPr/>
        </p:nvSpPr>
        <p:spPr bwMode="auto">
          <a:xfrm>
            <a:off x="1597025" y="1603374"/>
            <a:ext cx="5867400" cy="4684713"/>
          </a:xfrm>
          <a:prstGeom prst="downArrowCallou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rgbClr val="333399">
                <a:satMod val="175000"/>
                <a:alpha val="40000"/>
              </a:srgbClr>
            </a:glo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2400" b="1" dirty="0">
                <a:ea typeface="MS PGothic" pitchFamily="34" charset="-128"/>
                <a:cs typeface="ヒラギノ角ゴ Pro W3"/>
              </a:rPr>
              <a:t>The relationship between inputs and outputs is </a:t>
            </a:r>
            <a:r>
              <a:rPr lang="en-US" sz="2400" b="1" dirty="0" smtClean="0">
                <a:ea typeface="MS PGothic" pitchFamily="34" charset="-128"/>
                <a:cs typeface="ヒラギノ角ゴ Pro W3"/>
              </a:rPr>
              <a:t>productivity.</a:t>
            </a:r>
            <a:endParaRPr lang="en-US" sz="2400" b="1" dirty="0">
              <a:ea typeface="MS PGothic" pitchFamily="34" charset="-128"/>
              <a:cs typeface="ヒラギノ角ゴ Pro W3"/>
            </a:endParaRPr>
          </a:p>
          <a:p>
            <a:pPr algn="ctr" eaLnBrk="0" hangingPunct="0">
              <a:defRPr/>
            </a:pPr>
            <a:endParaRPr lang="en-US" sz="2400" dirty="0">
              <a:ea typeface="MS PGothic" pitchFamily="34" charset="-128"/>
              <a:cs typeface="ヒラギノ角ゴ Pro W3"/>
            </a:endParaRPr>
          </a:p>
          <a:p>
            <a:pPr algn="ctr" eaLnBrk="0" hangingPunct="0">
              <a:defRPr/>
            </a:pPr>
            <a:r>
              <a:rPr lang="en-US" sz="2400" dirty="0">
                <a:ea typeface="MS PGothic" pitchFamily="34" charset="-128"/>
                <a:cs typeface="ヒラギノ角ゴ Pro W3"/>
              </a:rPr>
              <a:t>A high level of productivity correlates with </a:t>
            </a:r>
            <a:r>
              <a:rPr lang="en-US" sz="2400" dirty="0" smtClean="0">
                <a:ea typeface="MS PGothic" pitchFamily="34" charset="-128"/>
                <a:cs typeface="ヒラギノ角ゴ Pro W3"/>
              </a:rPr>
              <a:t>a healthy GDP.</a:t>
            </a:r>
            <a:endParaRPr lang="en-US" sz="2400" dirty="0">
              <a:ea typeface="MS PGothic" pitchFamily="34" charset="-128"/>
              <a:cs typeface="ヒラギノ角ゴ Pro W3"/>
            </a:endParaRPr>
          </a:p>
          <a:p>
            <a:pPr algn="ctr" eaLnBrk="0" hangingPunct="0">
              <a:defRPr/>
            </a:pPr>
            <a:endParaRPr lang="en-US" sz="2400" dirty="0">
              <a:ea typeface="MS PGothic" pitchFamily="34" charset="-128"/>
              <a:cs typeface="ヒラギノ角ゴ Pro W3"/>
            </a:endParaRPr>
          </a:p>
          <a:p>
            <a:pPr algn="ctr" eaLnBrk="0" hangingPunct="0">
              <a:defRPr/>
            </a:pPr>
            <a:r>
              <a:rPr lang="en-US" sz="2400" dirty="0">
                <a:ea typeface="MS PGothic" pitchFamily="34" charset="-128"/>
                <a:cs typeface="ヒラギノ角ゴ Pro W3"/>
              </a:rPr>
              <a:t>Canada has experienced strong productivity growth due to </a:t>
            </a:r>
            <a:r>
              <a:rPr lang="en-US" sz="2400" dirty="0" smtClean="0">
                <a:ea typeface="MS PGothic" pitchFamily="34" charset="-128"/>
                <a:cs typeface="ヒラギノ角ゴ Pro W3"/>
              </a:rPr>
              <a:t>technology.</a:t>
            </a:r>
            <a:endParaRPr lang="en-US" sz="2400" dirty="0">
              <a:ea typeface="MS PGothic" pitchFamily="34" charset="-128"/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DC5EDB-9B2F-486F-9613-D5C356C87C81}" type="slidenum">
              <a:rPr lang="en-CA"/>
              <a:pPr>
                <a:defRPr/>
              </a:pPr>
              <a:t>34</a:t>
            </a:fld>
            <a:endParaRPr lang="en-CA"/>
          </a:p>
        </p:txBody>
      </p:sp>
      <p:sp>
        <p:nvSpPr>
          <p:cNvPr id="76803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Looking Back</a:t>
            </a:r>
          </a:p>
        </p:txBody>
      </p:sp>
      <p:sp>
        <p:nvSpPr>
          <p:cNvPr id="76804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CA" dirty="0" smtClean="0"/>
              <a:t>What is economics?</a:t>
            </a:r>
          </a:p>
          <a:p>
            <a:pPr lvl="1"/>
            <a:r>
              <a:rPr lang="en-CA" dirty="0" smtClean="0"/>
              <a:t>What is driving the current global economic crisis?</a:t>
            </a:r>
          </a:p>
          <a:p>
            <a:pPr lvl="1"/>
            <a:r>
              <a:rPr lang="en-CA" dirty="0" smtClean="0"/>
              <a:t>How does fiscal and monetary policy impact the economy?</a:t>
            </a:r>
          </a:p>
          <a:p>
            <a:pPr lvl="1"/>
            <a:r>
              <a:rPr lang="en-CA" dirty="0" smtClean="0"/>
              <a:t>What is the free market system and the supply and demand relationship?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D4B91B-8245-4D97-9FBE-790442D86A7F}" type="slidenum">
              <a:rPr lang="en-CA"/>
              <a:pPr>
                <a:defRPr/>
              </a:pPr>
              <a:t>35</a:t>
            </a:fld>
            <a:endParaRPr lang="en-CA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Looking Back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CA" smtClean="0"/>
              <a:t>What are planned market systems? </a:t>
            </a:r>
          </a:p>
          <a:p>
            <a:pPr lvl="1"/>
            <a:r>
              <a:rPr lang="en-CA" smtClean="0"/>
              <a:t>What are mixed market systems? </a:t>
            </a:r>
          </a:p>
          <a:p>
            <a:pPr lvl="1"/>
            <a:r>
              <a:rPr lang="en-CA" smtClean="0"/>
              <a:t>What tools are used to evaluate economic performance?</a:t>
            </a:r>
          </a:p>
          <a:p>
            <a:endParaRPr lang="en-CA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142098-70BF-42A0-A6E0-ED854CC05035}" type="slidenum">
              <a:rPr lang="en-CA"/>
              <a:pPr>
                <a:defRPr/>
              </a:pPr>
              <a:t>4</a:t>
            </a:fld>
            <a:endParaRPr lang="en-CA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Macroeconomics versus Microeconomics</a:t>
            </a:r>
          </a:p>
        </p:txBody>
      </p:sp>
      <p:sp>
        <p:nvSpPr>
          <p:cNvPr id="20485" name="TextBox 2"/>
          <p:cNvSpPr txBox="1">
            <a:spLocks noChangeArrowheads="1"/>
          </p:cNvSpPr>
          <p:nvPr/>
        </p:nvSpPr>
        <p:spPr bwMode="auto">
          <a:xfrm>
            <a:off x="2667000" y="2162629"/>
            <a:ext cx="4114800" cy="1373188"/>
          </a:xfrm>
          <a:prstGeom prst="rect">
            <a:avLst/>
          </a:prstGeom>
          <a:solidFill>
            <a:srgbClr val="0099B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CA" sz="2800" b="1" dirty="0">
                <a:cs typeface="ヒラギノ角ゴ Pro W3"/>
              </a:rPr>
              <a:t>Macroeconomics </a:t>
            </a:r>
            <a:r>
              <a:rPr lang="en-CA" sz="2800" dirty="0">
                <a:cs typeface="ヒラギノ角ゴ Pro W3"/>
              </a:rPr>
              <a:t>– country’s overall economy</a:t>
            </a:r>
            <a:endParaRPr lang="en-US" sz="2800" dirty="0">
              <a:cs typeface="ヒラギノ角ゴ Pro W3"/>
            </a:endParaRPr>
          </a:p>
        </p:txBody>
      </p:sp>
      <p:sp>
        <p:nvSpPr>
          <p:cNvPr id="20486" name="TextBox 3"/>
          <p:cNvSpPr txBox="1">
            <a:spLocks noChangeArrowheads="1"/>
          </p:cNvSpPr>
          <p:nvPr/>
        </p:nvSpPr>
        <p:spPr bwMode="auto">
          <a:xfrm>
            <a:off x="2667000" y="3788229"/>
            <a:ext cx="4114800" cy="137318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2800" b="1" dirty="0">
                <a:cs typeface="ヒラギノ角ゴ Pro W3"/>
              </a:rPr>
              <a:t>Microeconomics </a:t>
            </a:r>
            <a:r>
              <a:rPr lang="en-CA" sz="2800" dirty="0">
                <a:cs typeface="ヒラギノ角ゴ Pro W3"/>
              </a:rPr>
              <a:t>– consumers, families, and businesses</a:t>
            </a:r>
            <a:endParaRPr lang="en-US" sz="2800" dirty="0"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801545-A06D-41DA-9BE4-E3B30F9CE43A}" type="slidenum">
              <a:rPr lang="en-CA"/>
              <a:pPr>
                <a:defRPr/>
              </a:pPr>
              <a:t>5</a:t>
            </a:fld>
            <a:endParaRPr lang="en-CA"/>
          </a:p>
        </p:txBody>
      </p:sp>
      <p:sp>
        <p:nvSpPr>
          <p:cNvPr id="225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3-1 Global Economy: Slow Growth in the Near Future</a:t>
            </a:r>
          </a:p>
        </p:txBody>
      </p:sp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-92075" y="36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CA">
              <a:cs typeface="ヒラギノ角ゴ Pro W3"/>
            </a:endParaRPr>
          </a:p>
        </p:txBody>
      </p:sp>
      <p:sp>
        <p:nvSpPr>
          <p:cNvPr id="22533" name="Content Placeholder 2"/>
          <p:cNvSpPr>
            <a:spLocks noGrp="1"/>
          </p:cNvSpPr>
          <p:nvPr>
            <p:ph type="body" idx="1"/>
          </p:nvPr>
        </p:nvSpPr>
        <p:spPr>
          <a:xfrm>
            <a:off x="152400" y="3886200"/>
            <a:ext cx="8610600" cy="205740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800100" lvl="1" indent="-342900" eaLnBrk="1" hangingPunct="1">
              <a:lnSpc>
                <a:spcPct val="90000"/>
              </a:lnSpc>
              <a:spcAft>
                <a:spcPts val="1200"/>
              </a:spcAft>
              <a:buFont typeface="Agency FB" pitchFamily="34" charset="0"/>
              <a:buChar char="√"/>
            </a:pPr>
            <a:r>
              <a:rPr lang="en-CA" sz="2400" dirty="0" smtClean="0"/>
              <a:t>Canadian dollar hovering around US$0.72 in early 2016.</a:t>
            </a:r>
          </a:p>
          <a:p>
            <a:pPr marL="800100" lvl="1" indent="-342900" eaLnBrk="1" hangingPunct="1">
              <a:lnSpc>
                <a:spcPct val="90000"/>
              </a:lnSpc>
              <a:spcAft>
                <a:spcPts val="1200"/>
              </a:spcAft>
              <a:buFont typeface="Agency FB" pitchFamily="34" charset="0"/>
              <a:buChar char="√"/>
            </a:pPr>
            <a:r>
              <a:rPr lang="en-CA" sz="2400" dirty="0" smtClean="0"/>
              <a:t>Low price of oil on the world market dropping from US$107 per barrel in summer of 2014 to less than US$30 in early 2016.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1757987"/>
            <a:ext cx="3746500" cy="193946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" y="2514600"/>
            <a:ext cx="4800600" cy="121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ヒラギノ角ゴ Pro W3"/>
              </a:rPr>
              <a:t>Impact factors on the Canadian economy: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2933DB-C8A4-4A4F-8168-DA19328441A5}" type="slidenum">
              <a:rPr lang="en-CA"/>
              <a:pPr>
                <a:defRPr/>
              </a:pPr>
              <a:t>6</a:t>
            </a:fld>
            <a:endParaRPr lang="en-CA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3-2 Managing the Economy Through Fiscal and Monetary Policy</a:t>
            </a:r>
          </a:p>
        </p:txBody>
      </p:sp>
      <p:sp>
        <p:nvSpPr>
          <p:cNvPr id="24580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2362200"/>
            <a:ext cx="4876800" cy="2895600"/>
          </a:xfrm>
          <a:solidFill>
            <a:srgbClr val="73C745"/>
          </a:solidFill>
        </p:spPr>
        <p:txBody>
          <a:bodyPr anchor="ctr"/>
          <a:lstStyle/>
          <a:p>
            <a:pPr marL="0" indent="0" algn="ctr" eaLnBrk="1" hangingPunct="1">
              <a:buFontTx/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The goal is controlled, sustained growth through both fiscal and monetary policy.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93DB0-5812-441D-B457-C408DD000A69}" type="slidenum">
              <a:rPr lang="en-CA"/>
              <a:pPr>
                <a:defRPr/>
              </a:pPr>
              <a:t>7</a:t>
            </a:fld>
            <a:endParaRPr lang="en-CA"/>
          </a:p>
        </p:txBody>
      </p:sp>
      <p:sp>
        <p:nvSpPr>
          <p:cNvPr id="2662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6477000" cy="39624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000000"/>
                </a:solidFill>
                <a:ea typeface="MS PGothic" pitchFamily="34" charset="-128"/>
              </a:rPr>
              <a:t>If you had started spending a million dollars – every day, without fail – at the start of the Roman Empire, you still wouldn’t have spent a trillion dollars by 2010.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MS PGothic" pitchFamily="34" charset="-128"/>
              </a:rPr>
              <a:t>One trillion dollars laid end-to-end would stretch farther than the distance from the earth to the sun.</a:t>
            </a:r>
            <a:endParaRPr lang="en-CA" dirty="0" smtClean="0"/>
          </a:p>
        </p:txBody>
      </p:sp>
      <p:sp>
        <p:nvSpPr>
          <p:cNvPr id="26628" name="Rectangle 17"/>
          <p:cNvSpPr>
            <a:spLocks noChangeArrowheads="1"/>
          </p:cNvSpPr>
          <p:nvPr/>
        </p:nvSpPr>
        <p:spPr bwMode="auto">
          <a:xfrm>
            <a:off x="0" y="1752600"/>
            <a:ext cx="891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>
              <a:cs typeface="ヒラギノ角ゴ Pro W3"/>
            </a:endParaRPr>
          </a:p>
        </p:txBody>
      </p:sp>
      <p:sp>
        <p:nvSpPr>
          <p:cNvPr id="2662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A Trillion Dollars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743200"/>
            <a:ext cx="2506362" cy="1791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5CDC50-BDD6-45B4-8110-C388A7747893}" type="slidenum">
              <a:rPr lang="en-CA"/>
              <a:pPr>
                <a:defRPr/>
              </a:pPr>
              <a:t>8</a:t>
            </a:fld>
            <a:endParaRPr lang="en-CA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 Trillion Dollars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rgbClr val="000000"/>
                </a:solidFill>
                <a:ea typeface="MS PGothic" pitchFamily="34" charset="-128"/>
              </a:rPr>
              <a:t>You could wrap your chain of bills more than 12 000 times around the earth’s equator.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MS PGothic" pitchFamily="34" charset="-128"/>
              </a:rPr>
              <a:t>If you flew a jet at the speed of sound, spooling out a roll of dollar bills behind you, it would take you more than 14 years to release a trillion dollars.</a:t>
            </a:r>
            <a:endParaRPr lang="en-CA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5AC5DC-F0FC-43F6-9416-4D9160E3B3B3}" type="slidenum">
              <a:rPr lang="en-CA"/>
              <a:pPr>
                <a:defRPr/>
              </a:pPr>
              <a:t>9</a:t>
            </a:fld>
            <a:endParaRPr lang="en-CA"/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3-2 Managing the Economy Through Fiscal and Monetary Policy</a:t>
            </a:r>
          </a:p>
        </p:txBody>
      </p:sp>
      <p:sp>
        <p:nvSpPr>
          <p:cNvPr id="29700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057400"/>
            <a:ext cx="4267200" cy="3124200"/>
          </a:xfrm>
          <a:solidFill>
            <a:srgbClr val="FFCC00"/>
          </a:solidFill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CA" sz="2800" b="1" dirty="0" smtClean="0">
                <a:solidFill>
                  <a:schemeClr val="tx1"/>
                </a:solidFill>
              </a:rPr>
              <a:t>Fiscal policy</a:t>
            </a:r>
            <a:r>
              <a:rPr lang="en-CA" sz="2800" dirty="0" smtClean="0">
                <a:solidFill>
                  <a:schemeClr val="tx1"/>
                </a:solidFill>
              </a:rPr>
              <a:t> – taxation and spending decisions influence the economy; these decisions are designed to encourage growth, boost employment, and curb inflation</a:t>
            </a: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4648200" y="2057400"/>
            <a:ext cx="4114800" cy="308133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CA" sz="2800" b="1" dirty="0">
                <a:cs typeface="ヒラギノ角ゴ Pro W3"/>
              </a:rPr>
              <a:t>Monetary policy</a:t>
            </a:r>
            <a:r>
              <a:rPr lang="en-CA" sz="2800" dirty="0">
                <a:cs typeface="ヒラギノ角ゴ Pro W3"/>
              </a:rPr>
              <a:t> – actions that shape the economy by influencing interest rates and the supply of money; controlled by the Bank of Canada</a:t>
            </a:r>
          </a:p>
        </p:txBody>
      </p:sp>
      <p:sp>
        <p:nvSpPr>
          <p:cNvPr id="2" name="Action Button: Information 1">
            <a:hlinkClick r:id="rId3" highlightClick="1"/>
          </p:cNvPr>
          <p:cNvSpPr/>
          <p:nvPr/>
        </p:nvSpPr>
        <p:spPr bwMode="auto">
          <a:xfrm>
            <a:off x="8001000" y="5486400"/>
            <a:ext cx="762000" cy="533400"/>
          </a:xfrm>
          <a:prstGeom prst="actionButtonInform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5023</TotalTime>
  <Words>1795</Words>
  <Application>Microsoft Macintosh PowerPoint</Application>
  <PresentationFormat>On-screen Show (4:3)</PresentationFormat>
  <Paragraphs>312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Agency FB</vt:lpstr>
      <vt:lpstr>Arial</vt:lpstr>
      <vt:lpstr>Calibri</vt:lpstr>
      <vt:lpstr>Century Schoolbook</vt:lpstr>
      <vt:lpstr>MS PGothic</vt:lpstr>
      <vt:lpstr>Times New Roman</vt:lpstr>
      <vt:lpstr>ヒラギノ角ゴ Pro W3</vt:lpstr>
      <vt:lpstr>Blank Presentation</vt:lpstr>
      <vt:lpstr>Chapter 3:  Economics</vt:lpstr>
      <vt:lpstr>Looking Ahead</vt:lpstr>
      <vt:lpstr>Looking Ahead</vt:lpstr>
      <vt:lpstr>Macroeconomics versus Microeconomics</vt:lpstr>
      <vt:lpstr>3-1 Global Economy: Slow Growth in the Near Future</vt:lpstr>
      <vt:lpstr>3-2 Managing the Economy Through Fiscal and Monetary Policy</vt:lpstr>
      <vt:lpstr>A Trillion Dollars</vt:lpstr>
      <vt:lpstr>A Trillion Dollars</vt:lpstr>
      <vt:lpstr>3-2 Managing the Economy Through Fiscal and Monetary Policy</vt:lpstr>
      <vt:lpstr>Federal Government Revenue and Expenses 2014–2015</vt:lpstr>
      <vt:lpstr>Money Supply: M1 and M2</vt:lpstr>
      <vt:lpstr>Banks Multiply Money</vt:lpstr>
      <vt:lpstr>The Bank of Canada</vt:lpstr>
      <vt:lpstr>3-3 Capitalism:  The Free Market System</vt:lpstr>
      <vt:lpstr>The Fundamental Rights  of Capitalism</vt:lpstr>
      <vt:lpstr>Four Degrees of Competition</vt:lpstr>
      <vt:lpstr>Supply and Demand: Fundamental Principles of a  Free Market System</vt:lpstr>
      <vt:lpstr>Supply: How Much to Produce?  To Charge?</vt:lpstr>
      <vt:lpstr>Supply: How Much to Produce?  To Charge?</vt:lpstr>
      <vt:lpstr>Demand: How Much Will Buyers Purchase?</vt:lpstr>
      <vt:lpstr>Demand: How Much Will Buyers Purchase?</vt:lpstr>
      <vt:lpstr>Equilibrium Price</vt:lpstr>
      <vt:lpstr>Pay as You Throw</vt:lpstr>
      <vt:lpstr>3-4 Planned Economies: Socialism and Communism</vt:lpstr>
      <vt:lpstr>Economic Systems: Different Ways to Allocate Resources</vt:lpstr>
      <vt:lpstr>3-5 Mixed Economies:  The Story of the Future</vt:lpstr>
      <vt:lpstr>3-5 Mixed Economies:  The Story of the Future</vt:lpstr>
      <vt:lpstr>Mixed Economies: The  Story of the Future</vt:lpstr>
      <vt:lpstr>3-6 Evaluating Economic Performance: What’s Working?</vt:lpstr>
      <vt:lpstr>The Business Cycle</vt:lpstr>
      <vt:lpstr>Inflation</vt:lpstr>
      <vt:lpstr>Inflation</vt:lpstr>
      <vt:lpstr>Productivity</vt:lpstr>
      <vt:lpstr>Looking Back</vt:lpstr>
      <vt:lpstr>Looking Back</vt:lpstr>
    </vt:vector>
  </TitlesOfParts>
  <Company>Washtenaw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Economics: The Framework for Business</dc:title>
  <dc:creator>Information Technology Services</dc:creator>
  <cp:lastModifiedBy>Microsoft Office User</cp:lastModifiedBy>
  <cp:revision>168</cp:revision>
  <dcterms:created xsi:type="dcterms:W3CDTF">2017-01-11T16:44:12Z</dcterms:created>
  <dcterms:modified xsi:type="dcterms:W3CDTF">2018-09-15T13:15:02Z</dcterms:modified>
</cp:coreProperties>
</file>