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66" r:id="rId2"/>
    <p:sldId id="267" r:id="rId3"/>
    <p:sldId id="293" r:id="rId4"/>
    <p:sldId id="256" r:id="rId5"/>
    <p:sldId id="269" r:id="rId6"/>
    <p:sldId id="258" r:id="rId7"/>
    <p:sldId id="297" r:id="rId8"/>
    <p:sldId id="292" r:id="rId9"/>
    <p:sldId id="298" r:id="rId10"/>
    <p:sldId id="259" r:id="rId11"/>
    <p:sldId id="260" r:id="rId12"/>
    <p:sldId id="261" r:id="rId13"/>
    <p:sldId id="283" r:id="rId14"/>
    <p:sldId id="270" r:id="rId15"/>
    <p:sldId id="262" r:id="rId16"/>
    <p:sldId id="286" r:id="rId17"/>
    <p:sldId id="287" r:id="rId18"/>
    <p:sldId id="288" r:id="rId19"/>
    <p:sldId id="265" r:id="rId20"/>
    <p:sldId id="271" r:id="rId21"/>
    <p:sldId id="264" r:id="rId22"/>
    <p:sldId id="289" r:id="rId23"/>
    <p:sldId id="290" r:id="rId24"/>
    <p:sldId id="291" r:id="rId25"/>
    <p:sldId id="295" r:id="rId26"/>
    <p:sldId id="268" r:id="rId27"/>
    <p:sldId id="299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souser" initials="e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C7E"/>
    <a:srgbClr val="9999FF"/>
    <a:srgbClr val="00CC00"/>
    <a:srgbClr val="00CC66"/>
    <a:srgbClr val="339933"/>
    <a:srgbClr val="CC0000"/>
    <a:srgbClr val="0099BF"/>
    <a:srgbClr val="73C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73744" autoAdjust="0"/>
  </p:normalViewPr>
  <p:slideViewPr>
    <p:cSldViewPr>
      <p:cViewPr>
        <p:scale>
          <a:sx n="70" d="100"/>
          <a:sy n="70" d="100"/>
        </p:scale>
        <p:origin x="648" y="-696"/>
      </p:cViewPr>
      <p:guideLst>
        <p:guide orient="horz" pos="18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92"/>
    </p:cViewPr>
  </p:sorterViewPr>
  <p:notesViewPr>
    <p:cSldViewPr>
      <p:cViewPr varScale="1">
        <p:scale>
          <a:sx n="65" d="100"/>
          <a:sy n="65" d="100"/>
        </p:scale>
        <p:origin x="-2891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CA"/>
              <a:t>Copyright © 2011 by Nelson Education Limited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3799554-CE94-4D83-A07B-8147F050DF2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52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2651850-5F8A-49E2-AFB3-F20C0A051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86868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</p:spTree>
    <p:extLst>
      <p:ext uri="{BB962C8B-B14F-4D97-AF65-F5344CB8AC3E}">
        <p14:creationId xmlns:p14="http://schemas.microsoft.com/office/powerpoint/2010/main" val="1315573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2A84114-5C62-4B91-895F-622F76D0742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9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8FAD52-9925-4963-A10F-C5708F36D55D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1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D50F38-10BC-43B7-876E-9701B6A2C485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1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319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057BC1-D0B9-4E13-8C00-DAAAB4ECF24E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7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EFA8C1-1D52-4284-90EF-2E353355818F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247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3BBB0D-113E-4216-A417-6089FF2F234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557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D5B23B6-3427-4B0F-A326-B48AE2930AC7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98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D610E-0B55-43B7-978C-27FA82F607C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518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57C883-1A42-45F5-9AA7-B70EC91ECD2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90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32B04E-54BE-4C6F-829D-E9B342BCE14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dirty="0" smtClean="0">
              <a:solidFill>
                <a:srgbClr val="0000FF"/>
              </a:solidFill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5091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54AECD-A2EF-40F9-A72F-1CE1ABF901A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19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7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16F45-DF3B-4D90-AFC8-87B8F6AD20C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31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2BB7AF9-EEA9-4C2F-8048-624CD9BC0EB9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20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0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9B6572-2711-44A8-B9AF-62023CEF98E1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21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64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876577-F254-4312-B0CF-79CF4CD15B5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22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4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8573B06-89C1-45BD-89A3-5F71313327B5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04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EB5988-714E-4B12-967B-09F072408D0C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sz="1200" kern="1200" dirty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27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7232B5A-8A17-4D00-8E6B-3A7581C6B8CE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8E4995A-12DC-4687-8176-8BE0568F1577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167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6DCEC3-525B-4225-8BAF-6ACBAB0F45A0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27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7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F8FB2D-587E-4245-8F10-BC4A555E0E51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3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1E6FD8-ECC8-4F04-A8AC-1E6299DA499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4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1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AD1322-01E4-4ED3-B25A-9D4ADF280E82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5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5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149FA3-9815-41C1-B8E8-83CD43D50006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6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66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D5FED90-8840-48E9-B5BE-57AAAD9F38D8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7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z="1200" dirty="0">
              <a:effectLst/>
              <a:latin typeface="Times New Roman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126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A01283-4192-4527-81EB-72E00DF524DA}" type="slidenum">
              <a:rPr lang="en-US" smtClean="0">
                <a:latin typeface="Arial" charset="0"/>
                <a:ea typeface="ヒラギノ角ゴ Pro W3"/>
                <a:cs typeface="ヒラギノ角ゴ Pro W3"/>
              </a:rPr>
              <a:pPr/>
              <a:t>8</a:t>
            </a:fld>
            <a:endParaRPr lang="en-US" smtClean="0">
              <a:latin typeface="Arial" charset="0"/>
              <a:ea typeface="ヒラギノ角ゴ Pro W3"/>
              <a:cs typeface="ヒラギノ角ゴ Pro W3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5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usn-title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276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50813" y="6400800"/>
            <a:ext cx="4114800" cy="457200"/>
          </a:xfrm>
        </p:spPr>
        <p:txBody>
          <a:bodyPr/>
          <a:lstStyle>
            <a:lvl1pPr algn="ctr" eaLnBrk="1" hangingPunct="1">
              <a:spcBef>
                <a:spcPct val="50000"/>
              </a:spcBef>
              <a:defRPr/>
            </a:lvl1pPr>
          </a:lstStyle>
          <a:p>
            <a:pPr>
              <a:defRPr/>
            </a:pPr>
            <a:fld id="{0BEB3502-616D-42F7-8F4E-924EADA08AA7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9AAF3-BE8F-476C-B57D-BFA8CF33381A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CDC2D-1F1A-42E0-AE0E-4A01EB4E81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0"/>
            <a:ext cx="21145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1912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7EEBC-D904-4B54-85E2-9786CF376FEE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461A-2558-43AD-BBD2-5D9C51D7457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74CEB-F220-4217-8DEA-E8BF425C969D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C967F-B890-4F83-99F2-DD5813DC55E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D1CE-ADB4-411E-8912-701419499201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432E5-203A-408C-867E-88BFD49621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03B32-9A62-46AC-A234-585B53DE2D0D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32E48-378E-4C9E-84B4-1F8CB20915B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4AF89-8ABF-4F84-AB59-38B221E7C4E2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107EB-A1B4-4170-A0BB-5BDB693E13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949E1-CB2E-4D49-A875-D4E46E68B2B1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47335-AB73-4424-A669-216B7C2667D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CAAB7-65C4-4124-B0AD-FCA409A525E0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E0E05-1597-4EF3-8C09-AC966DC01F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32A6-4987-4C69-B777-77374AFF5B0A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D7D0-121B-454C-8C11-80DE78DB462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A9A31-D3B4-4BCE-AD03-930B3269BA6F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475F2-EA70-4D52-B26A-CBF3CCBBD76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80DB5-0E00-4F64-93F7-61A04C418814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F601B-4936-49D5-9EC0-AD75E0AD929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n-slide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7543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fld id="{4AF22037-C0A1-4608-A64B-A6BB91FF22A9}" type="datetime1">
              <a:rPr lang="en-US"/>
              <a:pPr>
                <a:defRPr/>
              </a:pPr>
              <a:t>9/15/18</a:t>
            </a:fld>
            <a:endParaRPr lang="en-CA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50292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/>
            </a:lvl1pPr>
          </a:lstStyle>
          <a:p>
            <a:pPr>
              <a:defRPr/>
            </a:pPr>
            <a:r>
              <a:rPr lang="en-CA"/>
              <a:t>Copyright © </a:t>
            </a:r>
            <a:r>
              <a:rPr lang="en-CA" smtClean="0"/>
              <a:t>2017 by Nelson </a:t>
            </a:r>
            <a:r>
              <a:rPr lang="en-CA"/>
              <a:t>Education Limited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5013" y="640080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5154670-9DF4-42F7-883A-1C71099DFFA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itchFamily="34" charset="0"/>
          <a:ea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C2B45"/>
          </a:solidFill>
          <a:latin typeface="+mn-lt"/>
          <a:ea typeface="+mn-ea"/>
          <a:cs typeface="ヒラギノ角ゴ Pro W3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ヒラギノ角ゴ Pro W3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ヒラギノ角ゴ Pro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ヒラギノ角ゴ Pro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3048000"/>
            <a:ext cx="6705600" cy="1143000"/>
          </a:xfrm>
        </p:spPr>
        <p:txBody>
          <a:bodyPr/>
          <a:lstStyle/>
          <a:p>
            <a:pPr algn="ctr" eaLnBrk="1" hangingPunct="1"/>
            <a:r>
              <a:rPr lang="en-CA" dirty="0" smtClean="0"/>
              <a:t>Chapter </a:t>
            </a:r>
            <a:r>
              <a:rPr lang="en-CA" dirty="0"/>
              <a:t>4</a:t>
            </a:r>
            <a:r>
              <a:rPr lang="en-CA" dirty="0" smtClean="0"/>
              <a:t>: </a:t>
            </a:r>
            <a:br>
              <a:rPr lang="en-CA" dirty="0" smtClean="0"/>
            </a:br>
            <a:r>
              <a:rPr lang="en-CA" dirty="0" smtClean="0"/>
              <a:t>The World Marketplace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267200"/>
            <a:ext cx="6705600" cy="685800"/>
          </a:xfrm>
        </p:spPr>
        <p:txBody>
          <a:bodyPr/>
          <a:lstStyle/>
          <a:p>
            <a:pPr eaLnBrk="1" hangingPunct="1"/>
            <a:r>
              <a:rPr lang="en-CA" dirty="0" smtClean="0"/>
              <a:t>Business Without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3" y="2997958"/>
            <a:ext cx="2235848" cy="2846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2DEAF-4871-4567-BF0E-92EC2CFC7210}" type="slidenum">
              <a:rPr lang="en-CA"/>
              <a:pPr>
                <a:defRPr/>
              </a:pPr>
              <a:t>10</a:t>
            </a:fld>
            <a:endParaRPr lang="en-CA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4-3 Global Trade: Taking Measure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362200"/>
            <a:ext cx="4648200" cy="2514600"/>
          </a:xfrm>
          <a:solidFill>
            <a:srgbClr val="0099BF"/>
          </a:solidFill>
        </p:spPr>
        <p:txBody>
          <a:bodyPr anchor="ctr"/>
          <a:lstStyle/>
          <a:p>
            <a:pPr lvl="1" eaLnBrk="1" hangingPunct="1"/>
            <a:r>
              <a:rPr lang="en-CA" smtClean="0"/>
              <a:t>Balance of trade</a:t>
            </a:r>
          </a:p>
          <a:p>
            <a:pPr lvl="1" eaLnBrk="1" hangingPunct="1"/>
            <a:r>
              <a:rPr lang="en-CA" smtClean="0"/>
              <a:t>Balance of payments</a:t>
            </a:r>
          </a:p>
          <a:p>
            <a:pPr lvl="1" eaLnBrk="1" hangingPunct="1"/>
            <a:r>
              <a:rPr lang="en-CA" smtClean="0"/>
              <a:t>Exchange rates</a:t>
            </a:r>
          </a:p>
          <a:p>
            <a:pPr lvl="1" eaLnBrk="1" hangingPunct="1"/>
            <a:r>
              <a:rPr lang="en-CA" smtClean="0"/>
              <a:t>Countertrade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1CA85-7745-46B5-B842-104532DC3839}" type="slidenum">
              <a:rPr lang="en-CA"/>
              <a:pPr>
                <a:defRPr/>
              </a:pPr>
              <a:t>11</a:t>
            </a:fld>
            <a:endParaRPr lang="en-CA"/>
          </a:p>
        </p:txBody>
      </p:sp>
      <p:sp>
        <p:nvSpPr>
          <p:cNvPr id="35843" name="Rectangle 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Exchange Rates: Who Benefits</a:t>
            </a:r>
            <a:r>
              <a:rPr lang="en-US" smtClean="0"/>
              <a:t>?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76400"/>
            <a:ext cx="4267200" cy="417154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D0BAC-EE5C-4EF4-904B-45CDFA48CBC7}" type="slidenum">
              <a:rPr lang="en-CA"/>
              <a:pPr>
                <a:defRPr/>
              </a:pPr>
              <a:t>12</a:t>
            </a:fld>
            <a:endParaRPr lang="en-CA"/>
          </a:p>
        </p:txBody>
      </p:sp>
      <p:pic>
        <p:nvPicPr>
          <p:cNvPr id="37891" name="Picture 24" descr="C03_P04_pg0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953000" y="2438400"/>
            <a:ext cx="4191000" cy="2833688"/>
          </a:xfrm>
        </p:spPr>
      </p:pic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4-4 Seizing the Opportunity: Strategies for Reaching </a:t>
            </a:r>
            <a:br>
              <a:rPr lang="en-CA" dirty="0" smtClean="0"/>
            </a:br>
            <a:r>
              <a:rPr lang="en-CA" dirty="0" smtClean="0"/>
              <a:t>Global Markets</a:t>
            </a:r>
          </a:p>
        </p:txBody>
      </p:sp>
      <p:sp>
        <p:nvSpPr>
          <p:cNvPr id="37893" name="Rectangle 19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971800"/>
            <a:ext cx="4267200" cy="1600200"/>
          </a:xfrm>
          <a:solidFill>
            <a:srgbClr val="FFCC00"/>
          </a:solidFill>
        </p:spPr>
        <p:txBody>
          <a:bodyPr anchor="ctr"/>
          <a:lstStyle/>
          <a:p>
            <a:pPr lvl="1" eaLnBrk="1" hangingPunct="1"/>
            <a:r>
              <a:rPr lang="en-CA" smtClean="0"/>
              <a:t>Foreign outsourcing</a:t>
            </a:r>
          </a:p>
          <a:p>
            <a:pPr lvl="1" eaLnBrk="1" hangingPunct="1"/>
            <a:r>
              <a:rPr lang="en-CA" smtClean="0"/>
              <a:t>Importing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F826A-E323-4E37-8C88-4CD21A563D3D}" type="slidenum">
              <a:rPr lang="en-CA"/>
              <a:pPr>
                <a:defRPr/>
              </a:pPr>
              <a:t>13</a:t>
            </a:fld>
            <a:endParaRPr lang="en-CA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Strategies for Reaching Global Markets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2667000"/>
            <a:ext cx="4343400" cy="2133600"/>
          </a:xfrm>
          <a:solidFill>
            <a:srgbClr val="FFCC00"/>
          </a:solidFill>
        </p:spPr>
        <p:txBody>
          <a:bodyPr anchor="ctr"/>
          <a:lstStyle/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Licensing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Franchising</a:t>
            </a:r>
          </a:p>
          <a:p>
            <a:pPr lvl="1" eaLnBrk="1" hangingPunct="1">
              <a:lnSpc>
                <a:spcPct val="90000"/>
              </a:lnSpc>
            </a:pPr>
            <a:r>
              <a:rPr lang="en-CA" dirty="0" smtClean="0"/>
              <a:t>Direct investment</a:t>
            </a:r>
          </a:p>
        </p:txBody>
      </p:sp>
      <p:pic>
        <p:nvPicPr>
          <p:cNvPr id="39941" name="Picture 10" descr="(3-5)AP0506030187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43625" y="1676400"/>
            <a:ext cx="3000375" cy="4114800"/>
          </a:xfrm>
        </p:spPr>
      </p:pic>
      <p:sp>
        <p:nvSpPr>
          <p:cNvPr id="39942" name="Rectangle 8"/>
          <p:cNvSpPr>
            <a:spLocks noChangeArrowheads="1"/>
          </p:cNvSpPr>
          <p:nvPr/>
        </p:nvSpPr>
        <p:spPr bwMode="auto">
          <a:xfrm>
            <a:off x="0" y="1676400"/>
            <a:ext cx="9144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2996E-3D28-4709-9463-BCD1D4BF1FB2}" type="slidenum">
              <a:rPr lang="en-CA"/>
              <a:pPr>
                <a:defRPr/>
              </a:pPr>
              <a:t>14</a:t>
            </a:fld>
            <a:endParaRPr lang="en-CA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Market Development Options: Foreign Investment Risk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598"/>
            <a:ext cx="6172200" cy="4214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C2FE4-FEB9-4478-8C9A-7E3B8869303E}" type="slidenum">
              <a:rPr lang="en-CA"/>
              <a:pPr>
                <a:defRPr/>
              </a:pPr>
              <a:t>15</a:t>
            </a:fld>
            <a:endParaRPr lang="en-CA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4-5 Barriers to International Trade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810000" cy="4343400"/>
          </a:xfrm>
        </p:spPr>
        <p:txBody>
          <a:bodyPr anchor="ctr"/>
          <a:lstStyle/>
          <a:p>
            <a:pPr lvl="1" eaLnBrk="1" hangingPunct="1">
              <a:spcAft>
                <a:spcPct val="30000"/>
              </a:spcAft>
            </a:pPr>
            <a:r>
              <a:rPr lang="en-CA" dirty="0" err="1" smtClean="0"/>
              <a:t>Sociocultural</a:t>
            </a:r>
            <a:r>
              <a:rPr lang="en-CA" dirty="0" smtClean="0"/>
              <a:t> differences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Economic differences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dirty="0" smtClean="0"/>
              <a:t>Political and legal differences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2514600"/>
            <a:ext cx="415490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1377A-E460-49F3-AE34-B9D826246577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46083" name="Rectangle 17"/>
          <p:cNvSpPr>
            <a:spLocks noGrp="1" noChangeArrowheads="1"/>
          </p:cNvSpPr>
          <p:nvPr>
            <p:ph type="body" sz="half" idx="2"/>
          </p:nvPr>
        </p:nvSpPr>
        <p:spPr>
          <a:xfrm>
            <a:off x="3581400" y="3200400"/>
            <a:ext cx="5334000" cy="2743200"/>
          </a:xfrm>
          <a:solidFill>
            <a:srgbClr val="73C745"/>
          </a:solidFill>
        </p:spPr>
        <p:txBody>
          <a:bodyPr anchor="ctr"/>
          <a:lstStyle/>
          <a:p>
            <a:pPr lvl="1" eaLnBrk="1" hangingPunct="1"/>
            <a:r>
              <a:rPr lang="en-CA" sz="2800" smtClean="0"/>
              <a:t>Nonverbal communication</a:t>
            </a:r>
          </a:p>
          <a:p>
            <a:pPr lvl="1" eaLnBrk="1" hangingPunct="1"/>
            <a:r>
              <a:rPr lang="en-CA" sz="2800" smtClean="0"/>
              <a:t>Forms of address</a:t>
            </a:r>
          </a:p>
          <a:p>
            <a:pPr lvl="1" eaLnBrk="1" hangingPunct="1"/>
            <a:r>
              <a:rPr lang="en-CA" sz="2800" smtClean="0"/>
              <a:t>Attitudes toward punctuality</a:t>
            </a:r>
          </a:p>
          <a:p>
            <a:pPr lvl="1" eaLnBrk="1" hangingPunct="1"/>
            <a:r>
              <a:rPr lang="en-CA" sz="2800" smtClean="0"/>
              <a:t>Religious celebrations</a:t>
            </a:r>
          </a:p>
          <a:p>
            <a:pPr lvl="1" eaLnBrk="1" hangingPunct="1"/>
            <a:r>
              <a:rPr lang="en-CA" sz="2800" smtClean="0"/>
              <a:t>Business practice/gifts</a:t>
            </a:r>
          </a:p>
        </p:txBody>
      </p:sp>
      <p:sp>
        <p:nvSpPr>
          <p:cNvPr id="46084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438400"/>
            <a:ext cx="3962400" cy="2286000"/>
          </a:xfrm>
          <a:solidFill>
            <a:srgbClr val="0099BF"/>
          </a:solidFill>
        </p:spPr>
        <p:txBody>
          <a:bodyPr anchor="ctr"/>
          <a:lstStyle/>
          <a:p>
            <a:pPr marL="0" indent="0" algn="ctr" eaLnBrk="1" hangingPunct="1">
              <a:buFontTx/>
              <a:buNone/>
            </a:pPr>
            <a:r>
              <a:rPr lang="en-CA" sz="3000" smtClean="0">
                <a:solidFill>
                  <a:schemeClr val="tx1"/>
                </a:solidFill>
              </a:rPr>
              <a:t>Social/cultural differences can rapidly undermine business relationships</a:t>
            </a: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Social/Cultural Differences</a:t>
            </a:r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1447800" y="1676400"/>
            <a:ext cx="6553200" cy="51911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2800"/>
              <a:t>Think beyond the obvious differences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288F7-C64C-4CD0-92E9-AEC7EDDD95AD}" type="slidenum">
              <a:rPr lang="en-CA"/>
              <a:pPr>
                <a:defRPr/>
              </a:pPr>
              <a:t>17</a:t>
            </a:fld>
            <a:endParaRPr lang="en-CA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Economic Differences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5638800" cy="3352800"/>
          </a:xfrm>
          <a:solidFill>
            <a:srgbClr val="73C745"/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CA" smtClean="0"/>
              <a:t>Population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Per capita income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Economic growth rate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Currency exchange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Stage of economic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CA" smtClean="0"/>
              <a:t>Infrastructure</a:t>
            </a:r>
          </a:p>
        </p:txBody>
      </p:sp>
      <p:sp>
        <p:nvSpPr>
          <p:cNvPr id="64518" name="AutoShape 6"/>
          <p:cNvSpPr>
            <a:spLocks noChangeArrowheads="1"/>
          </p:cNvSpPr>
          <p:nvPr/>
        </p:nvSpPr>
        <p:spPr bwMode="auto">
          <a:xfrm>
            <a:off x="4572000" y="3810000"/>
            <a:ext cx="4114800" cy="2057400"/>
          </a:xfrm>
          <a:prstGeom prst="flowChartAlternateProcess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CA" sz="2800" dirty="0">
                <a:latin typeface="Arial" pitchFamily="34" charset="0"/>
                <a:ea typeface="+mn-ea"/>
                <a:cs typeface="+mn-cs"/>
              </a:rPr>
              <a:t>Can you </a:t>
            </a:r>
            <a:r>
              <a:rPr lang="en-CA" sz="2800" b="1" dirty="0">
                <a:latin typeface="Arial" pitchFamily="34" charset="0"/>
                <a:ea typeface="+mn-ea"/>
                <a:cs typeface="+mn-cs"/>
              </a:rPr>
              <a:t>profitably</a:t>
            </a:r>
            <a:r>
              <a:rPr lang="en-CA" sz="2800" dirty="0">
                <a:latin typeface="Arial" pitchFamily="34" charset="0"/>
                <a:ea typeface="+mn-ea"/>
                <a:cs typeface="+mn-cs"/>
              </a:rPr>
              <a:t> provide your product or service to meet the needs of the market?</a:t>
            </a:r>
          </a:p>
          <a:p>
            <a:pPr algn="ctr">
              <a:defRPr/>
            </a:pPr>
            <a:endParaRPr lang="en-CA" sz="2800" dirty="0"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F78FF-178A-42EF-A75A-7C9A7489F8D5}" type="slidenum">
              <a:rPr lang="en-CA"/>
              <a:pPr>
                <a:defRPr/>
              </a:pPr>
              <a:t>18</a:t>
            </a:fld>
            <a:endParaRPr lang="en-CA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600200"/>
          </a:xfrm>
        </p:spPr>
        <p:txBody>
          <a:bodyPr/>
          <a:lstStyle/>
          <a:p>
            <a:pPr algn="ctr" eaLnBrk="1" hangingPunct="1"/>
            <a:r>
              <a:rPr lang="en-CA" smtClean="0"/>
              <a:t>Political and Legal Differences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09800"/>
            <a:ext cx="5791200" cy="2743200"/>
          </a:xfrm>
          <a:solidFill>
            <a:srgbClr val="FF9900"/>
          </a:solidFill>
        </p:spPr>
        <p:txBody>
          <a:bodyPr/>
          <a:lstStyle/>
          <a:p>
            <a:pPr lvl="1" eaLnBrk="1" hangingPunct="1"/>
            <a:r>
              <a:rPr lang="en-CA" smtClean="0"/>
              <a:t>Political regimes differ around the world</a:t>
            </a:r>
          </a:p>
          <a:p>
            <a:pPr lvl="1" eaLnBrk="1" hangingPunct="1"/>
            <a:r>
              <a:rPr lang="en-CA" smtClean="0"/>
              <a:t>Laws and regulations</a:t>
            </a:r>
          </a:p>
          <a:p>
            <a:pPr lvl="1" eaLnBrk="1" hangingPunct="1"/>
            <a:r>
              <a:rPr lang="en-CA" smtClean="0"/>
              <a:t>Political climate</a:t>
            </a:r>
          </a:p>
          <a:p>
            <a:pPr lvl="1" eaLnBrk="1" hangingPunct="1"/>
            <a:r>
              <a:rPr lang="en-CA" smtClean="0"/>
              <a:t>International trade restrictions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315E24-1244-46B5-B439-8791DBEFDA12}" type="slidenum">
              <a:rPr lang="en-CA"/>
              <a:pPr>
                <a:defRPr/>
              </a:pPr>
              <a:t>19</a:t>
            </a:fld>
            <a:endParaRPr lang="en-CA"/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Pros and Cons of Trade Restrictions</a:t>
            </a:r>
            <a:endParaRPr lang="en-US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2703"/>
            <a:ext cx="3124200" cy="4690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D4744-DACE-45A9-B32E-3F2B8BC70F4F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Looking Ahead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77724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4-1 	Discuss business opportunities in 	the world economy.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4-2 	Explain the key reasons for and   </a:t>
            </a:r>
            <a:br>
              <a:rPr lang="en-CA" b="1" dirty="0" smtClean="0">
                <a:solidFill>
                  <a:schemeClr val="tx1"/>
                </a:solidFill>
              </a:rPr>
            </a:br>
            <a:r>
              <a:rPr lang="en-CA" b="1" dirty="0" smtClean="0">
                <a:solidFill>
                  <a:schemeClr val="tx1"/>
                </a:solidFill>
              </a:rPr>
              <a:t>     against international trade.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4-3 	Describe the tools for measuring 	international trade.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7BB38-5D87-476F-9156-5718D07FF71B}" type="slidenum">
              <a:rPr lang="en-CA"/>
              <a:pPr>
                <a:defRPr/>
              </a:pPr>
              <a:t>20</a:t>
            </a:fld>
            <a:endParaRPr lang="en-CA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3025"/>
            <a:ext cx="7543800" cy="1450975"/>
          </a:xfrm>
        </p:spPr>
        <p:txBody>
          <a:bodyPr/>
          <a:lstStyle/>
          <a:p>
            <a:pPr algn="ctr" eaLnBrk="1" hangingPunct="1"/>
            <a:r>
              <a:rPr lang="en-CA" smtClean="0"/>
              <a:t>Trade Restrictions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620000" cy="4419600"/>
          </a:xfrm>
        </p:spPr>
        <p:txBody>
          <a:bodyPr anchor="ctr"/>
          <a:lstStyle/>
          <a:p>
            <a:pPr lvl="1" eaLnBrk="1" hangingPunct="1"/>
            <a:r>
              <a:rPr lang="en-CA" dirty="0" smtClean="0"/>
              <a:t>Tariffs</a:t>
            </a:r>
          </a:p>
          <a:p>
            <a:pPr lvl="1" eaLnBrk="1" hangingPunct="1"/>
            <a:r>
              <a:rPr lang="en-CA" dirty="0" smtClean="0"/>
              <a:t>Quotas</a:t>
            </a:r>
          </a:p>
          <a:p>
            <a:pPr lvl="1" eaLnBrk="1" hangingPunct="1"/>
            <a:r>
              <a:rPr lang="en-CA" dirty="0" smtClean="0"/>
              <a:t>Voluntary export restraints</a:t>
            </a:r>
          </a:p>
          <a:p>
            <a:pPr lvl="1" eaLnBrk="1" hangingPunct="1">
              <a:buFontTx/>
              <a:buNone/>
            </a:pPr>
            <a:r>
              <a:rPr lang="en-CA" dirty="0" smtClean="0"/>
              <a:t>	(VER)</a:t>
            </a:r>
          </a:p>
          <a:p>
            <a:pPr lvl="1" eaLnBrk="1" hangingPunct="1"/>
            <a:r>
              <a:rPr lang="en-CA" dirty="0" smtClean="0"/>
              <a:t>Embargos</a:t>
            </a:r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auto">
          <a:xfrm rot="4301895">
            <a:off x="4681538" y="1646238"/>
            <a:ext cx="3886200" cy="43434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 rot="17298105" flipH="1">
            <a:off x="4652963" y="1671638"/>
            <a:ext cx="3886200" cy="4267200"/>
          </a:xfrm>
          <a:prstGeom prst="line">
            <a:avLst/>
          </a:prstGeom>
          <a:noFill/>
          <a:ln w="152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9294E-B7EB-436D-BBBD-AEB22A9AF4C7}" type="slidenum">
              <a:rPr lang="en-CA"/>
              <a:pPr>
                <a:defRPr/>
              </a:pPr>
              <a:t>21</a:t>
            </a:fld>
            <a:endParaRPr lang="en-CA"/>
          </a:p>
        </p:txBody>
      </p:sp>
      <p:sp>
        <p:nvSpPr>
          <p:cNvPr id="56323" name="Rectangle 9"/>
          <p:cNvSpPr>
            <a:spLocks noChangeArrowheads="1"/>
          </p:cNvSpPr>
          <p:nvPr/>
        </p:nvSpPr>
        <p:spPr bwMode="auto">
          <a:xfrm>
            <a:off x="228600" y="1752600"/>
            <a:ext cx="8686800" cy="4038600"/>
          </a:xfrm>
          <a:prstGeom prst="rect">
            <a:avLst/>
          </a:prstGeom>
          <a:noFill/>
          <a:ln w="762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/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auto">
          <a:xfrm>
            <a:off x="304800" y="1828800"/>
            <a:ext cx="5181600" cy="39624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/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4-6 Free Trade: The Movement Gains Momentum</a:t>
            </a:r>
          </a:p>
        </p:txBody>
      </p:sp>
      <p:sp>
        <p:nvSpPr>
          <p:cNvPr id="563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810000" cy="4038600"/>
          </a:xfrm>
        </p:spPr>
        <p:txBody>
          <a:bodyPr anchor="ctr"/>
          <a:lstStyle/>
          <a:p>
            <a:pPr marL="0" indent="0" algn="ctr" eaLnBrk="1" hangingPunct="1">
              <a:buFontTx/>
              <a:buNone/>
            </a:pPr>
            <a:r>
              <a:rPr lang="en-CA" sz="2800" smtClean="0">
                <a:solidFill>
                  <a:schemeClr val="bg1"/>
                </a:solidFill>
              </a:rPr>
              <a:t>There has been a global move toward </a:t>
            </a:r>
            <a:r>
              <a:rPr lang="en-CA" sz="2800" b="1" smtClean="0">
                <a:solidFill>
                  <a:schemeClr val="bg1"/>
                </a:solidFill>
              </a:rPr>
              <a:t>free trade</a:t>
            </a:r>
            <a:r>
              <a:rPr lang="en-CA" sz="2800" smtClean="0">
                <a:solidFill>
                  <a:schemeClr val="bg1"/>
                </a:solidFill>
              </a:rPr>
              <a:t> – the unrestricted movement of good and services across borders.</a:t>
            </a:r>
          </a:p>
        </p:txBody>
      </p:sp>
      <p:sp>
        <p:nvSpPr>
          <p:cNvPr id="56328" name="TextBox 1"/>
          <p:cNvSpPr txBox="1">
            <a:spLocks noChangeArrowheads="1"/>
          </p:cNvSpPr>
          <p:nvPr/>
        </p:nvSpPr>
        <p:spPr bwMode="auto">
          <a:xfrm>
            <a:off x="1066800" y="2286000"/>
            <a:ext cx="6629400" cy="2677656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There has been a </a:t>
            </a:r>
          </a:p>
          <a:p>
            <a:pPr algn="ctr"/>
            <a:r>
              <a:rPr lang="en-US" sz="2800" dirty="0"/>
              <a:t>global move toward</a:t>
            </a:r>
          </a:p>
          <a:p>
            <a:pPr algn="ctr"/>
            <a:r>
              <a:rPr lang="en-US" sz="2800" dirty="0"/>
              <a:t> </a:t>
            </a:r>
            <a:r>
              <a:rPr lang="en-US" sz="2800" b="1" dirty="0"/>
              <a:t>free trade</a:t>
            </a:r>
            <a:r>
              <a:rPr lang="en-US" sz="2800" dirty="0"/>
              <a:t> – the </a:t>
            </a:r>
          </a:p>
          <a:p>
            <a:pPr algn="ctr"/>
            <a:r>
              <a:rPr lang="en-US" sz="2800" dirty="0"/>
              <a:t>unrestricted</a:t>
            </a:r>
          </a:p>
          <a:p>
            <a:pPr algn="ctr"/>
            <a:r>
              <a:rPr lang="en-US" sz="2800" dirty="0"/>
              <a:t> movement of goods </a:t>
            </a:r>
          </a:p>
          <a:p>
            <a:pPr algn="ctr"/>
            <a:r>
              <a:rPr lang="en-US" sz="2800" dirty="0"/>
              <a:t>and services </a:t>
            </a:r>
            <a:r>
              <a:rPr lang="en-US" sz="2800" dirty="0" smtClean="0"/>
              <a:t>across borders.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F9905A-4F36-461A-A627-A60C10C6F7D3}" type="slidenum">
              <a:rPr lang="en-CA"/>
              <a:pPr>
                <a:defRPr/>
              </a:pPr>
              <a:t>22</a:t>
            </a:fld>
            <a:endParaRPr lang="en-CA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600200"/>
          </a:xfrm>
        </p:spPr>
        <p:txBody>
          <a:bodyPr/>
          <a:lstStyle/>
          <a:p>
            <a:pPr algn="ctr" eaLnBrk="1" hangingPunct="1"/>
            <a:r>
              <a:rPr lang="en-CA" dirty="0" smtClean="0"/>
              <a:t>GATT and the World Trade Organization (WTO)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5791200" cy="1981200"/>
          </a:xfrm>
          <a:solidFill>
            <a:srgbClr val="73C745"/>
          </a:solidFill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	</a:t>
            </a:r>
            <a:r>
              <a:rPr lang="en-CA" sz="2800" b="1" dirty="0" smtClean="0">
                <a:solidFill>
                  <a:schemeClr val="tx1"/>
                </a:solidFill>
              </a:rPr>
              <a:t>General Agreement on Tariffs and Trade (GATT)</a:t>
            </a:r>
            <a:r>
              <a:rPr lang="en-CA" sz="2800" dirty="0" smtClean="0">
                <a:solidFill>
                  <a:schemeClr val="tx1"/>
                </a:solidFill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 n</a:t>
            </a:r>
            <a:r>
              <a:rPr lang="en-CA" sz="2800" dirty="0" smtClean="0">
                <a:solidFill>
                  <a:schemeClr val="tx1"/>
                </a:solidFill>
              </a:rPr>
              <a:t>ow encompasses 125 nations and has slashed tariffs by about 30%</a:t>
            </a:r>
            <a:endParaRPr lang="en-CA" sz="2800" dirty="0" smtClean="0"/>
          </a:p>
        </p:txBody>
      </p:sp>
      <p:sp>
        <p:nvSpPr>
          <p:cNvPr id="58373" name="Text Box 9"/>
          <p:cNvSpPr txBox="1">
            <a:spLocks noChangeArrowheads="1"/>
          </p:cNvSpPr>
          <p:nvPr/>
        </p:nvSpPr>
        <p:spPr bwMode="auto">
          <a:xfrm>
            <a:off x="3429000" y="4191000"/>
            <a:ext cx="5257800" cy="1373188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CA" sz="2800" b="1"/>
              <a:t>World Trade Organization (WTO)</a:t>
            </a:r>
            <a:r>
              <a:rPr lang="en-CA" sz="2800"/>
              <a:t> – promotes international trade and settles trade disputes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164BB-269C-4E88-8685-840F98347344}" type="slidenum">
              <a:rPr lang="en-CA"/>
              <a:pPr>
                <a:defRPr/>
              </a:pPr>
              <a:t>23</a:t>
            </a:fld>
            <a:endParaRPr lang="en-CA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600200"/>
          </a:xfrm>
        </p:spPr>
        <p:txBody>
          <a:bodyPr/>
          <a:lstStyle/>
          <a:p>
            <a:pPr algn="ctr" eaLnBrk="1" hangingPunct="1"/>
            <a:r>
              <a:rPr lang="en-CA" dirty="0" smtClean="0"/>
              <a:t>World Bank and International Monetary Fund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410200" cy="1752600"/>
          </a:xfrm>
          <a:solidFill>
            <a:srgbClr val="FF9900"/>
          </a:solidFill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CA" sz="2800" b="1" dirty="0" smtClean="0">
                <a:solidFill>
                  <a:schemeClr val="tx1"/>
                </a:solidFill>
              </a:rPr>
              <a:t>	World Bank </a:t>
            </a:r>
            <a:r>
              <a:rPr lang="en-CA" sz="2800" dirty="0" smtClean="0">
                <a:solidFill>
                  <a:schemeClr val="tx1"/>
                </a:solidFill>
                <a:cs typeface="Arial" charset="0"/>
              </a:rPr>
              <a:t>– made up of</a:t>
            </a:r>
            <a:r>
              <a:rPr lang="en-CA" sz="2800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CA" sz="2800" dirty="0" smtClean="0">
                <a:solidFill>
                  <a:schemeClr val="tx1"/>
                </a:solidFill>
              </a:rPr>
              <a:t>188 member countries; provides financial assistance and low-interest loans</a:t>
            </a:r>
          </a:p>
        </p:txBody>
      </p:sp>
      <p:sp>
        <p:nvSpPr>
          <p:cNvPr id="60421" name="Text Box 8"/>
          <p:cNvSpPr txBox="1">
            <a:spLocks noChangeArrowheads="1"/>
          </p:cNvSpPr>
          <p:nvPr/>
        </p:nvSpPr>
        <p:spPr bwMode="auto">
          <a:xfrm>
            <a:off x="3200400" y="3810000"/>
            <a:ext cx="5486400" cy="162877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CA" sz="2800" b="1" dirty="0" smtClean="0"/>
              <a:t>International </a:t>
            </a:r>
            <a:r>
              <a:rPr lang="en-CA" sz="2800" b="1" dirty="0"/>
              <a:t>Monetary Fund (IMF) </a:t>
            </a:r>
            <a:r>
              <a:rPr lang="en-CA" sz="2800" dirty="0"/>
              <a:t>– supports stable exchange rates and facilitates international payments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F9666-2639-436C-AE4C-987329F5E6DA}" type="slidenum">
              <a:rPr lang="en-CA"/>
              <a:pPr>
                <a:defRPr/>
              </a:pPr>
              <a:t>24</a:t>
            </a:fld>
            <a:endParaRPr lang="en-CA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Trading Blocs/Common Markets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162800" cy="2590800"/>
          </a:xfrm>
          <a:solidFill>
            <a:srgbClr val="0099BF"/>
          </a:solidFill>
        </p:spPr>
        <p:txBody>
          <a:bodyPr/>
          <a:lstStyle/>
          <a:p>
            <a:pPr lvl="1" eaLnBrk="1" hangingPunct="1"/>
            <a:r>
              <a:rPr lang="en-CA" smtClean="0"/>
              <a:t>Groups of countries promoting the free flow of goods and services</a:t>
            </a:r>
          </a:p>
          <a:p>
            <a:pPr lvl="1" eaLnBrk="1" hangingPunct="1"/>
            <a:r>
              <a:rPr lang="en-CA" smtClean="0"/>
              <a:t>The North American Free Trade Agreement (NAFTA)</a:t>
            </a:r>
          </a:p>
          <a:p>
            <a:pPr lvl="1" eaLnBrk="1" hangingPunct="1"/>
            <a:r>
              <a:rPr lang="en-CA" smtClean="0"/>
              <a:t>European Union (EU)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F34F0-A6F6-49AE-8440-A575D1C3E429}" type="slidenum">
              <a:rPr lang="en-CA"/>
              <a:pPr>
                <a:defRPr/>
              </a:pPr>
              <a:t>25</a:t>
            </a:fld>
            <a:endParaRPr lang="en-CA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European Union 2015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872722" cy="43245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75AA4-7959-4881-9197-EF6C20877872}" type="slidenum">
              <a:rPr lang="en-CA"/>
              <a:pPr>
                <a:defRPr/>
              </a:pPr>
              <a:t>26</a:t>
            </a:fld>
            <a:endParaRPr lang="en-CA"/>
          </a:p>
        </p:txBody>
      </p:sp>
      <p:sp>
        <p:nvSpPr>
          <p:cNvPr id="66563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CA" smtClean="0"/>
              <a:t>Looking Back</a:t>
            </a:r>
          </a:p>
        </p:txBody>
      </p:sp>
      <p:sp>
        <p:nvSpPr>
          <p:cNvPr id="66564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smtClean="0"/>
              <a:t>Why should today’s managers think globally?</a:t>
            </a:r>
          </a:p>
          <a:p>
            <a:pPr lvl="1"/>
            <a:r>
              <a:rPr lang="en-CA" smtClean="0"/>
              <a:t>What are the reasons for and against international trade?</a:t>
            </a:r>
          </a:p>
          <a:p>
            <a:pPr lvl="1"/>
            <a:r>
              <a:rPr lang="en-CA" smtClean="0"/>
              <a:t>How do we measure trade?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71E02B-AE24-4EF3-AF25-8B376178F2B3}" type="slidenum">
              <a:rPr lang="en-CA"/>
              <a:pPr>
                <a:defRPr/>
              </a:pPr>
              <a:t>27</a:t>
            </a:fld>
            <a:endParaRPr lang="en-CA"/>
          </a:p>
        </p:txBody>
      </p:sp>
      <p:sp>
        <p:nvSpPr>
          <p:cNvPr id="68611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CA" smtClean="0"/>
              <a:t>Looking Back</a:t>
            </a:r>
          </a:p>
        </p:txBody>
      </p:sp>
      <p:sp>
        <p:nvSpPr>
          <p:cNvPr id="68612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/>
            <a:r>
              <a:rPr lang="en-CA" smtClean="0"/>
              <a:t>How do companies reach global markets?</a:t>
            </a:r>
          </a:p>
          <a:p>
            <a:pPr lvl="1"/>
            <a:r>
              <a:rPr lang="en-CA" smtClean="0"/>
              <a:t>What are the barriers to international trade?</a:t>
            </a:r>
          </a:p>
          <a:p>
            <a:pPr lvl="1"/>
            <a:r>
              <a:rPr lang="en-CA" smtClean="0"/>
              <a:t>What are the benefits and criticisms of the free trade movement?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1444BA-DFF3-4518-A3C0-C9D73C7439AC}" type="slidenum">
              <a:rPr lang="en-CA"/>
              <a:pPr>
                <a:defRPr/>
              </a:pPr>
              <a:t>3</a:t>
            </a:fld>
            <a:endParaRPr lang="en-CA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Looking Ahead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4-4 	Analyze strategies for reaching 	global markets.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4-5 	Discuss barriers to international 	trade 	and strategies to surmount them.</a:t>
            </a:r>
          </a:p>
          <a:p>
            <a:pPr eaLnBrk="1" hangingPunct="1">
              <a:spcAft>
                <a:spcPct val="50000"/>
              </a:spcAft>
              <a:buFontTx/>
              <a:buNone/>
            </a:pPr>
            <a:r>
              <a:rPr lang="en-CA" b="1" dirty="0" smtClean="0">
                <a:solidFill>
                  <a:schemeClr val="tx1"/>
                </a:solidFill>
              </a:rPr>
              <a:t>4-6 	Describe the free trade movement 	and discuss key benefits and 	criticisms.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C3A88-87A6-4CF2-BC8B-F844210C9A7E}" type="slidenum">
              <a:rPr lang="en-CA"/>
              <a:pPr>
                <a:defRPr/>
              </a:pPr>
              <a:t>4</a:t>
            </a:fld>
            <a:endParaRPr lang="en-CA"/>
          </a:p>
        </p:txBody>
      </p:sp>
      <p:pic>
        <p:nvPicPr>
          <p:cNvPr id="22531" name="Picture 23" descr="C03_P02_pg02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19600" y="2133600"/>
            <a:ext cx="4724400" cy="3113088"/>
          </a:xfrm>
        </p:spPr>
      </p:pic>
      <p:sp>
        <p:nvSpPr>
          <p:cNvPr id="2253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4-1 An Unprecedented Opportunity</a:t>
            </a:r>
          </a:p>
        </p:txBody>
      </p:sp>
      <p:sp>
        <p:nvSpPr>
          <p:cNvPr id="22533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3810000" cy="3886200"/>
          </a:xfrm>
        </p:spPr>
        <p:txBody>
          <a:bodyPr anchor="ctr"/>
          <a:lstStyle/>
          <a:p>
            <a:pPr marL="0" indent="0" algn="ctr" eaLnBrk="1" hangingPunct="1">
              <a:buFontTx/>
              <a:buNone/>
            </a:pPr>
            <a:r>
              <a:rPr lang="en-CA" sz="2800" dirty="0" smtClean="0">
                <a:solidFill>
                  <a:schemeClr val="tx1"/>
                </a:solidFill>
              </a:rPr>
              <a:t>With technology and telecommunications booming, and trade barriers falling, the economic boundaries between nations have begun to blur.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FB4A8-AA89-40A3-8187-480689F5B2EA}" type="slidenum">
              <a:rPr lang="en-CA"/>
              <a:pPr>
                <a:defRPr/>
              </a:pPr>
              <a:t>5</a:t>
            </a:fld>
            <a:endParaRPr lang="en-CA"/>
          </a:p>
        </p:txBody>
      </p:sp>
      <p:sp>
        <p:nvSpPr>
          <p:cNvPr id="24579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CA" smtClean="0"/>
              <a:t>Worldwide Economic Growth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95728"/>
            <a:ext cx="8750849" cy="286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EBE59-7C8E-480F-9846-8915ABC296E3}" type="slidenum">
              <a:rPr lang="en-CA"/>
              <a:pPr>
                <a:defRPr/>
              </a:pPr>
              <a:t>6</a:t>
            </a:fld>
            <a:endParaRPr lang="en-CA"/>
          </a:p>
        </p:txBody>
      </p:sp>
      <p:sp>
        <p:nvSpPr>
          <p:cNvPr id="26627" name="Rectangle 6"/>
          <p:cNvSpPr txBox="1">
            <a:spLocks noGrp="1" noChangeArrowheads="1"/>
          </p:cNvSpPr>
          <p:nvPr/>
        </p:nvSpPr>
        <p:spPr bwMode="auto">
          <a:xfrm>
            <a:off x="150813" y="64008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CA" sz="1400"/>
              <a:t>Copyright © </a:t>
            </a:r>
            <a:r>
              <a:rPr lang="en-CA" sz="1400" smtClean="0"/>
              <a:t>2017 by Nelson </a:t>
            </a:r>
            <a:r>
              <a:rPr lang="en-CA" sz="1400"/>
              <a:t>Education Limited</a:t>
            </a: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7085013" y="64008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0" hangingPunct="0">
              <a:defRPr/>
            </a:pPr>
            <a:fld id="{4EB2A96F-3D91-4F43-ADA5-CF12F0243F61}" type="slidenum">
              <a:rPr lang="en-CA" sz="1400">
                <a:latin typeface="Arial" pitchFamily="34" charset="0"/>
                <a:ea typeface="+mn-ea"/>
                <a:cs typeface="+mn-cs"/>
              </a:rPr>
              <a:pPr algn="r" eaLnBrk="0" hangingPunct="0">
                <a:defRPr/>
              </a:pPr>
              <a:t>6</a:t>
            </a:fld>
            <a:endParaRPr lang="en-CA" sz="14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4-2 Key Reasons For</a:t>
            </a:r>
            <a:br>
              <a:rPr lang="en-CA" dirty="0" smtClean="0"/>
            </a:br>
            <a:r>
              <a:rPr lang="en-CA" dirty="0" smtClean="0"/>
              <a:t>International Trade</a:t>
            </a:r>
          </a:p>
        </p:txBody>
      </p:sp>
      <p:sp>
        <p:nvSpPr>
          <p:cNvPr id="266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4572000" cy="2743200"/>
          </a:xfrm>
        </p:spPr>
        <p:txBody>
          <a:bodyPr anchor="ctr"/>
          <a:lstStyle/>
          <a:p>
            <a:pPr lvl="1" eaLnBrk="1" hangingPunct="1">
              <a:spcAft>
                <a:spcPct val="30000"/>
              </a:spcAft>
            </a:pPr>
            <a:r>
              <a:rPr lang="en-CA" smtClean="0"/>
              <a:t>Access to factors of production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smtClean="0"/>
              <a:t>Reduced risk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smtClean="0"/>
              <a:t>Inflow of innovation</a:t>
            </a:r>
          </a:p>
        </p:txBody>
      </p:sp>
      <p:sp>
        <p:nvSpPr>
          <p:cNvPr id="26632" name="Rectangle 6"/>
          <p:cNvSpPr>
            <a:spLocks noChangeArrowheads="1"/>
          </p:cNvSpPr>
          <p:nvPr/>
        </p:nvSpPr>
        <p:spPr bwMode="auto">
          <a:xfrm>
            <a:off x="2133600" y="2209800"/>
            <a:ext cx="4648200" cy="28194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6FCAF-1FC5-443D-80CB-021F07A88E77}" type="slidenum">
              <a:rPr lang="en-CA"/>
              <a:pPr>
                <a:defRPr/>
              </a:pPr>
              <a:t>7</a:t>
            </a:fld>
            <a:endParaRPr lang="en-CA"/>
          </a:p>
        </p:txBody>
      </p:sp>
      <p:sp>
        <p:nvSpPr>
          <p:cNvPr id="28675" name="Rectangle 6"/>
          <p:cNvSpPr txBox="1">
            <a:spLocks noGrp="1" noChangeArrowheads="1"/>
          </p:cNvSpPr>
          <p:nvPr/>
        </p:nvSpPr>
        <p:spPr bwMode="auto">
          <a:xfrm>
            <a:off x="150813" y="6400800"/>
            <a:ext cx="502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CA" sz="1400"/>
              <a:t>Copyright © </a:t>
            </a:r>
            <a:r>
              <a:rPr lang="en-CA" sz="1400" smtClean="0"/>
              <a:t>2017 by Nelson </a:t>
            </a:r>
            <a:r>
              <a:rPr lang="en-CA" sz="1400"/>
              <a:t>Education Limited</a:t>
            </a:r>
          </a:p>
        </p:txBody>
      </p:sp>
      <p:sp>
        <p:nvSpPr>
          <p:cNvPr id="9" name="Rectangle 7"/>
          <p:cNvSpPr txBox="1">
            <a:spLocks noGrp="1" noChangeArrowheads="1"/>
          </p:cNvSpPr>
          <p:nvPr/>
        </p:nvSpPr>
        <p:spPr bwMode="auto">
          <a:xfrm>
            <a:off x="7085013" y="6400800"/>
            <a:ext cx="1905000" cy="457200"/>
          </a:xfrm>
          <a:prstGeom prst="rect">
            <a:avLst/>
          </a:prstGeom>
          <a:noFill/>
          <a:extLst/>
        </p:spPr>
        <p:txBody>
          <a:bodyPr/>
          <a:lstStyle/>
          <a:p>
            <a:pPr algn="r" eaLnBrk="0" hangingPunct="0">
              <a:defRPr/>
            </a:pPr>
            <a:fld id="{1AEA88E9-0AE4-4421-B733-41C21F6FDB1C}" type="slidenum">
              <a:rPr lang="en-CA" sz="1400">
                <a:latin typeface="Arial" pitchFamily="34" charset="0"/>
                <a:ea typeface="+mn-ea"/>
                <a:cs typeface="+mn-cs"/>
              </a:rPr>
              <a:pPr algn="r" eaLnBrk="0" hangingPunct="0">
                <a:defRPr/>
              </a:pPr>
              <a:t>7</a:t>
            </a:fld>
            <a:endParaRPr lang="en-CA" sz="1400"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dirty="0" smtClean="0"/>
              <a:t>Key Reasons Against International Trade</a:t>
            </a: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4572000" cy="2743200"/>
          </a:xfrm>
        </p:spPr>
        <p:txBody>
          <a:bodyPr anchor="ctr"/>
          <a:lstStyle/>
          <a:p>
            <a:pPr lvl="1" eaLnBrk="1" hangingPunct="1">
              <a:spcAft>
                <a:spcPct val="30000"/>
              </a:spcAft>
            </a:pPr>
            <a:r>
              <a:rPr lang="en-CA" smtClean="0"/>
              <a:t>Loss of jobs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smtClean="0"/>
              <a:t>Loss of industries</a:t>
            </a:r>
          </a:p>
          <a:p>
            <a:pPr lvl="1" eaLnBrk="1" hangingPunct="1">
              <a:spcAft>
                <a:spcPct val="30000"/>
              </a:spcAft>
            </a:pPr>
            <a:r>
              <a:rPr lang="en-CA" smtClean="0"/>
              <a:t>Increase in foreign ownership</a:t>
            </a:r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2133600" y="2209800"/>
            <a:ext cx="4572000" cy="28194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999B3-886D-4CA2-BCE3-10A242145A19}" type="slidenum">
              <a:rPr lang="en-CA"/>
              <a:pPr>
                <a:defRPr/>
              </a:pPr>
              <a:t>8</a:t>
            </a:fld>
            <a:endParaRPr lang="en-CA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CA" smtClean="0"/>
              <a:t>Competitive Advantage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228600" y="1600200"/>
            <a:ext cx="8915400" cy="9461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800" b="1"/>
              <a:t>Opportunity cost</a:t>
            </a:r>
            <a:r>
              <a:rPr lang="en-CA" sz="2800"/>
              <a:t> – the opportunity of giving up the second-best choice when making a decision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81000" y="2743200"/>
            <a:ext cx="4038600" cy="2654300"/>
          </a:xfrm>
          <a:prstGeom prst="rect">
            <a:avLst/>
          </a:prstGeom>
          <a:solidFill>
            <a:srgbClr val="0099B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CA" sz="2800" b="1"/>
              <a:t>Absolute advantage</a:t>
            </a:r>
            <a:r>
              <a:rPr lang="en-CA" sz="2800"/>
              <a:t> – when a country can produce more of a good than other nations, using the same amount of resources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419600" y="2743200"/>
            <a:ext cx="4114800" cy="2654300"/>
          </a:xfrm>
          <a:prstGeom prst="rect">
            <a:avLst/>
          </a:prstGeom>
          <a:solidFill>
            <a:srgbClr val="73C745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CA" sz="2800" b="1"/>
              <a:t>Comparative advantage</a:t>
            </a:r>
            <a:r>
              <a:rPr lang="en-CA" sz="2800"/>
              <a:t> – the benefit a country has in a given industry if it can make products at a lower opportunity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50813" y="6400800"/>
            <a:ext cx="50292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CA" smtClean="0"/>
              <a:t>Copyright © 2017 by Nelson Education Limited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89284-4E81-4A2C-8EB0-DE69A7241BA6}" type="slidenum">
              <a:rPr lang="en-CA"/>
              <a:pPr>
                <a:defRPr/>
              </a:pPr>
              <a:t>9</a:t>
            </a:fld>
            <a:endParaRPr lang="en-CA"/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Porter’s Five Forces Model of Competition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00200"/>
            <a:ext cx="4367784" cy="4693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6236</TotalTime>
  <Words>716</Words>
  <Application>Microsoft Macintosh PowerPoint</Application>
  <PresentationFormat>On-screen Show (4:3)</PresentationFormat>
  <Paragraphs>181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ヒラギノ角ゴ Pro W3</vt:lpstr>
      <vt:lpstr>Blank Presentation</vt:lpstr>
      <vt:lpstr>Chapter 4:  The World Marketplace</vt:lpstr>
      <vt:lpstr>Looking Ahead</vt:lpstr>
      <vt:lpstr>Looking Ahead</vt:lpstr>
      <vt:lpstr>4-1 An Unprecedented Opportunity</vt:lpstr>
      <vt:lpstr>Worldwide Economic Growth</vt:lpstr>
      <vt:lpstr>4-2 Key Reasons For International Trade</vt:lpstr>
      <vt:lpstr>Key Reasons Against International Trade</vt:lpstr>
      <vt:lpstr>Competitive Advantage</vt:lpstr>
      <vt:lpstr>Porter’s Five Forces Model of Competition</vt:lpstr>
      <vt:lpstr>4-3 Global Trade: Taking Measure</vt:lpstr>
      <vt:lpstr>Exchange Rates: Who Benefits?</vt:lpstr>
      <vt:lpstr>4-4 Seizing the Opportunity: Strategies for Reaching  Global Markets</vt:lpstr>
      <vt:lpstr>Strategies for Reaching Global Markets</vt:lpstr>
      <vt:lpstr>Market Development Options: Foreign Investment Risk</vt:lpstr>
      <vt:lpstr>4-5 Barriers to International Trade</vt:lpstr>
      <vt:lpstr>Social/Cultural Differences</vt:lpstr>
      <vt:lpstr>Economic Differences</vt:lpstr>
      <vt:lpstr>Political and Legal Differences</vt:lpstr>
      <vt:lpstr>Pros and Cons of Trade Restrictions</vt:lpstr>
      <vt:lpstr>Trade Restrictions</vt:lpstr>
      <vt:lpstr>4-6 Free Trade: The Movement Gains Momentum</vt:lpstr>
      <vt:lpstr>GATT and the World Trade Organization (WTO)</vt:lpstr>
      <vt:lpstr>World Bank and International Monetary Fund</vt:lpstr>
      <vt:lpstr>Trading Blocs/Common Markets</vt:lpstr>
      <vt:lpstr>European Union 2015</vt:lpstr>
      <vt:lpstr>Looking Back</vt:lpstr>
      <vt:lpstr>Looking Back</vt:lpstr>
    </vt:vector>
  </TitlesOfParts>
  <Company>Washtenaw Community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 Services</dc:creator>
  <cp:lastModifiedBy>Microsoft Office User</cp:lastModifiedBy>
  <cp:revision>131</cp:revision>
  <dcterms:created xsi:type="dcterms:W3CDTF">2017-01-11T16:46:39Z</dcterms:created>
  <dcterms:modified xsi:type="dcterms:W3CDTF">2018-09-15T13:10:13Z</dcterms:modified>
</cp:coreProperties>
</file>