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4" r:id="rId3"/>
    <p:sldId id="296" r:id="rId4"/>
    <p:sldId id="257" r:id="rId5"/>
    <p:sldId id="260" r:id="rId6"/>
    <p:sldId id="299" r:id="rId7"/>
    <p:sldId id="261" r:id="rId8"/>
    <p:sldId id="262" r:id="rId9"/>
    <p:sldId id="263" r:id="rId10"/>
    <p:sldId id="286" r:id="rId11"/>
    <p:sldId id="264" r:id="rId12"/>
    <p:sldId id="288" r:id="rId13"/>
    <p:sldId id="287" r:id="rId14"/>
    <p:sldId id="265" r:id="rId15"/>
    <p:sldId id="312" r:id="rId16"/>
    <p:sldId id="289" r:id="rId17"/>
    <p:sldId id="290" r:id="rId18"/>
    <p:sldId id="266" r:id="rId19"/>
    <p:sldId id="291" r:id="rId20"/>
    <p:sldId id="292" r:id="rId21"/>
    <p:sldId id="300" r:id="rId22"/>
    <p:sldId id="303" r:id="rId23"/>
    <p:sldId id="302" r:id="rId24"/>
    <p:sldId id="304" r:id="rId25"/>
    <p:sldId id="305" r:id="rId26"/>
    <p:sldId id="270" r:id="rId27"/>
    <p:sldId id="314" r:id="rId28"/>
    <p:sldId id="315" r:id="rId29"/>
    <p:sldId id="316" r:id="rId30"/>
    <p:sldId id="285" r:id="rId31"/>
    <p:sldId id="309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souser" initials="e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A"/>
    <a:srgbClr val="FFFF99"/>
    <a:srgbClr val="FF9999"/>
    <a:srgbClr val="73C745"/>
    <a:srgbClr val="009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 autoAdjust="0"/>
    <p:restoredTop sz="70980" autoAdjust="0"/>
  </p:normalViewPr>
  <p:slideViewPr>
    <p:cSldViewPr>
      <p:cViewPr>
        <p:scale>
          <a:sx n="75" d="100"/>
          <a:sy n="75" d="100"/>
        </p:scale>
        <p:origin x="520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212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CA"/>
              <a:t>Copyright © 2011 by Nelson Education Limited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552E1EA-37A5-4DAD-ABFA-4927521BB6B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12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2011 by Nelson Education Limited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D807F21-D745-4D02-9167-4211F6ACD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93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930009-0420-4ECF-9C9C-85264AD55A6C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867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E11E2C2-F04D-4622-89F1-6E1E3823F2F2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10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990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9160F1-2AA7-48C0-A64A-81A55DC96F1F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11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058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3FD987-6AD0-421B-AFD9-DE23FD8F813A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12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95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D1BD2F-E9AB-49C7-AEFD-1EC6510BEC40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13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39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261A33-6956-41A6-A4A7-5BFD2C8D9206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14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41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200" dirty="0">
              <a:solidFill>
                <a:srgbClr val="0000FF"/>
              </a:solidFill>
              <a:effectLst/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2498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1F4FBF3-D4A2-4D3E-B283-DE4862F2E867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16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966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8DBB3D7-F0CC-4F8F-A447-7E56903EE328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17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83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D812EE-C85B-4688-A68D-93F66DA8BB30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18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369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EF08F6B-8008-4DA7-B3ED-4C0EF57B9D20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19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96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357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D7B8902-975F-4310-AB9F-A2C463EEF2AF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20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125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34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34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065701-3CB9-40FC-A06A-7EC90ADB9399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23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702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5D5EEA-5B20-4352-AB07-F8EFDFF43E95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24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144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58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E043775-0733-4F72-91F1-67A53DC12F3D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26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56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C73D24-4C53-4142-9278-8A59B3066BD0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27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111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B07B53-183E-4FD3-A41A-4F934F762DF2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28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68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B7DFEC-712C-4C68-B9A2-C29D60C3FF86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29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25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88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587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20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487144-88EA-4AF6-A8BB-59DFF56F3C2D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4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200" dirty="0">
              <a:solidFill>
                <a:srgbClr val="0000FF"/>
              </a:solidFill>
              <a:effectLst/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994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4DD8A6-7D3D-43A9-A73F-E8622ED540EA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5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6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3DCBD3-FAA4-4393-8E79-07E0B0AC9FDE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6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4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624A71-4277-40AE-8D43-8EF1F39F53E4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7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47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857608-9366-4EB7-953B-5C9A9789BEB2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8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3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B59420C-F7DF-44CB-97FA-2AB88338EE39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9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200" dirty="0">
              <a:solidFill>
                <a:srgbClr val="0000FF"/>
              </a:solidFill>
              <a:effectLst/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24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usn-title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276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BB19B-FC0B-4306-A0B6-E0970DE7A937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07792-CA0D-4E21-B41C-176E6F505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7E0EE-A5FF-4B71-B0FA-DB7D021A968C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4E4C7-83E2-429F-A348-62073A2A2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807B7-CED6-4742-90B3-76871D1C86AA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2DA70-872F-4B56-ADDB-019179A20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7526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9E70-88C5-40E1-9D99-6C17EE5471DB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458EE-92FD-457E-8325-62D367B088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E4757-142C-4265-B865-4C6EC734CDB3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</a:t>
            </a:r>
            <a:r>
              <a:rPr lang="en-US" dirty="0" smtClean="0"/>
              <a:t>2017 by Nelson </a:t>
            </a:r>
            <a:r>
              <a:rPr lang="en-US" dirty="0"/>
              <a:t>Education Limited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6EDCB-6803-4406-853B-1CF2D1371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44DF3-35CC-45D2-A9ED-C046DE941A7D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EC4C5-6AF7-476F-AD94-B42157DB4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AE068-8040-4C5F-818B-C4D8D9BB9C08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1A9D5-5AC1-4B32-9562-369F7D3438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FF5FF-E06F-44B8-B75A-070775097FB0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8F5E9-A1B6-4E00-B0F5-D19FB9C97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5F191-449B-479D-ACE4-75C80C40D995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E54B3-71B2-4EFF-A1BF-7337514E5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005F5-AD4B-49B6-971A-598C328CB50D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1A4D8-677B-4ACC-BD13-E7B1DCFAF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1940-6D6E-4B7D-9F76-570211240E1C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AF41D-EDCB-49CC-B795-5587272AB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777CC-8B1F-47BF-A966-15500B7661AF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A7036-37DD-4EDF-AA6E-B4DCA445D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C460D-441A-43C6-B00E-B3B2A32AC3BF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1960F-A5E5-4DA9-9C6C-F7CE97749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n-slide6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0"/>
            <a:ext cx="7543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13B558CF-DDB2-416D-B60D-01367640A367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0813" y="6400800"/>
            <a:ext cx="5257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E5E4C6E-E7CC-4EF8-A4B9-62E2BF5BF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ヒラギノ角ゴ Pro 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ヒラギノ角ゴ Pro 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ヒラギノ角ゴ Pro 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ヒラギノ角ゴ Pro W3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ヒラギノ角ゴ Pro W3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ヒラギノ角ゴ Pro W3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ヒラギノ角ゴ Pro W3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CC2B45"/>
          </a:solidFill>
          <a:latin typeface="+mn-lt"/>
          <a:ea typeface="+mn-ea"/>
          <a:cs typeface="ヒラギノ角ゴ Pro W3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3048000"/>
            <a:ext cx="6705600" cy="1143000"/>
          </a:xfrm>
        </p:spPr>
        <p:txBody>
          <a:bodyPr/>
          <a:lstStyle/>
          <a:p>
            <a:pPr eaLnBrk="1" hangingPunct="1"/>
            <a:r>
              <a:rPr lang="en-CA" smtClean="0"/>
              <a:t>Chapter 7: </a:t>
            </a:r>
            <a:br>
              <a:rPr lang="en-CA" smtClean="0"/>
            </a:br>
            <a:r>
              <a:rPr lang="en-CA" smtClean="0"/>
              <a:t>Accounting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267200"/>
            <a:ext cx="67056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mtClean="0"/>
              <a:t>Decision Making by the Numbers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927954"/>
            <a:ext cx="2286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[[CATCH: 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New BUSN </a:t>
            </a:r>
            <a:r>
              <a:rPr lang="en-US" sz="1200" b="1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3CE Front Cover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]]</a:t>
            </a:r>
            <a:endParaRPr lang="en-US" sz="1200" dirty="0">
              <a:effectLst/>
              <a:latin typeface="Times New Roman" charset="0"/>
              <a:ea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23" y="2997958"/>
            <a:ext cx="2235848" cy="2846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234B19C-1C74-4927-9EB0-AD686F6ACBBE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10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Sample Balance Sheet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7813" y="3500734"/>
            <a:ext cx="35814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[[CATCH: Exhibit 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7.1 (Balance Sheet for </a:t>
            </a:r>
            <a:r>
              <a:rPr lang="en-US" sz="1200" b="1" dirty="0" err="1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Bigbux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) </a:t>
            </a: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from p. 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103 </a:t>
            </a: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in the textbook]]</a:t>
            </a:r>
            <a:endParaRPr lang="en-US" sz="1200" dirty="0">
              <a:effectLst/>
              <a:latin typeface="Times New Roman" charset="0"/>
              <a:ea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030" y="1600200"/>
            <a:ext cx="5614416" cy="4425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8D0EBDF-B0D4-4D7F-8B43-9D895438F1A6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11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The Income Statement: </a:t>
            </a:r>
            <a:br>
              <a:rPr lang="en-CA" dirty="0" smtClean="0"/>
            </a:br>
            <a:r>
              <a:rPr lang="en-CA" dirty="0" smtClean="0"/>
              <a:t>How Did We Do? </a:t>
            </a:r>
          </a:p>
        </p:txBody>
      </p:sp>
      <p:sp>
        <p:nvSpPr>
          <p:cNvPr id="36868" name="Oval 5"/>
          <p:cNvSpPr>
            <a:spLocks noChangeArrowheads="1"/>
          </p:cNvSpPr>
          <p:nvPr/>
        </p:nvSpPr>
        <p:spPr bwMode="auto">
          <a:xfrm>
            <a:off x="6248400" y="2743200"/>
            <a:ext cx="2438400" cy="2306638"/>
          </a:xfrm>
          <a:prstGeom prst="ellipse">
            <a:avLst/>
          </a:prstGeom>
          <a:solidFill>
            <a:srgbClr val="73C74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CA" sz="2400" b="1"/>
              <a:t>Net Income</a:t>
            </a:r>
            <a:endParaRPr lang="en-CA" sz="2400"/>
          </a:p>
        </p:txBody>
      </p:sp>
      <p:sp>
        <p:nvSpPr>
          <p:cNvPr id="36869" name="Oval 7"/>
          <p:cNvSpPr>
            <a:spLocks noChangeArrowheads="1"/>
          </p:cNvSpPr>
          <p:nvPr/>
        </p:nvSpPr>
        <p:spPr bwMode="auto">
          <a:xfrm>
            <a:off x="381000" y="2743200"/>
            <a:ext cx="2438400" cy="2306638"/>
          </a:xfrm>
          <a:prstGeom prst="ellipse">
            <a:avLst/>
          </a:prstGeom>
          <a:solidFill>
            <a:srgbClr val="73C74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CA" sz="2400" b="1"/>
              <a:t>Revenue</a:t>
            </a:r>
            <a:endParaRPr lang="en-CA" sz="2400"/>
          </a:p>
        </p:txBody>
      </p:sp>
      <p:sp>
        <p:nvSpPr>
          <p:cNvPr id="36870" name="Oval 8"/>
          <p:cNvSpPr>
            <a:spLocks noChangeArrowheads="1"/>
          </p:cNvSpPr>
          <p:nvPr/>
        </p:nvSpPr>
        <p:spPr bwMode="auto">
          <a:xfrm>
            <a:off x="3352800" y="2743200"/>
            <a:ext cx="2438400" cy="2411413"/>
          </a:xfrm>
          <a:prstGeom prst="ellipse">
            <a:avLst/>
          </a:prstGeom>
          <a:solidFill>
            <a:srgbClr val="73C745"/>
          </a:solidFill>
          <a:ln w="9525">
            <a:noFill/>
            <a:round/>
            <a:headEnd/>
            <a:tailEnd/>
          </a:ln>
        </p:spPr>
        <p:txBody>
          <a:bodyPr lIns="0" tIns="46800" rIns="0" anchor="ctr"/>
          <a:lstStyle/>
          <a:p>
            <a:pPr algn="ctr"/>
            <a:r>
              <a:rPr lang="en-CA" sz="2400" b="1"/>
              <a:t>Expenses</a:t>
            </a:r>
            <a:endParaRPr lang="en-CA" sz="2400"/>
          </a:p>
        </p:txBody>
      </p:sp>
      <p:sp>
        <p:nvSpPr>
          <p:cNvPr id="36871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5334000"/>
            <a:ext cx="5867400" cy="533400"/>
          </a:xfrm>
          <a:solidFill>
            <a:srgbClr val="FFCC00"/>
          </a:solidFill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CA" dirty="0" smtClean="0">
                <a:solidFill>
                  <a:schemeClr val="tx1"/>
                </a:solidFill>
              </a:rPr>
              <a:t>Revenue – Expenses = Net income</a:t>
            </a:r>
          </a:p>
        </p:txBody>
      </p:sp>
      <p:sp>
        <p:nvSpPr>
          <p:cNvPr id="36872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8763000" cy="914400"/>
          </a:xfrm>
          <a:solidFill>
            <a:srgbClr val="FFCC00"/>
          </a:solidFill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CA" b="1" smtClean="0">
                <a:solidFill>
                  <a:schemeClr val="tx1"/>
                </a:solidFill>
              </a:rPr>
              <a:t>Income statement –</a:t>
            </a:r>
            <a:r>
              <a:rPr lang="en-CA" smtClean="0">
                <a:solidFill>
                  <a:schemeClr val="tx1"/>
                </a:solidFill>
              </a:rPr>
              <a:t> summarizes a firm’s operations over a given period of time in terms of profit and loss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834EBCE-AEF3-4C0C-8E54-B604EA876E0A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12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Accrual-Basis Accounting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7772400" cy="4114800"/>
          </a:xfrm>
        </p:spPr>
        <p:txBody>
          <a:bodyPr/>
          <a:lstStyle/>
          <a:p>
            <a:pPr lvl="1" eaLnBrk="1" hangingPunct="1">
              <a:spcAft>
                <a:spcPct val="30000"/>
              </a:spcAft>
            </a:pPr>
            <a:r>
              <a:rPr lang="en-CA" dirty="0" smtClean="0"/>
              <a:t>Revenue is not the same as cash received during the same time period.</a:t>
            </a:r>
          </a:p>
          <a:p>
            <a:pPr lvl="1" eaLnBrk="1" hangingPunct="1">
              <a:spcAft>
                <a:spcPct val="30000"/>
              </a:spcAft>
            </a:pPr>
            <a:r>
              <a:rPr lang="en-CA" dirty="0" smtClean="0"/>
              <a:t>Accrual-basis accounting records revenues as they are earned.</a:t>
            </a:r>
          </a:p>
          <a:p>
            <a:pPr lvl="1" eaLnBrk="1" hangingPunct="1">
              <a:spcAft>
                <a:spcPct val="30000"/>
              </a:spcAft>
            </a:pPr>
            <a:r>
              <a:rPr lang="en-CA" dirty="0" smtClean="0"/>
              <a:t>Expenses are matched to the revenues they generated.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7BF996F-11B8-4C2B-A4D8-AB73C387981D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13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Sample Income Statement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7813" y="3500734"/>
            <a:ext cx="35814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[[CATCH: Exhibit 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7.2 (</a:t>
            </a:r>
            <a:r>
              <a:rPr lang="en-US" sz="1200" b="1" dirty="0" err="1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Bigbux’s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 Income Statement) from </a:t>
            </a: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p. 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106 </a:t>
            </a: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in the textbook]]</a:t>
            </a:r>
            <a:endParaRPr lang="en-US" sz="1200" dirty="0">
              <a:effectLst/>
              <a:latin typeface="Times New Roman" charset="0"/>
              <a:ea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66" y="1676400"/>
            <a:ext cx="6376416" cy="42001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3B86F75-62A5-42AA-9075-9463CCC7AFF8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14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467600" cy="1219200"/>
          </a:xfrm>
        </p:spPr>
        <p:txBody>
          <a:bodyPr/>
          <a:lstStyle/>
          <a:p>
            <a:pPr eaLnBrk="1" hangingPunct="1"/>
            <a:r>
              <a:rPr lang="en-CA" dirty="0" smtClean="0"/>
              <a:t>Statement of Cash Flows: </a:t>
            </a:r>
            <a:br>
              <a:rPr lang="en-CA" dirty="0" smtClean="0"/>
            </a:br>
            <a:r>
              <a:rPr lang="en-CA" dirty="0" smtClean="0"/>
              <a:t>Show Me the Money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type="body" idx="1"/>
          </p:nvPr>
        </p:nvSpPr>
        <p:spPr>
          <a:xfrm>
            <a:off x="304800" y="1676400"/>
            <a:ext cx="8534400" cy="4114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</a:rPr>
              <a:t>Cash flowing into and out of the firm</a:t>
            </a:r>
          </a:p>
          <a:p>
            <a:pPr lvl="1" algn="ctr" eaLnBrk="1" hangingPunct="1">
              <a:lnSpc>
                <a:spcPct val="90000"/>
              </a:lnSpc>
              <a:buFont typeface="Times" pitchFamily="18" charset="0"/>
              <a:buNone/>
            </a:pPr>
            <a:endParaRPr lang="en-US" sz="1200" smtClean="0"/>
          </a:p>
          <a:p>
            <a:pPr lvl="1" algn="ctr"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US" sz="3600" smtClean="0">
                <a:solidFill>
                  <a:schemeClr val="bg1"/>
                </a:solidFill>
              </a:rPr>
              <a:t>Operations</a:t>
            </a:r>
          </a:p>
          <a:p>
            <a:pPr lvl="1" algn="ctr" eaLnBrk="1" hangingPunct="1">
              <a:lnSpc>
                <a:spcPct val="90000"/>
              </a:lnSpc>
              <a:buFont typeface="Times" pitchFamily="18" charset="0"/>
              <a:buNone/>
            </a:pPr>
            <a:endParaRPr lang="en-US" sz="1000" smtClean="0">
              <a:solidFill>
                <a:schemeClr val="bg1"/>
              </a:solidFill>
            </a:endParaRPr>
          </a:p>
          <a:p>
            <a:pPr lvl="1" algn="ctr"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US" sz="3600" smtClean="0">
                <a:solidFill>
                  <a:schemeClr val="bg1"/>
                </a:solidFill>
              </a:rPr>
              <a:t>Investing</a:t>
            </a:r>
          </a:p>
          <a:p>
            <a:pPr lvl="1" algn="ctr" eaLnBrk="1" hangingPunct="1">
              <a:lnSpc>
                <a:spcPct val="90000"/>
              </a:lnSpc>
              <a:buFont typeface="Times" pitchFamily="18" charset="0"/>
              <a:buNone/>
            </a:pPr>
            <a:endParaRPr lang="en-US" sz="1000" smtClean="0">
              <a:solidFill>
                <a:schemeClr val="bg1"/>
              </a:solidFill>
            </a:endParaRPr>
          </a:p>
          <a:p>
            <a:pPr lvl="1" algn="ctr"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US" sz="3600" smtClean="0">
                <a:solidFill>
                  <a:schemeClr val="bg1"/>
                </a:solidFill>
              </a:rPr>
              <a:t>Financing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80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</a:rPr>
              <a:t>Increases and decreases the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tx1"/>
                </a:solidFill>
              </a:rPr>
              <a:t>total amount of cash on hand</a:t>
            </a:r>
            <a:endParaRPr lang="en-US" sz="3300" smtClean="0">
              <a:solidFill>
                <a:schemeClr val="tx1"/>
              </a:solidFill>
            </a:endParaRPr>
          </a:p>
        </p:txBody>
      </p:sp>
      <p:sp>
        <p:nvSpPr>
          <p:cNvPr id="43013" name="Left-Right Arrow 7"/>
          <p:cNvSpPr>
            <a:spLocks noChangeArrowheads="1"/>
          </p:cNvSpPr>
          <p:nvPr/>
        </p:nvSpPr>
        <p:spPr bwMode="auto">
          <a:xfrm>
            <a:off x="685800" y="2362200"/>
            <a:ext cx="7696200" cy="2438400"/>
          </a:xfrm>
          <a:prstGeom prst="leftRightArrow">
            <a:avLst>
              <a:gd name="adj1" fmla="val 50000"/>
              <a:gd name="adj2" fmla="val 50003"/>
            </a:avLst>
          </a:prstGeom>
          <a:solidFill>
            <a:srgbClr val="0099B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>
                <a:ea typeface="MS PGothic" pitchFamily="34" charset="-128"/>
              </a:rPr>
              <a:t>                                      </a:t>
            </a:r>
            <a:r>
              <a:rPr lang="en-US" sz="1000" b="1" dirty="0" smtClean="0">
                <a:ea typeface="MS PGothic" pitchFamily="34" charset="-128"/>
              </a:rPr>
              <a:t/>
            </a:r>
            <a:br>
              <a:rPr lang="en-US" sz="1000" b="1" dirty="0" smtClean="0">
                <a:ea typeface="MS PGothic" pitchFamily="34" charset="-128"/>
              </a:rPr>
            </a:br>
            <a:r>
              <a:rPr lang="en-US" b="1" dirty="0" smtClean="0">
                <a:ea typeface="MS PGothic" pitchFamily="34" charset="-128"/>
              </a:rPr>
              <a:t>		            </a:t>
            </a:r>
            <a:r>
              <a:rPr lang="en-US" b="1" dirty="0">
                <a:ea typeface="MS PGothic" pitchFamily="34" charset="-128"/>
              </a:rPr>
              <a:t>Operations</a:t>
            </a:r>
          </a:p>
          <a:p>
            <a:pPr eaLnBrk="0" hangingPunct="0"/>
            <a:r>
              <a:rPr lang="en-US" b="1" dirty="0">
                <a:ea typeface="MS PGothic" pitchFamily="34" charset="-128"/>
              </a:rPr>
              <a:t>                                         Investing</a:t>
            </a:r>
          </a:p>
          <a:p>
            <a:pPr eaLnBrk="0" hangingPunct="0"/>
            <a:r>
              <a:rPr lang="en-US" b="1" dirty="0">
                <a:ea typeface="MS PGothic" pitchFamily="34" charset="-128"/>
              </a:rPr>
              <a:t>                                         Financing</a:t>
            </a:r>
          </a:p>
          <a:p>
            <a:pPr eaLnBrk="0" hangingPunct="0"/>
            <a:endParaRPr lang="en-US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Statement of Cash Flows: </a:t>
            </a:r>
            <a:br>
              <a:rPr lang="en-CA" dirty="0" smtClean="0"/>
            </a:br>
            <a:r>
              <a:rPr lang="en-CA" dirty="0" smtClean="0"/>
              <a:t>Show Me the Money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514600"/>
            <a:ext cx="5410200" cy="2209800"/>
          </a:xfrm>
          <a:solidFill>
            <a:srgbClr val="FFCC00"/>
          </a:solidFill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Stakeholders want to know if there is adequate cash to pay workers, creditors, suppliers, and the Canada Revenue Agency.</a:t>
            </a:r>
            <a:endParaRPr lang="en-CA" sz="2800" dirty="0" smtClean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2578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3184345-CD76-4779-819F-623EA3CD0BA6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16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Sample Statement of Cash Flows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7813" y="3500734"/>
            <a:ext cx="35814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[[CATCH: Exhibit 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7.3 (Statement of Cash Flows for </a:t>
            </a:r>
            <a:r>
              <a:rPr lang="en-US" sz="1200" b="1" dirty="0" err="1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Bigbux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) </a:t>
            </a: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from p. 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107 </a:t>
            </a: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in the textbook]]</a:t>
            </a:r>
            <a:endParaRPr lang="en-US" sz="1200" dirty="0">
              <a:effectLst/>
              <a:latin typeface="Times New Roman" charset="0"/>
              <a:ea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531608" cy="43202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  <p:sp>
        <p:nvSpPr>
          <p:cNvPr id="47106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6BF9FBA-0F75-4793-B0F0-745D2D438CEF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17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Other Statements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953000" cy="1752600"/>
          </a:xfrm>
          <a:solidFill>
            <a:srgbClr val="73C745"/>
          </a:solidFill>
        </p:spPr>
        <p:txBody>
          <a:bodyPr anchor="ctr"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solidFill>
                  <a:schemeClr val="tx1"/>
                </a:solidFill>
              </a:rPr>
              <a:t>Statement of retained earnings </a:t>
            </a:r>
            <a:r>
              <a:rPr lang="en-CA" smtClean="0">
                <a:solidFill>
                  <a:schemeClr val="tx1"/>
                </a:solidFill>
              </a:rPr>
              <a:t>– reports how retained earnings have changed</a:t>
            </a:r>
          </a:p>
        </p:txBody>
      </p:sp>
      <p:sp>
        <p:nvSpPr>
          <p:cNvPr id="48133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209800" y="4038600"/>
            <a:ext cx="6248400" cy="1447800"/>
          </a:xfrm>
          <a:solidFill>
            <a:srgbClr val="0099BF"/>
          </a:solidFill>
        </p:spPr>
        <p:txBody>
          <a:bodyPr anchor="ctr"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solidFill>
                  <a:schemeClr val="tx1"/>
                </a:solidFill>
              </a:rPr>
              <a:t>Shareholders’ equity statement </a:t>
            </a:r>
            <a:r>
              <a:rPr lang="en-CA" smtClean="0">
                <a:solidFill>
                  <a:schemeClr val="tx1"/>
                </a:solidFill>
              </a:rPr>
              <a:t>–</a:t>
            </a:r>
            <a:r>
              <a:rPr lang="en-CA" b="1" smtClean="0">
                <a:solidFill>
                  <a:schemeClr val="tx1"/>
                </a:solidFill>
              </a:rPr>
              <a:t> </a:t>
            </a:r>
            <a:r>
              <a:rPr lang="en-CA" smtClean="0">
                <a:solidFill>
                  <a:schemeClr val="tx1"/>
                </a:solidFill>
              </a:rPr>
              <a:t>reports how net income and dividends affect retained earnings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DBF99D4-772A-4067-9D8D-67B60CF4E6E5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18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7-4 Interpreting Financial Statements: Digging Beneath </a:t>
            </a:r>
            <a:br>
              <a:rPr lang="en-CA" dirty="0" smtClean="0"/>
            </a:br>
            <a:r>
              <a:rPr lang="en-CA" dirty="0" smtClean="0"/>
              <a:t>the Surface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5105400" cy="3810000"/>
          </a:xfrm>
        </p:spPr>
        <p:txBody>
          <a:bodyPr anchor="ctr"/>
          <a:lstStyle/>
          <a:p>
            <a:pPr marL="0" indent="0" eaLnBrk="1" hangingPunct="1">
              <a:buFontTx/>
              <a:buNone/>
            </a:pPr>
            <a:r>
              <a:rPr lang="en-CA" sz="2800" dirty="0" smtClean="0">
                <a:solidFill>
                  <a:schemeClr val="tx1"/>
                </a:solidFill>
              </a:rPr>
              <a:t>It’s important to view financial statements and the:</a:t>
            </a:r>
          </a:p>
          <a:p>
            <a:pPr marL="539750" lvl="1" eaLnBrk="1" hangingPunct="1"/>
            <a:r>
              <a:rPr lang="en-CA" dirty="0" smtClean="0"/>
              <a:t>Auditor’s report</a:t>
            </a:r>
          </a:p>
          <a:p>
            <a:pPr marL="539750" lvl="1" eaLnBrk="1" hangingPunct="1"/>
            <a:r>
              <a:rPr lang="en-CA" dirty="0" smtClean="0"/>
              <a:t>Notes to financial statements</a:t>
            </a:r>
          </a:p>
          <a:p>
            <a:pPr marL="539750" lvl="1" eaLnBrk="1" hangingPunct="1"/>
            <a:r>
              <a:rPr lang="en-CA" dirty="0" smtClean="0"/>
              <a:t>Comparative statements</a:t>
            </a: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609600" y="1905000"/>
            <a:ext cx="7848600" cy="3810000"/>
          </a:xfrm>
          <a:prstGeom prst="rect">
            <a:avLst/>
          </a:prstGeom>
          <a:noFill/>
          <a:ln w="5715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2340864"/>
            <a:ext cx="2167128" cy="29382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  <p:sp>
        <p:nvSpPr>
          <p:cNvPr id="51202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2B1D9DE-6EC6-42F1-ABE4-1ACCD38D3CED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19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53264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4648200" cy="41148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/>
          <a:p>
            <a:pPr lvl="1" eaLnBrk="1" hangingPunct="1">
              <a:spcBef>
                <a:spcPct val="0"/>
              </a:spcBef>
              <a:spcAft>
                <a:spcPct val="15000"/>
              </a:spcAft>
              <a:defRPr/>
            </a:pPr>
            <a:r>
              <a:rPr lang="en-CA" sz="2400" dirty="0" smtClean="0"/>
              <a:t>Publicly traded corporations are required to have an accounting firm perform an external audit.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defRPr/>
            </a:pPr>
            <a:r>
              <a:rPr lang="en-CA" sz="2400" dirty="0" smtClean="0"/>
              <a:t>The auditor will issue an </a:t>
            </a:r>
            <a:r>
              <a:rPr lang="en-CA" sz="2400" i="1" dirty="0" smtClean="0"/>
              <a:t>unqualified, qualified, </a:t>
            </a:r>
            <a:r>
              <a:rPr lang="en-CA" sz="2400" dirty="0" smtClean="0"/>
              <a:t>or </a:t>
            </a:r>
            <a:r>
              <a:rPr lang="en-CA" sz="2400" i="1" dirty="0" smtClean="0"/>
              <a:t>adverse </a:t>
            </a:r>
            <a:r>
              <a:rPr lang="en-CA" sz="2400" dirty="0" smtClean="0"/>
              <a:t>opinion.</a:t>
            </a:r>
          </a:p>
          <a:p>
            <a:pPr lvl="1" eaLnBrk="1" hangingPunct="1">
              <a:spcBef>
                <a:spcPct val="0"/>
              </a:spcBef>
              <a:spcAft>
                <a:spcPct val="15000"/>
              </a:spcAft>
              <a:defRPr/>
            </a:pPr>
            <a:r>
              <a:rPr lang="en-CA" sz="2400" dirty="0" smtClean="0"/>
              <a:t>Auditors must be independent.</a:t>
            </a:r>
          </a:p>
        </p:txBody>
      </p:sp>
      <p:pic>
        <p:nvPicPr>
          <p:cNvPr id="52228" name="Picture 14" descr="C08_P07_pg1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800600" y="2395538"/>
            <a:ext cx="4343400" cy="2782887"/>
          </a:xfrm>
        </p:spPr>
      </p:pic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Independent Auditor’s Report: </a:t>
            </a:r>
            <a:br>
              <a:rPr lang="en-CA" dirty="0" smtClean="0"/>
            </a:br>
            <a:r>
              <a:rPr lang="en-CA" dirty="0" smtClean="0"/>
              <a:t>A Necessary Stamp of Approval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D4D32D1-1960-4FF4-AAAA-828E7B48565E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Looking Ahead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114800"/>
          </a:xfrm>
        </p:spPr>
        <p:txBody>
          <a:bodyPr/>
          <a:lstStyle/>
          <a:p>
            <a:pPr marL="900113" indent="-900113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CA" b="1" dirty="0" smtClean="0">
                <a:solidFill>
                  <a:schemeClr val="tx1"/>
                </a:solidFill>
              </a:rPr>
              <a:t>7-1 	Define accounting and explain how 	 accounting information is used by a 	   variety of stakeholders.</a:t>
            </a:r>
          </a:p>
          <a:p>
            <a:pPr marL="900113" indent="-900113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CA" b="1" dirty="0" smtClean="0">
                <a:solidFill>
                  <a:schemeClr val="tx1"/>
                </a:solidFill>
              </a:rPr>
              <a:t>7-2 	Identify the purposes and goals of accounting standards.</a:t>
            </a:r>
          </a:p>
          <a:p>
            <a:pPr marL="900113" indent="-900113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CA" b="1" dirty="0" smtClean="0">
                <a:solidFill>
                  <a:schemeClr val="tx1"/>
                </a:solidFill>
              </a:rPr>
              <a:t>7-3 	Describe the key elements of the major financial 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30060A2-5481-4972-B5A5-F476E4873329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20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Notes to Financial Statements: Reading the Fine Print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CA" sz="2800" dirty="0" smtClean="0">
                <a:solidFill>
                  <a:schemeClr val="tx1"/>
                </a:solidFill>
              </a:rPr>
              <a:t>	Additional information may be required to explain the numbers; notes can:</a:t>
            </a:r>
          </a:p>
          <a:p>
            <a:pPr lvl="1"/>
            <a:r>
              <a:rPr lang="en-CA" dirty="0" smtClean="0"/>
              <a:t>Provide additional information about operations</a:t>
            </a:r>
          </a:p>
          <a:p>
            <a:pPr lvl="1"/>
            <a:r>
              <a:rPr lang="en-CA" dirty="0" smtClean="0"/>
              <a:t>Clarify and supplement the numbers</a:t>
            </a:r>
          </a:p>
          <a:p>
            <a:pPr lvl="1"/>
            <a:r>
              <a:rPr lang="en-CA" dirty="0" smtClean="0"/>
              <a:t>Explain accounting methods or changes</a:t>
            </a:r>
          </a:p>
          <a:p>
            <a:pPr lvl="1"/>
            <a:r>
              <a:rPr lang="en-CA" dirty="0" smtClean="0"/>
              <a:t>Detail status of lawsuits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Looking for Trends in Comparative Statements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The IFRS requires publicly traded companies to provide information about previous years.</a:t>
            </a:r>
          </a:p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b="1" dirty="0" smtClean="0"/>
              <a:t>Horizontal analysis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 smtClean="0"/>
              <a:t>uses comparative statements to identify changes in key accounts’ values over time.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9FDFFDA-8DCC-4AD0-A2FD-FB7324A2F8DC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21</a:t>
            </a:fld>
            <a:endParaRPr lang="en-US" smtClean="0">
              <a:latin typeface="Arial" charset="0"/>
              <a:cs typeface="ヒラギノ角ゴ Pro W3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7-5 Inside Intelligence: The Role of Managerial Accounting</a:t>
            </a:r>
            <a:endParaRPr lang="en-US" dirty="0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447800" y="2514600"/>
            <a:ext cx="6781800" cy="1981200"/>
          </a:xfrm>
          <a:solidFill>
            <a:srgbClr val="0099BF"/>
          </a:solidFill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000" b="1" dirty="0" smtClean="0">
              <a:solidFill>
                <a:schemeClr val="tx1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Managerial accounting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– </a:t>
            </a:r>
            <a:r>
              <a:rPr lang="en-US" sz="2800" dirty="0" smtClean="0">
                <a:solidFill>
                  <a:schemeClr val="tx1"/>
                </a:solidFill>
              </a:rPr>
              <a:t>provides reports and analysis to managers to help them make informed business decisions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108892D-4D54-4DF8-8190-E02B5BFF3791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22</a:t>
            </a:fld>
            <a:endParaRPr lang="en-US" smtClean="0">
              <a:latin typeface="Arial" charset="0"/>
              <a:cs typeface="ヒラギノ角ゴ Pro W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E47712A-9B2D-4F9D-9446-A123ADD37AA7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23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Comparison of Financial and Managerial Accounting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7813" y="3500734"/>
            <a:ext cx="35814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[[CATCH: Exhibit 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7.4 (Comparison of Financial and Managerial Accounting) from </a:t>
            </a: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p. 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110 </a:t>
            </a: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in the textbook]]</a:t>
            </a:r>
            <a:endParaRPr lang="en-US" sz="1200" dirty="0">
              <a:effectLst/>
              <a:latin typeface="Times New Roman" charset="0"/>
              <a:ea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7126224" cy="430113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  <p:sp>
        <p:nvSpPr>
          <p:cNvPr id="61442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CAA9722-E48F-486F-8E53-3B3C81203A36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24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62467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Managerial (or Management) Accounting</a:t>
            </a:r>
          </a:p>
        </p:txBody>
      </p:sp>
      <p:sp>
        <p:nvSpPr>
          <p:cNvPr id="62468" name="Rectangle 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CA" sz="2800" dirty="0" smtClean="0">
                <a:solidFill>
                  <a:schemeClr val="tx1"/>
                </a:solidFill>
              </a:rPr>
              <a:t>	Examples of managerial accountants’ responsibilities:</a:t>
            </a:r>
          </a:p>
          <a:p>
            <a:pPr lvl="1"/>
            <a:r>
              <a:rPr lang="en-CA" dirty="0" smtClean="0"/>
              <a:t>Determining product costs</a:t>
            </a:r>
          </a:p>
          <a:p>
            <a:pPr lvl="1"/>
            <a:r>
              <a:rPr lang="en-CA" dirty="0" smtClean="0"/>
              <a:t>Performing incremental analysis</a:t>
            </a:r>
          </a:p>
          <a:p>
            <a:pPr lvl="1"/>
            <a:r>
              <a:rPr lang="en-CA" dirty="0" smtClean="0"/>
              <a:t>Developing budgets</a:t>
            </a:r>
          </a:p>
          <a:p>
            <a:endParaRPr lang="en-CA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  <p:sp>
        <p:nvSpPr>
          <p:cNvPr id="645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Product Costing</a:t>
            </a:r>
          </a:p>
        </p:txBody>
      </p:sp>
      <p:sp>
        <p:nvSpPr>
          <p:cNvPr id="645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Managers assign costs to the products and services:</a:t>
            </a:r>
          </a:p>
          <a:p>
            <a:pPr lvl="1" eaLnBrk="1" hangingPunct="1"/>
            <a:r>
              <a:rPr lang="en-US" dirty="0" smtClean="0"/>
              <a:t>Direct costs can be directly traced to production.</a:t>
            </a:r>
          </a:p>
          <a:p>
            <a:pPr lvl="1" eaLnBrk="1" hangingPunct="1"/>
            <a:r>
              <a:rPr lang="en-US" dirty="0" smtClean="0"/>
              <a:t>Indirect costs are the result of general operations.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D455E4B-3D17-442F-90ED-0757ACA5878A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25</a:t>
            </a:fld>
            <a:endParaRPr lang="en-US" smtClean="0">
              <a:latin typeface="Arial" charset="0"/>
              <a:cs typeface="ヒラギノ角ゴ Pro W3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  <p:sp>
        <p:nvSpPr>
          <p:cNvPr id="64514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5C4F813-C4D1-4647-921B-B5C740F7CD9F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26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65539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Activity-Based Costing (ABC)</a:t>
            </a:r>
          </a:p>
        </p:txBody>
      </p:sp>
      <p:sp>
        <p:nvSpPr>
          <p:cNvPr id="65540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2362200"/>
            <a:ext cx="5257800" cy="2667000"/>
          </a:xfrm>
          <a:solidFill>
            <a:srgbClr val="FFCC00"/>
          </a:solidFill>
        </p:spPr>
        <p:txBody>
          <a:bodyPr/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n-CA" sz="2800" b="1" dirty="0" smtClean="0">
                <a:solidFill>
                  <a:schemeClr val="tx1"/>
                </a:solidFill>
              </a:rPr>
              <a:t>Activity-based costing</a:t>
            </a:r>
            <a:r>
              <a:rPr lang="en-CA" sz="2800" dirty="0" smtClean="0">
                <a:solidFill>
                  <a:schemeClr val="tx1"/>
                </a:solidFill>
              </a:rPr>
              <a:t> – a technique used to assign product costs based on links between activities that drive costs and the production of specific goods</a:t>
            </a:r>
          </a:p>
        </p:txBody>
      </p:sp>
      <p:pic>
        <p:nvPicPr>
          <p:cNvPr id="65541" name="Picture 6" descr="(8-8)cc957902-SUPERHIGH-2428652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10400" y="2209800"/>
            <a:ext cx="2133600" cy="320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  <a:p>
            <a:endParaRPr lang="en-US" sz="900" dirty="0" smtClean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A919EEE-0CFF-443B-8DEA-E051EAC02F6F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27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6700838" y="2057400"/>
            <a:ext cx="2443162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0">
                <a:solidFill>
                  <a:srgbClr val="C0C0C0"/>
                </a:solidFill>
              </a:rPr>
              <a:t>%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7-6 Evaluating Performance: Where Do We Stand?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7772400" cy="4114800"/>
          </a:xfrm>
        </p:spPr>
        <p:txBody>
          <a:bodyPr/>
          <a:lstStyle/>
          <a:p>
            <a:pPr lvl="1" eaLnBrk="1" hangingPunct="1">
              <a:spcAft>
                <a:spcPct val="30000"/>
              </a:spcAft>
            </a:pPr>
            <a:r>
              <a:rPr lang="en-CA" dirty="0" smtClean="0"/>
              <a:t>Financial ratios provide insight into financial strengths and weaknesses.</a:t>
            </a:r>
          </a:p>
          <a:p>
            <a:pPr lvl="1" eaLnBrk="1" hangingPunct="1">
              <a:spcAft>
                <a:spcPct val="30000"/>
              </a:spcAft>
            </a:pPr>
            <a:r>
              <a:rPr lang="en-CA" dirty="0" smtClean="0"/>
              <a:t>Use financial data from balance </a:t>
            </a:r>
            <a:br>
              <a:rPr lang="en-CA" dirty="0" smtClean="0"/>
            </a:br>
            <a:r>
              <a:rPr lang="en-CA" dirty="0" smtClean="0"/>
              <a:t>sheet and income statement.</a:t>
            </a:r>
          </a:p>
          <a:p>
            <a:pPr lvl="1" eaLnBrk="1" hangingPunct="1">
              <a:spcAft>
                <a:spcPct val="30000"/>
              </a:spcAft>
            </a:pPr>
            <a:r>
              <a:rPr lang="en-CA" dirty="0" smtClean="0"/>
              <a:t>Companies can compare their ratios </a:t>
            </a:r>
            <a:br>
              <a:rPr lang="en-CA" dirty="0" smtClean="0"/>
            </a:br>
            <a:r>
              <a:rPr lang="en-CA" dirty="0" smtClean="0"/>
              <a:t>with other businesses.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6200" y="1905000"/>
            <a:ext cx="8915400" cy="3581400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6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  <a:p>
            <a:endParaRPr lang="en-US" sz="900" dirty="0" smtClean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A03601D-869E-42FC-A1E9-DC460AAB12F3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28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Key Financial Ratios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90700"/>
            <a:ext cx="73818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  <a:p>
            <a:endParaRPr lang="en-US" sz="900" dirty="0" smtClean="0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CF300D1-56ED-42BF-B52D-4A1DEDDDE506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29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Key Financial Ratios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73533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9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BB090FD-BD55-4C1F-B348-56C97070EA6F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3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Looking Ahead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343400"/>
          </a:xfrm>
        </p:spPr>
        <p:txBody>
          <a:bodyPr/>
          <a:lstStyle/>
          <a:p>
            <a:pPr marL="900113" indent="-900113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CA" sz="3100" b="1" dirty="0" smtClean="0">
                <a:solidFill>
                  <a:schemeClr val="tx1"/>
                </a:solidFill>
              </a:rPr>
              <a:t>7-4 	Describe several methods stakeholders can use to obtain useful insights from a company’s financial statements.</a:t>
            </a:r>
          </a:p>
          <a:p>
            <a:pPr marL="900113" indent="-900113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CA" sz="3100" b="1" dirty="0" smtClean="0">
                <a:solidFill>
                  <a:schemeClr val="tx1"/>
                </a:solidFill>
              </a:rPr>
              <a:t>7-5 	Explain the role of managerial accounting and describe the various cost concepts identified by managerial accountants.</a:t>
            </a:r>
          </a:p>
          <a:p>
            <a:pPr marL="900113" indent="-900113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CA" sz="3100" b="1" dirty="0" smtClean="0">
                <a:solidFill>
                  <a:schemeClr val="tx1"/>
                </a:solidFill>
              </a:rPr>
              <a:t>7-6 	Describe how financial managers use key ratios to evaluate their firm.</a:t>
            </a:r>
          </a:p>
          <a:p>
            <a:pPr marL="900113" indent="-900113" eaLnBrk="1" hangingPunct="1">
              <a:lnSpc>
                <a:spcPct val="90000"/>
              </a:lnSpc>
            </a:pPr>
            <a:endParaRPr lang="en-CA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D59548B-A3AD-4DBB-B471-9FD89E6DD14A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30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Looking Back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Aft>
                <a:spcPct val="15000"/>
              </a:spcAft>
            </a:pPr>
            <a:r>
              <a:rPr lang="en-CA" dirty="0" smtClean="0"/>
              <a:t>What is accounting? How is accounting information used by stakeholders?</a:t>
            </a:r>
          </a:p>
          <a:p>
            <a:pPr lvl="1" eaLnBrk="1" hangingPunct="1">
              <a:spcAft>
                <a:spcPct val="15000"/>
              </a:spcAft>
            </a:pPr>
            <a:r>
              <a:rPr lang="en-CA" dirty="0" smtClean="0"/>
              <a:t>What are the goals of accounting standards?</a:t>
            </a:r>
          </a:p>
          <a:p>
            <a:pPr lvl="1" eaLnBrk="1" hangingPunct="1">
              <a:spcAft>
                <a:spcPct val="15000"/>
              </a:spcAft>
            </a:pPr>
            <a:r>
              <a:rPr lang="en-CA" dirty="0" smtClean="0"/>
              <a:t>What are the key elements of major financial statements?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01680B9-9A64-4792-A443-0FC64157494D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31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Looking Back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CA" dirty="0" smtClean="0"/>
              <a:t>What information is provided in the independent auditor’s report and notes to the financial statements?</a:t>
            </a:r>
          </a:p>
          <a:p>
            <a:pPr lvl="1"/>
            <a:r>
              <a:rPr lang="en-CA" dirty="0" smtClean="0"/>
              <a:t>How can managerial accounting help managers with product costing?</a:t>
            </a:r>
          </a:p>
          <a:p>
            <a:pPr lvl="1"/>
            <a:r>
              <a:rPr lang="en-CA" dirty="0"/>
              <a:t>How do financial managers use key ratios to evaluate the </a:t>
            </a:r>
            <a:r>
              <a:rPr lang="en-CA" smtClean="0"/>
              <a:t>firm? 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2B0DF64-1D9C-4CF2-B9BD-3977269E87AC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4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7-1 Accounting: Who Needs It?</a:t>
            </a:r>
          </a:p>
        </p:txBody>
      </p:sp>
      <p:grpSp>
        <p:nvGrpSpPr>
          <p:cNvPr id="20484" name="Group 1"/>
          <p:cNvGrpSpPr>
            <a:grpSpLocks/>
          </p:cNvGrpSpPr>
          <p:nvPr/>
        </p:nvGrpSpPr>
        <p:grpSpPr bwMode="auto">
          <a:xfrm>
            <a:off x="1295400" y="1676400"/>
            <a:ext cx="6553200" cy="990600"/>
            <a:chOff x="1295400" y="1676400"/>
            <a:chExt cx="6553200" cy="1676400"/>
          </a:xfrm>
        </p:grpSpPr>
        <p:sp>
          <p:nvSpPr>
            <p:cNvPr id="20491" name="Rectangle 4"/>
            <p:cNvSpPr>
              <a:spLocks noChangeArrowheads="1"/>
            </p:cNvSpPr>
            <p:nvPr/>
          </p:nvSpPr>
          <p:spPr bwMode="auto">
            <a:xfrm>
              <a:off x="1295400" y="1676400"/>
              <a:ext cx="3276600" cy="1676400"/>
            </a:xfrm>
            <a:prstGeom prst="rect">
              <a:avLst/>
            </a:prstGeom>
            <a:solidFill>
              <a:srgbClr val="73C745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CA" sz="2800" b="1"/>
                <a:t>Managers</a:t>
              </a:r>
            </a:p>
          </p:txBody>
        </p:sp>
        <p:sp>
          <p:nvSpPr>
            <p:cNvPr id="20492" name="Rectangle 5"/>
            <p:cNvSpPr>
              <a:spLocks noChangeArrowheads="1"/>
            </p:cNvSpPr>
            <p:nvPr/>
          </p:nvSpPr>
          <p:spPr bwMode="auto">
            <a:xfrm>
              <a:off x="4572000" y="1676400"/>
              <a:ext cx="3276600" cy="1676400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CA" sz="2800" b="1"/>
                <a:t>Shareholders</a:t>
              </a:r>
            </a:p>
          </p:txBody>
        </p:sp>
      </p:grpSp>
      <p:grpSp>
        <p:nvGrpSpPr>
          <p:cNvPr id="20485" name="Group 2"/>
          <p:cNvGrpSpPr>
            <a:grpSpLocks/>
          </p:cNvGrpSpPr>
          <p:nvPr/>
        </p:nvGrpSpPr>
        <p:grpSpPr bwMode="auto">
          <a:xfrm>
            <a:off x="1295400" y="2649538"/>
            <a:ext cx="6553200" cy="1236662"/>
            <a:chOff x="1295400" y="3429000"/>
            <a:chExt cx="6553200" cy="1676400"/>
          </a:xfrm>
        </p:grpSpPr>
        <p:sp>
          <p:nvSpPr>
            <p:cNvPr id="20489" name="Rectangle 6"/>
            <p:cNvSpPr>
              <a:spLocks noChangeArrowheads="1"/>
            </p:cNvSpPr>
            <p:nvPr/>
          </p:nvSpPr>
          <p:spPr bwMode="auto">
            <a:xfrm>
              <a:off x="1295400" y="3429000"/>
              <a:ext cx="3276600" cy="1676400"/>
            </a:xfrm>
            <a:prstGeom prst="rect">
              <a:avLst/>
            </a:prstGeom>
            <a:solidFill>
              <a:srgbClr val="0099B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CA" sz="2800" b="1"/>
                <a:t>Employees</a:t>
              </a:r>
            </a:p>
          </p:txBody>
        </p:sp>
        <p:sp>
          <p:nvSpPr>
            <p:cNvPr id="20490" name="Rectangle 7"/>
            <p:cNvSpPr>
              <a:spLocks noChangeArrowheads="1"/>
            </p:cNvSpPr>
            <p:nvPr/>
          </p:nvSpPr>
          <p:spPr bwMode="auto">
            <a:xfrm>
              <a:off x="4572000" y="3429000"/>
              <a:ext cx="3276600" cy="1676400"/>
            </a:xfrm>
            <a:prstGeom prst="rect">
              <a:avLst/>
            </a:prstGeom>
            <a:solidFill>
              <a:srgbClr val="66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CA" sz="2800" b="1"/>
                <a:t>Creditors</a:t>
              </a:r>
            </a:p>
          </p:txBody>
        </p:sp>
      </p:grp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1295400" y="5181600"/>
            <a:ext cx="6553200" cy="7620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2400" b="1"/>
              <a:t>What other groups would be interested </a:t>
            </a:r>
          </a:p>
          <a:p>
            <a:pPr algn="ctr"/>
            <a:r>
              <a:rPr lang="en-CA" sz="2400" b="1"/>
              <a:t>in accounting information?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3886200"/>
            <a:ext cx="3276600" cy="1143000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>
                <a:solidFill>
                  <a:schemeClr val="tx1"/>
                </a:solidFill>
                <a:cs typeface="ヒラギノ角ゴ Pro W3"/>
              </a:rPr>
              <a:t>Suppliers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3886200"/>
            <a:ext cx="3276600" cy="1143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>
                <a:solidFill>
                  <a:schemeClr val="tx1"/>
                </a:solidFill>
                <a:cs typeface="ヒラギノ角ゴ Pro W3"/>
              </a:rPr>
              <a:t>Government Agencies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7-2 Financial Accounting: Intended for Those on the Outside Looking In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2F07EFB-B75A-48A6-843D-5535F52FA448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5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09600" y="2362200"/>
            <a:ext cx="8001000" cy="1815882"/>
          </a:xfrm>
          <a:prstGeom prst="rect">
            <a:avLst/>
          </a:prstGeom>
          <a:solidFill>
            <a:srgbClr val="0099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ctr">
              <a:spcBef>
                <a:spcPct val="20000"/>
              </a:spcBef>
            </a:pPr>
            <a:r>
              <a:rPr lang="en-US" sz="2800" b="1" dirty="0"/>
              <a:t>Financial accounting</a:t>
            </a:r>
            <a:r>
              <a:rPr lang="en-US" sz="2800" b="1" i="1" dirty="0"/>
              <a:t> </a:t>
            </a:r>
            <a:r>
              <a:rPr lang="en-US" sz="2800" dirty="0"/>
              <a:t>– the branch of accounting that addresses the needs of external stakeholders; includes </a:t>
            </a:r>
            <a:r>
              <a:rPr lang="en-US" sz="2800" b="1" dirty="0" smtClean="0"/>
              <a:t>financial statements</a:t>
            </a:r>
            <a:r>
              <a:rPr lang="en-US" sz="2800" b="1" i="1" dirty="0" smtClean="0"/>
              <a:t> </a:t>
            </a:r>
            <a:r>
              <a:rPr lang="en-US" sz="2800" dirty="0"/>
              <a:t>to provide broad </a:t>
            </a:r>
            <a:r>
              <a:rPr lang="en-US" sz="2800" dirty="0" smtClean="0"/>
              <a:t>information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1932969-9E46-401D-80E0-B00FD05BE0E2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6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Playing by the Rules of Financial Accounting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52400" y="2133600"/>
            <a:ext cx="4800600" cy="28956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CA" sz="2800" b="1"/>
              <a:t>International Financial Reporting Standards (IFRS) –</a:t>
            </a:r>
            <a:r>
              <a:rPr lang="en-CA" sz="2800"/>
              <a:t> </a:t>
            </a:r>
          </a:p>
          <a:p>
            <a:pPr algn="ctr"/>
            <a:r>
              <a:rPr lang="en-CA" sz="2800"/>
              <a:t>accounting standards that are used in the preparation of financial statements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5334000" y="2133600"/>
            <a:ext cx="3429000" cy="3810000"/>
          </a:xfrm>
          <a:prstGeom prst="rect">
            <a:avLst/>
          </a:prstGeom>
          <a:solidFill>
            <a:srgbClr val="73C74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279400" indent="-279400"/>
            <a:r>
              <a:rPr lang="en-CA" sz="2800"/>
              <a:t>Through IFRS, </a:t>
            </a:r>
          </a:p>
          <a:p>
            <a:pPr marL="279400" indent="-279400"/>
            <a:r>
              <a:rPr lang="en-CA" sz="2800"/>
              <a:t>accountants aim to </a:t>
            </a:r>
          </a:p>
          <a:p>
            <a:pPr marL="279400" indent="-279400"/>
            <a:r>
              <a:rPr lang="en-CA" sz="2800"/>
              <a:t>ensure that financial </a:t>
            </a:r>
          </a:p>
          <a:p>
            <a:pPr marL="279400" indent="-279400"/>
            <a:r>
              <a:rPr lang="en-CA" sz="2800"/>
              <a:t>statements are:</a:t>
            </a:r>
          </a:p>
          <a:p>
            <a:pPr marL="742950" lvl="1" indent="-285750">
              <a:buFont typeface="Arial" charset="0"/>
              <a:buChar char="–"/>
            </a:pPr>
            <a:r>
              <a:rPr lang="en-CA" sz="2800"/>
              <a:t>Relevant</a:t>
            </a:r>
          </a:p>
          <a:p>
            <a:pPr marL="742950" lvl="1" indent="-285750">
              <a:buFont typeface="Arial" charset="0"/>
              <a:buChar char="–"/>
            </a:pPr>
            <a:r>
              <a:rPr lang="en-CA" sz="2800"/>
              <a:t>Reliable</a:t>
            </a:r>
          </a:p>
          <a:p>
            <a:pPr marL="742950" lvl="1" indent="-285750">
              <a:buFont typeface="Arial" charset="0"/>
              <a:buChar char="–"/>
            </a:pPr>
            <a:r>
              <a:rPr lang="en-CA" sz="2800"/>
              <a:t>Consistent</a:t>
            </a:r>
          </a:p>
          <a:p>
            <a:pPr marL="742950" lvl="1" indent="-285750">
              <a:buFont typeface="Arial" charset="0"/>
              <a:buChar char="–"/>
            </a:pPr>
            <a:r>
              <a:rPr lang="en-CA" sz="2800"/>
              <a:t>Comparable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409CB91-38D6-4085-BC24-4CA1E46AA6E4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7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Ethics in Accounting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CA" dirty="0" smtClean="0"/>
              <a:t>Accounting scandals have shocked business since the late 1990s.</a:t>
            </a:r>
          </a:p>
          <a:p>
            <a:pPr lvl="1"/>
            <a:r>
              <a:rPr lang="en-CA" dirty="0" smtClean="0"/>
              <a:t>The scandals have served as a wake-up call.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7A178A9-E5A6-463B-8055-F76BB5FFFAAA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8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7-3 Financial Statements: </a:t>
            </a:r>
            <a:br>
              <a:rPr lang="en-CA" dirty="0" smtClean="0"/>
            </a:br>
            <a:r>
              <a:rPr lang="en-CA" dirty="0" smtClean="0"/>
              <a:t>Read All about Us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CA" dirty="0" smtClean="0"/>
              <a:t>Financial accounting includes three basic financial statements:</a:t>
            </a:r>
          </a:p>
          <a:p>
            <a:pPr lvl="2"/>
            <a:r>
              <a:rPr lang="en-CA" dirty="0" smtClean="0"/>
              <a:t>Balance sheet</a:t>
            </a:r>
          </a:p>
          <a:p>
            <a:pPr lvl="2"/>
            <a:r>
              <a:rPr lang="en-CA" dirty="0" smtClean="0"/>
              <a:t>Income statement</a:t>
            </a:r>
          </a:p>
          <a:p>
            <a:pPr lvl="2"/>
            <a:r>
              <a:rPr lang="en-CA" dirty="0" smtClean="0"/>
              <a:t>Statement of cash flows</a:t>
            </a:r>
          </a:p>
          <a:p>
            <a:pPr lvl="1"/>
            <a:r>
              <a:rPr lang="en-CA" dirty="0" smtClean="0"/>
              <a:t>Corporations with publicly held stock must publish annual reports with all three 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</p:txBody>
      </p:sp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7300655-3DD9-400C-BF85-B612A93674B7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9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Balance Sheet: What We Own and How We Got It</a:t>
            </a:r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1447800" y="5334000"/>
            <a:ext cx="7162800" cy="609600"/>
          </a:xfrm>
          <a:solidFill>
            <a:srgbClr val="FFCC00"/>
          </a:solidFill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CA" dirty="0" smtClean="0">
                <a:solidFill>
                  <a:schemeClr val="tx1"/>
                </a:solidFill>
              </a:rPr>
              <a:t>Assets = Liabilities + Owner’s equity</a:t>
            </a:r>
            <a:endParaRPr lang="en-CA" dirty="0" smtClean="0"/>
          </a:p>
        </p:txBody>
      </p:sp>
      <p:sp>
        <p:nvSpPr>
          <p:cNvPr id="32773" name="Oval 6"/>
          <p:cNvSpPr>
            <a:spLocks noChangeArrowheads="1"/>
          </p:cNvSpPr>
          <p:nvPr/>
        </p:nvSpPr>
        <p:spPr bwMode="auto">
          <a:xfrm>
            <a:off x="6477000" y="2870200"/>
            <a:ext cx="2438400" cy="2235200"/>
          </a:xfrm>
          <a:prstGeom prst="ellipse">
            <a:avLst/>
          </a:prstGeom>
          <a:solidFill>
            <a:srgbClr val="73C745"/>
          </a:solidFill>
          <a:ln w="9525">
            <a:noFill/>
            <a:round/>
            <a:headEnd/>
            <a:tailEnd/>
          </a:ln>
        </p:spPr>
        <p:txBody>
          <a:bodyPr lIns="0" tIns="0" rIns="0" anchor="ctr"/>
          <a:lstStyle/>
          <a:p>
            <a:pPr algn="ctr"/>
            <a:r>
              <a:rPr lang="en-CA" sz="2400" b="1" dirty="0"/>
              <a:t>Owner’s equity</a:t>
            </a:r>
            <a:endParaRPr lang="en-CA" sz="2400" dirty="0"/>
          </a:p>
        </p:txBody>
      </p:sp>
      <p:sp>
        <p:nvSpPr>
          <p:cNvPr id="32774" name="Oval 8"/>
          <p:cNvSpPr>
            <a:spLocks noChangeArrowheads="1"/>
          </p:cNvSpPr>
          <p:nvPr/>
        </p:nvSpPr>
        <p:spPr bwMode="auto">
          <a:xfrm>
            <a:off x="609600" y="2895600"/>
            <a:ext cx="2362200" cy="2165350"/>
          </a:xfrm>
          <a:prstGeom prst="ellipse">
            <a:avLst/>
          </a:prstGeom>
          <a:solidFill>
            <a:srgbClr val="73C74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CA" sz="2400" b="1"/>
              <a:t>Assets </a:t>
            </a:r>
          </a:p>
        </p:txBody>
      </p:sp>
      <p:sp>
        <p:nvSpPr>
          <p:cNvPr id="32775" name="Oval 9"/>
          <p:cNvSpPr>
            <a:spLocks noChangeArrowheads="1"/>
          </p:cNvSpPr>
          <p:nvPr/>
        </p:nvSpPr>
        <p:spPr bwMode="auto">
          <a:xfrm>
            <a:off x="3581400" y="2940050"/>
            <a:ext cx="2362200" cy="2165350"/>
          </a:xfrm>
          <a:prstGeom prst="ellipse">
            <a:avLst/>
          </a:prstGeom>
          <a:solidFill>
            <a:srgbClr val="73C74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CA" sz="2400" b="1"/>
              <a:t>Liabilities</a:t>
            </a:r>
            <a:endParaRPr lang="en-CA" sz="2400"/>
          </a:p>
        </p:txBody>
      </p:sp>
      <p:sp>
        <p:nvSpPr>
          <p:cNvPr id="32776" name="Rectangle 1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8800"/>
            <a:ext cx="7924800" cy="990600"/>
          </a:xfrm>
          <a:solidFill>
            <a:srgbClr val="FFCC00"/>
          </a:solidFill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CA" b="1" smtClean="0">
                <a:solidFill>
                  <a:schemeClr val="tx1"/>
                </a:solidFill>
              </a:rPr>
              <a:t>Balance sheet</a:t>
            </a:r>
            <a:r>
              <a:rPr lang="en-CA" b="1" i="1" smtClean="0">
                <a:solidFill>
                  <a:schemeClr val="tx1"/>
                </a:solidFill>
              </a:rPr>
              <a:t> </a:t>
            </a:r>
            <a:r>
              <a:rPr lang="en-CA" smtClean="0">
                <a:solidFill>
                  <a:schemeClr val="tx1"/>
                </a:solidFill>
              </a:rPr>
              <a:t>– summarizes a firm’s financial position at a specific point in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3649</TotalTime>
  <Words>1152</Words>
  <Application>Microsoft Macintosh PowerPoint</Application>
  <PresentationFormat>On-screen Show (4:3)</PresentationFormat>
  <Paragraphs>238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MS PGothic</vt:lpstr>
      <vt:lpstr>Times</vt:lpstr>
      <vt:lpstr>Times New Roman</vt:lpstr>
      <vt:lpstr>ヒラギノ角ゴ Pro W3</vt:lpstr>
      <vt:lpstr>Arial</vt:lpstr>
      <vt:lpstr>Blank Presentation</vt:lpstr>
      <vt:lpstr>Chapter 7:  Accounting</vt:lpstr>
      <vt:lpstr>Looking Ahead</vt:lpstr>
      <vt:lpstr>Looking Ahead</vt:lpstr>
      <vt:lpstr>7-1 Accounting: Who Needs It?</vt:lpstr>
      <vt:lpstr>7-2 Financial Accounting: Intended for Those on the Outside Looking In</vt:lpstr>
      <vt:lpstr>Playing by the Rules of Financial Accounting</vt:lpstr>
      <vt:lpstr>Ethics in Accounting</vt:lpstr>
      <vt:lpstr>7-3 Financial Statements:  Read All about Us</vt:lpstr>
      <vt:lpstr>Balance Sheet: What We Own and How We Got It</vt:lpstr>
      <vt:lpstr>Sample Balance Sheet</vt:lpstr>
      <vt:lpstr>The Income Statement:  How Did We Do? </vt:lpstr>
      <vt:lpstr>Accrual-Basis Accounting</vt:lpstr>
      <vt:lpstr>Sample Income Statement</vt:lpstr>
      <vt:lpstr>Statement of Cash Flows:  Show Me the Money</vt:lpstr>
      <vt:lpstr>Statement of Cash Flows:  Show Me the Money</vt:lpstr>
      <vt:lpstr>Sample Statement of Cash Flows</vt:lpstr>
      <vt:lpstr>Other Statements</vt:lpstr>
      <vt:lpstr>7-4 Interpreting Financial Statements: Digging Beneath  the Surface</vt:lpstr>
      <vt:lpstr>Independent Auditor’s Report:  A Necessary Stamp of Approval</vt:lpstr>
      <vt:lpstr>Notes to Financial Statements: Reading the Fine Print</vt:lpstr>
      <vt:lpstr>Looking for Trends in Comparative Statements</vt:lpstr>
      <vt:lpstr>7-5 Inside Intelligence: The Role of Managerial Accounting</vt:lpstr>
      <vt:lpstr>Comparison of Financial and Managerial Accounting</vt:lpstr>
      <vt:lpstr>Managerial (or Management) Accounting</vt:lpstr>
      <vt:lpstr>Product Costing</vt:lpstr>
      <vt:lpstr>Activity-Based Costing (ABC)</vt:lpstr>
      <vt:lpstr>7-6 Evaluating Performance: Where Do We Stand?</vt:lpstr>
      <vt:lpstr>Key Financial Ratios</vt:lpstr>
      <vt:lpstr>Key Financial Ratios</vt:lpstr>
      <vt:lpstr>Looking Back</vt:lpstr>
      <vt:lpstr>Looking Back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Accounting</dc:title>
  <dc:creator>KIM</dc:creator>
  <cp:lastModifiedBy>Microsoft Office User</cp:lastModifiedBy>
  <cp:revision>134</cp:revision>
  <dcterms:created xsi:type="dcterms:W3CDTF">2017-01-11T16:50:55Z</dcterms:created>
  <dcterms:modified xsi:type="dcterms:W3CDTF">2018-10-15T02:11:09Z</dcterms:modified>
</cp:coreProperties>
</file>