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6" r:id="rId3"/>
    <p:sldId id="297" r:id="rId4"/>
    <p:sldId id="289" r:id="rId5"/>
    <p:sldId id="257" r:id="rId6"/>
    <p:sldId id="290" r:id="rId7"/>
    <p:sldId id="298" r:id="rId8"/>
    <p:sldId id="299" r:id="rId9"/>
    <p:sldId id="300" r:id="rId10"/>
    <p:sldId id="301" r:id="rId11"/>
    <p:sldId id="302" r:id="rId12"/>
    <p:sldId id="259" r:id="rId13"/>
    <p:sldId id="261" r:id="rId14"/>
    <p:sldId id="295" r:id="rId15"/>
    <p:sldId id="279" r:id="rId16"/>
    <p:sldId id="304" r:id="rId17"/>
    <p:sldId id="306" r:id="rId18"/>
    <p:sldId id="311" r:id="rId19"/>
    <p:sldId id="307" r:id="rId20"/>
    <p:sldId id="308" r:id="rId21"/>
    <p:sldId id="309" r:id="rId22"/>
    <p:sldId id="310" r:id="rId23"/>
    <p:sldId id="262" r:id="rId24"/>
    <p:sldId id="263" r:id="rId25"/>
    <p:sldId id="287" r:id="rId26"/>
    <p:sldId id="280" r:id="rId27"/>
    <p:sldId id="292" r:id="rId28"/>
    <p:sldId id="265" r:id="rId29"/>
    <p:sldId id="293" r:id="rId30"/>
    <p:sldId id="266" r:id="rId31"/>
    <p:sldId id="267" r:id="rId32"/>
    <p:sldId id="296" r:id="rId33"/>
    <p:sldId id="288" r:id="rId34"/>
    <p:sldId id="278" r:id="rId35"/>
    <p:sldId id="29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ouser" initials="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CA8"/>
    <a:srgbClr val="FFCCFF"/>
    <a:srgbClr val="FF3300"/>
    <a:srgbClr val="FFCC00"/>
    <a:srgbClr val="FF9900"/>
    <a:srgbClr val="73C745"/>
    <a:srgbClr val="CC2B45"/>
    <a:srgbClr val="009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68844" autoAdjust="0"/>
  </p:normalViewPr>
  <p:slideViewPr>
    <p:cSldViewPr>
      <p:cViewPr>
        <p:scale>
          <a:sx n="70" d="100"/>
          <a:sy n="70" d="100"/>
        </p:scale>
        <p:origin x="680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"/>
    </p:cViewPr>
  </p:sorterViewPr>
  <p:notesViewPr>
    <p:cSldViewPr>
      <p:cViewPr varScale="1">
        <p:scale>
          <a:sx n="56" d="100"/>
          <a:sy n="56" d="100"/>
        </p:scale>
        <p:origin x="-141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CA"/>
              <a:t>Copyright © 2011 by Nelson Education Limited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373C5D3-5588-425E-8B36-419BF32D152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778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886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2011 by Nelson Education Limited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AC10D15-CDA9-407A-B14F-BB4D338CD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2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1A558C-55ED-497A-822B-9B8866966FF2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82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6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1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D85347-80A5-49CE-8565-C43B5139A59C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12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517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C2FC16-31B7-429D-B7D6-9637AC42FE03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4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DE4EC-8411-4611-8938-69F37FF9EFA7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15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59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F7311B-2098-4A64-BC8F-1DC48643391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3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C918CC-D201-4090-BDF5-501ED75FE2D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 smtClean="0">
              <a:solidFill>
                <a:srgbClr val="0000FF"/>
              </a:solidFill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943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9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8250F1-E042-4059-A621-CA1B836D9B01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19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17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6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C918CC-D201-4090-BDF5-501ED75FE2D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20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74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F24A68-B4BA-4535-A8C5-C9B502D0D28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21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5C550E-2868-4661-92D5-9709663B81BA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22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71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4FB5D3-788D-4B96-94C4-05FAB01457D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546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9B4A28-4AD0-4B8E-8AF8-DA7F0B72EC1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24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886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F8C2C5-7821-4216-9F9C-3435070022C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25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589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BB6D55-269B-457D-A054-A48997D973BB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dirty="0" smtClean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126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4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20959A-A98D-4F74-9F40-457157D80681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28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04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999A89-A6C1-4ECC-994E-49BC7499075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29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18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3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599F2B-E645-4BBB-B3DA-0075B479F66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30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407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421433-36CF-4525-B522-B964402D5F8D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31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077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9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94EEE8-C5B3-48BE-A616-B7DF510254A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33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4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3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F7311B-2098-4A64-BC8F-1DC48643391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5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65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2011 by Nelson Education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C10D15-CDA9-407A-B14F-BB4D338CD7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7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24F894-6FEC-4092-9411-0508F2DD7C33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0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05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ea typeface="ヒラギノ角ゴ Pro W3"/>
                <a:cs typeface="ヒラギノ角ゴ Pro W3"/>
              </a:rPr>
              <a:t>Copyright © 2011 by Nelson Education Limited</a:t>
            </a:r>
          </a:p>
        </p:txBody>
      </p:sp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E7CB41-1FFA-462F-B94B-5459DE103BE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9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7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sn-title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276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27F5C-3779-49B6-A3F4-5E7E058F69F9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1170B-022C-498F-9E78-2D39FF0BC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B0943-82C1-4FCA-924A-AA28DA1E4428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E74C-9EEC-4E93-932B-B98C4B5B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7835A-A499-4DD1-875A-31F41D0056F6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2017 by Nelson </a:t>
            </a:r>
            <a:r>
              <a:rPr lang="en-US" dirty="0"/>
              <a:t>Education Limited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CD18E-A4E6-4363-A0E3-9B168A201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4757-142C-4265-B865-4C6EC734CDB3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2017 by Nelson </a:t>
            </a:r>
            <a:r>
              <a:rPr lang="en-US" dirty="0"/>
              <a:t>Education Limited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DCB-6803-4406-853B-1CF2D1371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E5E94-4E48-481A-9682-B2A7F4010B91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</a:t>
            </a:r>
            <a:r>
              <a:rPr lang="en-US" dirty="0" smtClean="0"/>
              <a:t>2017 by Nelson </a:t>
            </a:r>
            <a:r>
              <a:rPr lang="en-US" dirty="0"/>
              <a:t>Education Limited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52DC1-9BCF-4E8F-9454-1005F4D70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6AB3B-8072-45A4-8422-943A1485A2E9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FF73-DB63-4922-ABAC-DDE8FB8AB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E8E2-EFE0-4D8B-B8CC-20B3AAF77F12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46FA-E894-473C-8940-55099BB34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443FF-9C4C-4AF4-8ECE-34CAA57E628F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D8F84-85F2-4479-ADE3-B61D0A248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4988D-0966-4BDC-A05F-DB6F3F290672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B740-CCD0-4D1D-8411-51934850D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4143-F5CE-4123-8344-376DAF12C9E3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3891A-41C9-47B7-A309-C128EE946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66A7-8A30-41A4-AA80-C760EE3873D7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3937A-1AFD-448C-BAA1-AB933893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973B2-63B2-4633-BB82-28DE5256D94A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B653-936C-4493-BDA1-6F8C82051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70F9E-A993-4A3F-8ADA-8A751C4E3D19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60D7E-66C3-44A8-923E-16BA35979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n-slide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3AD9D2C3-AC27-45A7-BC1D-D406460ADDC5}" type="datetime1">
              <a:rPr lang="en-US"/>
              <a:pPr>
                <a:defRPr/>
              </a:pPr>
              <a:t>10/14/18</a:t>
            </a:fld>
            <a:endParaRPr lang="en-CA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5334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2017 by Nelson </a:t>
            </a:r>
            <a:r>
              <a:rPr lang="en-US"/>
              <a:t>Education Limited</a:t>
            </a:r>
          </a:p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DF35DC9-445D-46FC-9E7B-613FEC94C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C2B45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048000"/>
            <a:ext cx="6705600" cy="1143000"/>
          </a:xfrm>
        </p:spPr>
        <p:txBody>
          <a:bodyPr/>
          <a:lstStyle/>
          <a:p>
            <a:pPr eaLnBrk="1" hangingPunct="1"/>
            <a:r>
              <a:rPr lang="en-CA" smtClean="0"/>
              <a:t>Chapter 8: </a:t>
            </a:r>
            <a:br>
              <a:rPr lang="en-CA" smtClean="0"/>
            </a:br>
            <a:r>
              <a:rPr lang="en-CA" smtClean="0"/>
              <a:t>Finance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267200"/>
            <a:ext cx="6705600" cy="1219200"/>
          </a:xfrm>
        </p:spPr>
        <p:txBody>
          <a:bodyPr/>
          <a:lstStyle/>
          <a:p>
            <a:pPr eaLnBrk="1" hangingPunct="1"/>
            <a:r>
              <a:rPr lang="en-CA" dirty="0" smtClean="0"/>
              <a:t>Acquiring and Using Funds To Maximize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927954"/>
            <a:ext cx="2286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New BUSN </a:t>
            </a:r>
            <a:r>
              <a:rPr lang="en-US" sz="1200" b="1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3ce Front Cover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3" y="2997958"/>
            <a:ext cx="2235848" cy="2846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2014 by Nelson Education Limited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Developing the Key Budget Components: One Step at a Time</a:t>
            </a:r>
          </a:p>
        </p:txBody>
      </p:sp>
      <p:sp>
        <p:nvSpPr>
          <p:cNvPr id="79875" name="AutoShape 4"/>
          <p:cNvSpPr>
            <a:spLocks noChangeArrowheads="1"/>
          </p:cNvSpPr>
          <p:nvPr/>
        </p:nvSpPr>
        <p:spPr bwMode="auto">
          <a:xfrm>
            <a:off x="2514600" y="1905000"/>
            <a:ext cx="3962400" cy="3886200"/>
          </a:xfrm>
          <a:prstGeom prst="flowChartMultidocumen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Master budget</a:t>
            </a:r>
            <a:r>
              <a:rPr lang="en-US" sz="2800" b="1" i="1"/>
              <a:t> </a:t>
            </a:r>
            <a:r>
              <a:rPr lang="en-US" sz="2800"/>
              <a:t>– </a:t>
            </a:r>
          </a:p>
          <a:p>
            <a:pPr algn="ctr"/>
            <a:r>
              <a:rPr lang="en-CA" sz="2800"/>
              <a:t>brings</a:t>
            </a:r>
            <a:r>
              <a:rPr lang="en-US" sz="2800"/>
              <a:t> together all </a:t>
            </a:r>
          </a:p>
          <a:p>
            <a:pPr algn="ctr"/>
            <a:r>
              <a:rPr lang="en-US" sz="2800"/>
              <a:t>of the budgets to </a:t>
            </a:r>
          </a:p>
          <a:p>
            <a:pPr algn="ctr"/>
            <a:r>
              <a:rPr lang="en-US" sz="2800"/>
              <a:t>represent the </a:t>
            </a:r>
          </a:p>
          <a:p>
            <a:pPr algn="ctr"/>
            <a:r>
              <a:rPr lang="en-US" sz="2800"/>
              <a:t>overall plan</a:t>
            </a:r>
          </a:p>
        </p:txBody>
      </p:sp>
    </p:spTree>
    <p:extLst>
      <p:ext uri="{BB962C8B-B14F-4D97-AF65-F5344CB8AC3E}">
        <p14:creationId xmlns:p14="http://schemas.microsoft.com/office/powerpoint/2010/main" val="110916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2014 by Nelson Education Limited</a:t>
            </a:r>
          </a:p>
        </p:txBody>
      </p:sp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of the Master Budget</a:t>
            </a:r>
          </a:p>
        </p:txBody>
      </p:sp>
      <p:sp>
        <p:nvSpPr>
          <p:cNvPr id="77828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920FD7A-2F2A-4B94-8AF9-342EA5F6DD1C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11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8.1 (Development of the Master Budget)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from p.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119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74" y="1600200"/>
            <a:ext cx="460862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4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8DF1F25-BDF4-46D9-A7E4-823F812FAE43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12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3200" dirty="0" smtClean="0"/>
              <a:t>Planning Tools: Creating a Road Map for the Future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5105400" cy="4267200"/>
          </a:xfrm>
          <a:solidFill>
            <a:srgbClr val="0099BF"/>
          </a:solidFill>
        </p:spPr>
        <p:txBody>
          <a:bodyPr anchor="ctr"/>
          <a:lstStyle/>
          <a:p>
            <a:pPr lvl="1" eaLnBrk="1" hangingPunct="1">
              <a:spcBef>
                <a:spcPct val="0"/>
              </a:spcBef>
            </a:pPr>
            <a:r>
              <a:rPr lang="en-CA" smtClean="0"/>
              <a:t>What assets must be obtained?</a:t>
            </a:r>
          </a:p>
          <a:p>
            <a:pPr lvl="1" eaLnBrk="1" hangingPunct="1">
              <a:spcBef>
                <a:spcPct val="0"/>
              </a:spcBef>
            </a:pPr>
            <a:r>
              <a:rPr lang="en-CA" smtClean="0"/>
              <a:t>How much additional financing is needed?</a:t>
            </a:r>
          </a:p>
          <a:p>
            <a:pPr lvl="1" eaLnBrk="1" hangingPunct="1">
              <a:spcBef>
                <a:spcPct val="0"/>
              </a:spcBef>
            </a:pPr>
            <a:r>
              <a:rPr lang="en-CA" smtClean="0"/>
              <a:t>How much can the firm generate internally? Externally?</a:t>
            </a:r>
          </a:p>
          <a:p>
            <a:pPr lvl="1" eaLnBrk="1" hangingPunct="1">
              <a:spcBef>
                <a:spcPct val="0"/>
              </a:spcBef>
            </a:pPr>
            <a:r>
              <a:rPr lang="en-CA" smtClean="0"/>
              <a:t>When will external financing be required?</a:t>
            </a:r>
          </a:p>
        </p:txBody>
      </p:sp>
      <p:pic>
        <p:nvPicPr>
          <p:cNvPr id="30725" name="Picture 9" descr="C09_P02_pg1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10200" y="2438400"/>
            <a:ext cx="3733800" cy="2751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9BAB771-EB98-4932-81BA-749F3770DA65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13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2209800" y="1676400"/>
            <a:ext cx="4876800" cy="4191000"/>
          </a:xfrm>
          <a:prstGeom prst="rect">
            <a:avLst/>
          </a:prstGeom>
          <a:solidFill>
            <a:srgbClr val="666699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Basic Planning Tools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2209800" y="1600200"/>
            <a:ext cx="4876800" cy="42672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spcAft>
                <a:spcPct val="100000"/>
              </a:spcAft>
            </a:pPr>
            <a:r>
              <a:rPr lang="en-CA" sz="2800" b="1" dirty="0"/>
              <a:t>Budgeted income statement</a:t>
            </a:r>
            <a:r>
              <a:rPr lang="en-CA" sz="2800" b="1" i="1" dirty="0"/>
              <a:t> </a:t>
            </a:r>
            <a:r>
              <a:rPr lang="en-CA" sz="2800" dirty="0">
                <a:cs typeface="Arial" charset="0"/>
              </a:rPr>
              <a:t>–</a:t>
            </a:r>
            <a:r>
              <a:rPr lang="en-CA" sz="2800" b="1" i="1" dirty="0">
                <a:cs typeface="Arial" charset="0"/>
              </a:rPr>
              <a:t> </a:t>
            </a:r>
            <a:r>
              <a:rPr lang="en-CA" sz="2800" dirty="0"/>
              <a:t>forecasts </a:t>
            </a:r>
            <a:r>
              <a:rPr lang="en-CA" sz="2800" dirty="0" smtClean="0"/>
              <a:t>sales</a:t>
            </a:r>
            <a:r>
              <a:rPr lang="en-CA" sz="2800" dirty="0"/>
              <a:t>, </a:t>
            </a:r>
            <a:r>
              <a:rPr lang="en-CA" sz="2800" dirty="0" smtClean="0"/>
              <a:t>expenses, </a:t>
            </a:r>
            <a:r>
              <a:rPr lang="en-CA" sz="2800" dirty="0"/>
              <a:t>and net income</a:t>
            </a:r>
          </a:p>
          <a:p>
            <a:pPr algn="ctr">
              <a:spcAft>
                <a:spcPct val="100000"/>
              </a:spcAft>
            </a:pPr>
            <a:r>
              <a:rPr lang="en-CA" sz="2800" b="1" i="1" dirty="0"/>
              <a:t> </a:t>
            </a:r>
            <a:r>
              <a:rPr lang="en-CA" sz="2800" b="1" dirty="0"/>
              <a:t>Balance </a:t>
            </a:r>
            <a:r>
              <a:rPr lang="en-CA" sz="2800" b="1" dirty="0" smtClean="0"/>
              <a:t>sheet</a:t>
            </a:r>
            <a:r>
              <a:rPr lang="en-CA" sz="2800" dirty="0" smtClean="0">
                <a:cs typeface="Arial" charset="0"/>
              </a:rPr>
              <a:t> –</a:t>
            </a:r>
            <a:r>
              <a:rPr lang="en-CA" dirty="0" smtClean="0"/>
              <a:t> </a:t>
            </a:r>
            <a:r>
              <a:rPr lang="en-CA" sz="2800" dirty="0"/>
              <a:t>forecasts the types and amounts of assets a firm will need to carry out plans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Basic Planning Tools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362200" y="2057400"/>
            <a:ext cx="3962400" cy="3200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CA" sz="2800" b="1"/>
              <a:t>Cash budget</a:t>
            </a:r>
            <a:r>
              <a:rPr lang="en-CA" sz="2800" b="1" i="1"/>
              <a:t> </a:t>
            </a:r>
            <a:r>
              <a:rPr lang="en-CA" sz="2800" b="1" i="1">
                <a:cs typeface="Arial" charset="0"/>
              </a:rPr>
              <a:t>–</a:t>
            </a:r>
          </a:p>
          <a:p>
            <a:pPr algn="ctr">
              <a:defRPr/>
            </a:pPr>
            <a:r>
              <a:rPr lang="en-CA" sz="2800"/>
              <a:t>detailed projection of cash flows to determine when cash shortages and surpluses will occur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F242422-29FE-460A-84B5-38AE09305D78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15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Sample Cash Budget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8.2 (Cash Budget for </a:t>
            </a:r>
            <a:r>
              <a:rPr lang="en-US" sz="1200" b="1" dirty="0" err="1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Oze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-Moore)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from p.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122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608064" cy="406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1A7747D-CB2A-458D-A6E3-CE19B2E729A3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16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8-3 Finding Funds: What Are the Options?</a:t>
            </a: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3886200" y="1981200"/>
            <a:ext cx="4876800" cy="3886200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CA" sz="2800" dirty="0" smtClean="0"/>
              <a:t>Short-term needs include meeting payroll, paying suppliers and paying taxes</a:t>
            </a:r>
            <a:endParaRPr lang="en-CA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CA" sz="2800" dirty="0" smtClean="0"/>
              <a:t>Long-term needs include major investments in plant, property and equipment</a:t>
            </a:r>
            <a:endParaRPr lang="en-CA" sz="28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514600"/>
            <a:ext cx="3810000" cy="2514600"/>
          </a:xfrm>
          <a:solidFill>
            <a:srgbClr val="FFCC00"/>
          </a:solidFill>
        </p:spPr>
        <p:txBody>
          <a:bodyPr/>
          <a:lstStyle/>
          <a:p>
            <a:pPr eaLnBrk="1" hangingPunct="1">
              <a:buFont typeface="Arial" charset="0"/>
              <a:buChar char="–"/>
            </a:pPr>
            <a:r>
              <a:rPr lang="en-CA" dirty="0" smtClean="0">
                <a:solidFill>
                  <a:schemeClr val="tx1"/>
                </a:solidFill>
              </a:rPr>
              <a:t>Which sources of funds to tap?</a:t>
            </a:r>
          </a:p>
          <a:p>
            <a:pPr eaLnBrk="1" hangingPunct="1">
              <a:buFont typeface="Arial" charset="0"/>
              <a:buChar char="–"/>
            </a:pPr>
            <a:r>
              <a:rPr lang="en-CA" dirty="0" smtClean="0">
                <a:solidFill>
                  <a:schemeClr val="tx1"/>
                </a:solidFill>
              </a:rPr>
              <a:t>Short or long-term financing?</a:t>
            </a:r>
          </a:p>
        </p:txBody>
      </p:sp>
    </p:spTree>
    <p:extLst>
      <p:ext uri="{BB962C8B-B14F-4D97-AF65-F5344CB8AC3E}">
        <p14:creationId xmlns:p14="http://schemas.microsoft.com/office/powerpoint/2010/main" val="6536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CA" dirty="0" smtClean="0"/>
              <a:t>Short vs Long-Term Financing</a:t>
            </a:r>
          </a:p>
        </p:txBody>
      </p:sp>
      <p:sp>
        <p:nvSpPr>
          <p:cNvPr id="65539" name="Text Placeholder 5"/>
          <p:cNvSpPr>
            <a:spLocks noGrp="1"/>
          </p:cNvSpPr>
          <p:nvPr>
            <p:ph type="body" idx="1"/>
          </p:nvPr>
        </p:nvSpPr>
        <p:spPr>
          <a:xfrm>
            <a:off x="228600" y="1646238"/>
            <a:ext cx="3048000" cy="6397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Short-Term</a:t>
            </a:r>
          </a:p>
        </p:txBody>
      </p:sp>
      <p:sp>
        <p:nvSpPr>
          <p:cNvPr id="65541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276600" y="1646238"/>
            <a:ext cx="5846763" cy="6397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Long-Term</a:t>
            </a:r>
          </a:p>
        </p:txBody>
      </p:sp>
      <p:sp>
        <p:nvSpPr>
          <p:cNvPr id="65542" name="Content Placeholder 9"/>
          <p:cNvSpPr>
            <a:spLocks noGrp="1"/>
          </p:cNvSpPr>
          <p:nvPr>
            <p:ph sz="quarter" idx="4"/>
          </p:nvPr>
        </p:nvSpPr>
        <p:spPr>
          <a:xfrm>
            <a:off x="3124200" y="2438400"/>
            <a:ext cx="3276600" cy="3341688"/>
          </a:xfrm>
        </p:spPr>
        <p:txBody>
          <a:bodyPr/>
          <a:lstStyle/>
          <a:p>
            <a:pPr eaLnBrk="1" hangingPunct="1">
              <a:buFont typeface="Arial" charset="0"/>
              <a:buChar char="–"/>
            </a:pPr>
            <a:r>
              <a:rPr lang="en-US" sz="2800" dirty="0" smtClean="0">
                <a:solidFill>
                  <a:schemeClr val="tx1"/>
                </a:solidFill>
              </a:rPr>
              <a:t>Direct Investment from Owners</a:t>
            </a:r>
          </a:p>
          <a:p>
            <a:pPr eaLnBrk="1" hangingPunct="1">
              <a:buFont typeface="Arial" charset="0"/>
              <a:buChar char="–"/>
            </a:pPr>
            <a:r>
              <a:rPr lang="en-US" sz="2800" dirty="0" smtClean="0">
                <a:solidFill>
                  <a:schemeClr val="tx1"/>
                </a:solidFill>
              </a:rPr>
              <a:t>Long-Term Debt Credit</a:t>
            </a:r>
          </a:p>
          <a:p>
            <a:pPr eaLnBrk="1" hangingPunct="1">
              <a:buFont typeface="Arial" charset="0"/>
              <a:buChar char="–"/>
            </a:pPr>
            <a:r>
              <a:rPr lang="en-US" sz="2800" dirty="0" smtClean="0">
                <a:solidFill>
                  <a:schemeClr val="tx1"/>
                </a:solidFill>
              </a:rPr>
              <a:t>Term Loans</a:t>
            </a:r>
          </a:p>
          <a:p>
            <a:pPr eaLnBrk="1" hangingPunct="1">
              <a:buFont typeface="Arial" charset="0"/>
              <a:buChar char="–"/>
            </a:pPr>
            <a:r>
              <a:rPr lang="en-US" sz="2800" dirty="0" smtClean="0">
                <a:solidFill>
                  <a:schemeClr val="tx1"/>
                </a:solidFill>
              </a:rPr>
              <a:t>Corporate Bonds</a:t>
            </a:r>
          </a:p>
        </p:txBody>
      </p:sp>
      <p:sp>
        <p:nvSpPr>
          <p:cNvPr id="63495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BEAA230-1C6D-4C4D-B723-25DE808F848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17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5544" name="Content Placeholder 9"/>
          <p:cNvSpPr txBox="1">
            <a:spLocks/>
          </p:cNvSpPr>
          <p:nvPr/>
        </p:nvSpPr>
        <p:spPr bwMode="auto">
          <a:xfrm>
            <a:off x="73025" y="2460625"/>
            <a:ext cx="28987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800" dirty="0" smtClean="0"/>
              <a:t>Trade Credit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800" dirty="0"/>
              <a:t>Factoring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800" dirty="0" smtClean="0"/>
              <a:t>Short-term Bank Loans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800" dirty="0" smtClean="0"/>
              <a:t>Commercial Paper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271020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13D660A-E7B3-4368-9D7D-11E92C317CB7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18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Borrowing Money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38200" y="2438400"/>
            <a:ext cx="7543800" cy="2743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251325" y="1981200"/>
            <a:ext cx="533400" cy="5334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327525" y="2057400"/>
            <a:ext cx="533400" cy="533400"/>
          </a:xfrm>
          <a:prstGeom prst="rect">
            <a:avLst/>
          </a:prstGeom>
          <a:solidFill>
            <a:srgbClr val="CC2B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sz="6500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267200" y="1905000"/>
            <a:ext cx="579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Century Schoolbook" pitchFamily="18" charset="0"/>
              </a:rPr>
              <a:t>“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251325" y="4816475"/>
            <a:ext cx="533400" cy="5334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327525" y="4892675"/>
            <a:ext cx="533400" cy="533400"/>
          </a:xfrm>
          <a:prstGeom prst="rect">
            <a:avLst/>
          </a:prstGeom>
          <a:solidFill>
            <a:srgbClr val="CC2B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sz="6500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 rot="10800000" flipH="1">
            <a:off x="4343400" y="4267200"/>
            <a:ext cx="579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Century Schoolbook" pitchFamily="18" charset="0"/>
              </a:rPr>
              <a:t>“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914400" y="2590800"/>
            <a:ext cx="739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/>
              <a:t>If you want to know the value of money, go and try to borrow some.</a:t>
            </a:r>
          </a:p>
          <a:p>
            <a:pPr algn="ctr"/>
            <a:endParaRPr lang="en-US" sz="2800" b="1"/>
          </a:p>
          <a:p>
            <a:pPr algn="ctr"/>
            <a:r>
              <a:rPr lang="en-US" sz="2800">
                <a:cs typeface="Arial" charset="0"/>
              </a:rPr>
              <a:t>—</a:t>
            </a:r>
            <a:r>
              <a:rPr lang="en-US" sz="2800"/>
              <a:t> 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18167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4EEB52F-DB5C-4919-A5ED-20F61D462723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19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8-4 Leverage and Capital Structure</a:t>
            </a:r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838200" y="1981200"/>
            <a:ext cx="7467600" cy="9906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 dirty="0"/>
              <a:t>Capital </a:t>
            </a:r>
            <a:r>
              <a:rPr lang="en-CA" sz="2400" b="1" dirty="0" smtClean="0"/>
              <a:t>structure </a:t>
            </a:r>
            <a:r>
              <a:rPr lang="en-CA" sz="2400" b="1" dirty="0"/>
              <a:t>–</a:t>
            </a:r>
            <a:r>
              <a:rPr lang="en-CA" sz="2400" dirty="0"/>
              <a:t> the mix of equity and debt </a:t>
            </a:r>
          </a:p>
          <a:p>
            <a:pPr algn="ctr"/>
            <a:r>
              <a:rPr lang="en-CA" sz="2400" dirty="0"/>
              <a:t>financing a firm uses for financing needs</a:t>
            </a:r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1905000" y="3200400"/>
            <a:ext cx="5257800" cy="9906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 dirty="0"/>
              <a:t>Debt </a:t>
            </a:r>
            <a:r>
              <a:rPr lang="en-CA" sz="2400" b="1" dirty="0" smtClean="0"/>
              <a:t>financing </a:t>
            </a:r>
            <a:r>
              <a:rPr lang="en-CA" sz="2400" b="1" dirty="0"/>
              <a:t>–</a:t>
            </a:r>
            <a:r>
              <a:rPr lang="en-CA" sz="2400" dirty="0"/>
              <a:t> creditors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1905000" y="4495800"/>
            <a:ext cx="5257800" cy="990600"/>
          </a:xfrm>
          <a:prstGeom prst="cube">
            <a:avLst>
              <a:gd name="adj" fmla="val 25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sz="2400" b="1" dirty="0"/>
              <a:t>Equity </a:t>
            </a:r>
            <a:r>
              <a:rPr lang="en-CA" sz="2400" b="1" dirty="0" smtClean="0"/>
              <a:t>financing </a:t>
            </a:r>
            <a:r>
              <a:rPr lang="en-CA" sz="2400" b="1" dirty="0"/>
              <a:t>–</a:t>
            </a:r>
            <a:r>
              <a:rPr lang="en-CA" sz="2400" dirty="0"/>
              <a:t> owners</a:t>
            </a:r>
          </a:p>
        </p:txBody>
      </p:sp>
    </p:spTree>
    <p:extLst>
      <p:ext uri="{BB962C8B-B14F-4D97-AF65-F5344CB8AC3E}">
        <p14:creationId xmlns:p14="http://schemas.microsoft.com/office/powerpoint/2010/main" val="9192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F284577-2BEE-4D11-A61B-0AA6F8D18E3E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Looking Ahead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343400"/>
          </a:xfrm>
        </p:spPr>
        <p:txBody>
          <a:bodyPr/>
          <a:lstStyle/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8-1 	Identify the goal of financial management and explain the issues financial managers confront as they seek to achieve this goal.</a:t>
            </a:r>
          </a:p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8-2 	Explain how the budget process can help managers plan, motivate, and evaluate their organization’s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Debt Financing</a:t>
            </a:r>
          </a:p>
        </p:txBody>
      </p:sp>
      <p:sp>
        <p:nvSpPr>
          <p:cNvPr id="65539" name="Text Placeholder 5"/>
          <p:cNvSpPr>
            <a:spLocks noGrp="1"/>
          </p:cNvSpPr>
          <p:nvPr>
            <p:ph type="body" idx="1"/>
          </p:nvPr>
        </p:nvSpPr>
        <p:spPr>
          <a:xfrm>
            <a:off x="533400" y="1535113"/>
            <a:ext cx="2743200" cy="6397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Pros</a:t>
            </a:r>
          </a:p>
        </p:txBody>
      </p:sp>
      <p:sp>
        <p:nvSpPr>
          <p:cNvPr id="65541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733800" y="1570038"/>
            <a:ext cx="5389563" cy="6397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Cons</a:t>
            </a:r>
          </a:p>
        </p:txBody>
      </p:sp>
      <p:sp>
        <p:nvSpPr>
          <p:cNvPr id="65542" name="Content Placeholder 9"/>
          <p:cNvSpPr>
            <a:spLocks noGrp="1"/>
          </p:cNvSpPr>
          <p:nvPr>
            <p:ph sz="quarter" idx="4"/>
          </p:nvPr>
        </p:nvSpPr>
        <p:spPr>
          <a:xfrm>
            <a:off x="3352800" y="2438400"/>
            <a:ext cx="2822575" cy="3341688"/>
          </a:xfrm>
        </p:spPr>
        <p:txBody>
          <a:bodyPr/>
          <a:lstStyle/>
          <a:p>
            <a:pPr eaLnBrk="1" hangingPunct="1">
              <a:buFont typeface="Arial" charset="0"/>
              <a:buChar char="–"/>
            </a:pPr>
            <a:r>
              <a:rPr lang="en-US" sz="2800" dirty="0" smtClean="0">
                <a:solidFill>
                  <a:schemeClr val="tx1"/>
                </a:solidFill>
              </a:rPr>
              <a:t>Fixed payments required</a:t>
            </a:r>
          </a:p>
          <a:p>
            <a:pPr eaLnBrk="1" hangingPunct="1">
              <a:buFont typeface="Arial" charset="0"/>
              <a:buChar char="–"/>
            </a:pPr>
            <a:r>
              <a:rPr lang="en-US" sz="2800" dirty="0" smtClean="0">
                <a:solidFill>
                  <a:schemeClr val="tx1"/>
                </a:solidFill>
              </a:rPr>
              <a:t>Creditors may impose conditions</a:t>
            </a:r>
          </a:p>
        </p:txBody>
      </p:sp>
      <p:sp>
        <p:nvSpPr>
          <p:cNvPr id="63495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BEAA230-1C6D-4C4D-B723-25DE808F848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20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5544" name="Content Placeholder 9"/>
          <p:cNvSpPr txBox="1">
            <a:spLocks/>
          </p:cNvSpPr>
          <p:nvPr/>
        </p:nvSpPr>
        <p:spPr bwMode="auto">
          <a:xfrm>
            <a:off x="152400" y="2297113"/>
            <a:ext cx="28987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800" dirty="0"/>
              <a:t>Interest payments are tax deductible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–"/>
            </a:pPr>
            <a:r>
              <a:rPr lang="en-US" sz="2800" dirty="0"/>
              <a:t>Owners don’t have to invest more of their own money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2600"/>
            <a:ext cx="2565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3F2A0DC-3976-4635-9D3D-D825B05ADB9B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21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7587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Sources of Equity Financing</a:t>
            </a:r>
          </a:p>
        </p:txBody>
      </p:sp>
      <p:sp>
        <p:nvSpPr>
          <p:cNvPr id="67588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2209800"/>
            <a:ext cx="6019800" cy="2362200"/>
          </a:xfrm>
          <a:solidFill>
            <a:srgbClr val="FFCC00"/>
          </a:solidFill>
        </p:spPr>
        <p:txBody>
          <a:bodyPr/>
          <a:lstStyle/>
          <a:p>
            <a:pPr lvl="1"/>
            <a:r>
              <a:rPr lang="en-CA" smtClean="0"/>
              <a:t>Direct contributions by owners</a:t>
            </a:r>
          </a:p>
          <a:p>
            <a:pPr lvl="1"/>
            <a:r>
              <a:rPr lang="en-CA" smtClean="0"/>
              <a:t>Retained earnings</a:t>
            </a:r>
          </a:p>
          <a:p>
            <a:pPr lvl="1"/>
            <a:r>
              <a:rPr lang="en-CA" smtClean="0"/>
              <a:t>Equity financing provides more flexibility than debt financing</a:t>
            </a:r>
          </a:p>
        </p:txBody>
      </p:sp>
    </p:spTree>
    <p:extLst>
      <p:ext uri="{BB962C8B-B14F-4D97-AF65-F5344CB8AC3E}">
        <p14:creationId xmlns:p14="http://schemas.microsoft.com/office/powerpoint/2010/main" val="75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6758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9DE4AC1-E8C3-40DE-A955-C5C3B41BD304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22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Financial Leverage: Using Debt to Magnify Gains</a:t>
            </a:r>
          </a:p>
        </p:txBody>
      </p:sp>
      <p:sp>
        <p:nvSpPr>
          <p:cNvPr id="69636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457" y="1792514"/>
            <a:ext cx="8755743" cy="4114800"/>
          </a:xfrm>
        </p:spPr>
        <p:txBody>
          <a:bodyPr/>
          <a:lstStyle/>
          <a:p>
            <a:pPr lvl="1"/>
            <a:r>
              <a:rPr lang="en-CA" dirty="0" smtClean="0"/>
              <a:t>Heavy debt in capital structure</a:t>
            </a:r>
          </a:p>
          <a:p>
            <a:pPr lvl="1"/>
            <a:r>
              <a:rPr lang="en-CA" dirty="0" smtClean="0"/>
              <a:t>Potential high returns to owners</a:t>
            </a:r>
          </a:p>
          <a:p>
            <a:pPr lvl="1"/>
            <a:r>
              <a:rPr lang="en-CA" dirty="0" smtClean="0"/>
              <a:t>Increased risk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9000"/>
            <a:ext cx="5733288" cy="26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D93114C-322D-4919-BF17-7F93D1A8C514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23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37891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8-5 Acquiring and Managing Current Assets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981200" y="2362200"/>
            <a:ext cx="5715000" cy="138499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 eaLnBrk="0" hangingPunct="0">
              <a:spcBef>
                <a:spcPct val="20000"/>
              </a:spcBef>
            </a:pPr>
            <a:r>
              <a:rPr lang="en-CA" sz="2800" dirty="0" smtClean="0"/>
              <a:t>A firm determines the amount and type of current assets to hold.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A64522C-8905-4E8E-A97D-13FF7FE1EB47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24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1981200"/>
            <a:ext cx="7086600" cy="311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Managing Cash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6248400" cy="2514600"/>
          </a:xfrm>
        </p:spPr>
        <p:txBody>
          <a:bodyPr anchor="ctr"/>
          <a:lstStyle/>
          <a:p>
            <a:pPr lvl="1" eaLnBrk="1" hangingPunct="1"/>
            <a:r>
              <a:rPr lang="en-CA" smtClean="0"/>
              <a:t>Need cash to pay bills</a:t>
            </a:r>
          </a:p>
          <a:p>
            <a:pPr lvl="1" eaLnBrk="1" hangingPunct="1"/>
            <a:r>
              <a:rPr lang="en-CA" smtClean="0"/>
              <a:t>Cash does not earn returns</a:t>
            </a:r>
          </a:p>
          <a:p>
            <a:pPr lvl="1" eaLnBrk="1" hangingPunct="1"/>
            <a:r>
              <a:rPr lang="en-CA" smtClean="0"/>
              <a:t>Report cash equivalents as cash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41EC2D2-DCEB-4366-B797-0E7A61A85933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25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Cash Equivalents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438400"/>
            <a:ext cx="5410200" cy="1066800"/>
          </a:xfrm>
          <a:solidFill>
            <a:srgbClr val="0099BF"/>
          </a:solidFill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CA" smtClean="0"/>
              <a:t>T-bills</a:t>
            </a:r>
            <a:endParaRPr lang="en-CA" dirty="0" smtClean="0"/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Money market funds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D915A3C-86B1-432F-9CD9-A4B2AE8B8509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26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Managing Accounts Receivable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57400"/>
            <a:ext cx="3810000" cy="1981200"/>
          </a:xfrm>
          <a:solidFill>
            <a:srgbClr val="FFCC00"/>
          </a:solidFill>
        </p:spPr>
        <p:txBody>
          <a:bodyPr anchor="ctr"/>
          <a:lstStyle/>
          <a:p>
            <a:pPr marL="101600" indent="0" eaLnBrk="1" hangingPunct="1">
              <a:lnSpc>
                <a:spcPct val="90000"/>
              </a:lnSpc>
              <a:spcAft>
                <a:spcPct val="30000"/>
              </a:spcAft>
              <a:buFontTx/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01600" indent="0" eaLnBrk="1" hangingPunct="1">
              <a:lnSpc>
                <a:spcPct val="90000"/>
              </a:lnSpc>
              <a:spcAft>
                <a:spcPct val="30000"/>
              </a:spcAft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Accounts receivable </a:t>
            </a:r>
            <a:r>
              <a:rPr lang="en-US" dirty="0" smtClean="0">
                <a:solidFill>
                  <a:schemeClr val="tx1"/>
                </a:solidFill>
              </a:rPr>
              <a:t>– represent what credit customers owe the firm</a:t>
            </a:r>
          </a:p>
          <a:p>
            <a:pPr marL="101600" indent="0" eaLnBrk="1" hangingPunct="1">
              <a:lnSpc>
                <a:spcPct val="90000"/>
              </a:lnSpc>
              <a:spcAft>
                <a:spcPct val="30000"/>
              </a:spcAft>
              <a:buFontTx/>
              <a:buNone/>
            </a:pP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24400" y="2057400"/>
            <a:ext cx="3886200" cy="335280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CC2B45"/>
                </a:solidFill>
                <a:latin typeface="+mn-lt"/>
                <a:ea typeface="+mn-ea"/>
                <a:cs typeface="ヒラギノ角ゴ Pro W3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CA" sz="2800" kern="0" smtClean="0"/>
              <a:t>Set credit terms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CA" sz="2800" kern="0" smtClean="0"/>
              <a:t>Establish credit standards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CA" sz="2800" kern="0" smtClean="0"/>
              <a:t>Design an appropriate collection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Managing Inventories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dirty="0" smtClean="0"/>
              <a:t>Inventories are the stocks of finished products and partly finished products.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Inventories represent a major investment.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A28550B-C3C2-492A-908F-F69E50E9D721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27</a:t>
            </a:fld>
            <a:endParaRPr lang="en-US" smtClean="0">
              <a:latin typeface="Arial" charset="0"/>
              <a:cs typeface="ヒラギノ角ゴ Pro W3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06B4417-5DB5-43DC-B793-0332671E0D1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28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8-6 Capital Budgeting: In It for the Long Haul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5029200" cy="1800225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800" b="1"/>
              <a:t>Capital budgeting</a:t>
            </a:r>
            <a:r>
              <a:rPr lang="en-CA" sz="2800" b="1" i="1"/>
              <a:t> </a:t>
            </a:r>
            <a:r>
              <a:rPr lang="en-CA" sz="2800"/>
              <a:t>– a systematic evaluation of a firm’s major long-run capital investment opportunities</a:t>
            </a:r>
          </a:p>
        </p:txBody>
      </p:sp>
      <p:pic>
        <p:nvPicPr>
          <p:cNvPr id="52229" name="Picture 4" descr="(9-7)4577405f-MEDIUM-234106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286000"/>
            <a:ext cx="2743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C99B996C-56B3-4937-8504-04190D96A473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29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Capital Budgeting: Used for Making Decisions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7924800" cy="3886200"/>
          </a:xfrm>
          <a:solidFill>
            <a:srgbClr val="FFCC00"/>
          </a:solidFill>
        </p:spPr>
        <p:txBody>
          <a:bodyPr/>
          <a:lstStyle/>
          <a:p>
            <a:pPr lvl="1" eaLnBrk="1" hangingPunct="1">
              <a:spcAft>
                <a:spcPct val="10000"/>
              </a:spcAft>
            </a:pPr>
            <a:r>
              <a:rPr lang="en-CA" dirty="0" smtClean="0"/>
              <a:t>When to replace machines and equipment</a:t>
            </a:r>
          </a:p>
          <a:p>
            <a:pPr lvl="1" eaLnBrk="1" hangingPunct="1">
              <a:spcAft>
                <a:spcPct val="10000"/>
              </a:spcAft>
            </a:pPr>
            <a:r>
              <a:rPr lang="en-CA" dirty="0" smtClean="0"/>
              <a:t>When to purchase new machines and equipment</a:t>
            </a:r>
          </a:p>
          <a:p>
            <a:pPr lvl="1" eaLnBrk="1" hangingPunct="1">
              <a:spcAft>
                <a:spcPct val="10000"/>
              </a:spcAft>
            </a:pPr>
            <a:r>
              <a:rPr lang="en-CA" dirty="0" smtClean="0"/>
              <a:t>When to build a new factory, warehouse, or office</a:t>
            </a:r>
          </a:p>
          <a:p>
            <a:pPr lvl="1" eaLnBrk="1" hangingPunct="1">
              <a:spcAft>
                <a:spcPct val="10000"/>
              </a:spcAft>
            </a:pPr>
            <a:r>
              <a:rPr lang="en-CA" dirty="0" smtClean="0"/>
              <a:t>When to introduce a new product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F284577-2BEE-4D11-A61B-0AA6F8D18E3E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Looking Ahead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343400"/>
          </a:xfrm>
        </p:spPr>
        <p:txBody>
          <a:bodyPr/>
          <a:lstStyle/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8-3 	Evaluate the major sources of funds available to meet a firm’s short-term and long-term financial needs.</a:t>
            </a:r>
          </a:p>
          <a:p>
            <a:pPr marL="900113" indent="-900113" eaLnBrk="1" hangingPunct="1">
              <a:spcAft>
                <a:spcPct val="50000"/>
              </a:spcAft>
              <a:buNone/>
            </a:pPr>
            <a:r>
              <a:rPr lang="en-CA" b="1" dirty="0">
                <a:solidFill>
                  <a:schemeClr val="tx1"/>
                </a:solidFill>
              </a:rPr>
              <a:t>8-4</a:t>
            </a:r>
            <a:r>
              <a:rPr lang="en-CA" b="1" dirty="0" smtClean="0">
                <a:solidFill>
                  <a:schemeClr val="tx1"/>
                </a:solidFill>
              </a:rPr>
              <a:t> 	Identify </a:t>
            </a:r>
            <a:r>
              <a:rPr lang="en-CA" b="1" dirty="0">
                <a:solidFill>
                  <a:schemeClr val="tx1"/>
                </a:solidFill>
              </a:rPr>
              <a:t>the key issues involved in determining a firm’s capital </a:t>
            </a:r>
            <a:r>
              <a:rPr lang="en-CA" b="1" dirty="0" smtClean="0">
                <a:solidFill>
                  <a:schemeClr val="tx1"/>
                </a:solidFill>
              </a:rPr>
              <a:t>structure.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5913FCB-BCC4-4603-81CB-47E999BEEB7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30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Comparing Cash Flows that Occur at Different Times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458200" cy="1219200"/>
          </a:xfrm>
          <a:solidFill>
            <a:srgbClr val="0099BF"/>
          </a:solidFill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Managers must evaluate costs and benefits of investment that occur over a period of many years.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990600" y="4105275"/>
            <a:ext cx="3276600" cy="460375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400" b="1"/>
              <a:t>Time Value of Money</a:t>
            </a:r>
            <a:endParaRPr lang="en-CA" sz="2400"/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5105400" y="4105274"/>
            <a:ext cx="3352800" cy="460375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1450"/>
            <a:r>
              <a:rPr lang="en-CA" sz="2400" b="1"/>
              <a:t>Compounding</a:t>
            </a:r>
            <a:endParaRPr lang="en-CA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5734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EBB350E-26BE-400E-BDCF-726148A3CA2E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31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58371" name="Text Box 1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4876800" cy="3505200"/>
          </a:xfrm>
          <a:solidFill>
            <a:srgbClr val="FFCC00"/>
          </a:solidFill>
        </p:spPr>
        <p:txBody>
          <a:bodyPr anchor="ctr"/>
          <a:lstStyle/>
          <a:p>
            <a:pPr lvl="1" eaLnBrk="1" hangingPunct="1">
              <a:spcBef>
                <a:spcPct val="0"/>
              </a:spcBef>
            </a:pPr>
            <a:r>
              <a:rPr lang="en-CA" sz="2800" dirty="0" smtClean="0"/>
              <a:t>Managers use the process of </a:t>
            </a:r>
            <a:r>
              <a:rPr lang="en-CA" sz="2800" b="1" dirty="0" smtClean="0"/>
              <a:t>discounting </a:t>
            </a:r>
            <a:r>
              <a:rPr lang="en-CA" sz="2800" dirty="0" smtClean="0"/>
              <a:t>to calculate the present value.</a:t>
            </a:r>
          </a:p>
          <a:p>
            <a:pPr lvl="1" eaLnBrk="1" hangingPunct="1">
              <a:spcBef>
                <a:spcPct val="0"/>
              </a:spcBef>
            </a:pPr>
            <a:r>
              <a:rPr lang="en-CA" sz="2800" b="1" dirty="0" smtClean="0"/>
              <a:t>Present value</a:t>
            </a:r>
            <a:r>
              <a:rPr lang="en-CA" sz="2800" dirty="0" smtClean="0"/>
              <a:t> depends on the interest rate the invested money will earn.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Using Net Present Value to Evaluate Capital Budgeting Proposals</a:t>
            </a:r>
          </a:p>
        </p:txBody>
      </p:sp>
      <p:sp>
        <p:nvSpPr>
          <p:cNvPr id="58373" name="Text Box 11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2286000"/>
            <a:ext cx="3352800" cy="3581400"/>
          </a:xfrm>
          <a:solidFill>
            <a:srgbClr val="73C745"/>
          </a:solidFill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CA" b="1" smtClean="0">
                <a:solidFill>
                  <a:schemeClr val="tx1"/>
                </a:solidFill>
              </a:rPr>
              <a:t>Present value </a:t>
            </a:r>
            <a:r>
              <a:rPr lang="en-CA" smtClean="0">
                <a:solidFill>
                  <a:schemeClr val="tx1"/>
                </a:solidFill>
              </a:rPr>
              <a:t>– how much a given amount of cash received in a future period is worth today, given the time value of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Using Net Present Value to Evaluate Capital Budgeting Proposals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2286000"/>
            <a:ext cx="7086600" cy="2057400"/>
          </a:xfrm>
          <a:solidFill>
            <a:srgbClr val="0099BF"/>
          </a:solidFill>
        </p:spPr>
        <p:txBody>
          <a:bodyPr/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Net present value (NPV)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cs typeface="Arial" charset="0"/>
              </a:rPr>
              <a:t>–</a:t>
            </a:r>
            <a:r>
              <a:rPr lang="en-CA" sz="2800" dirty="0" smtClean="0">
                <a:solidFill>
                  <a:schemeClr val="tx1"/>
                </a:solidFill>
              </a:rPr>
              <a:t> the present value of all cash flows associated with an investment, including the initial (negative) cash flow of the investment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5615AA3-709C-489E-B68C-5CE5FD3D1E9A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33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NPV Calculation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7813" y="3500734"/>
            <a:ext cx="3581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[[CATCH: Exhibit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8.5 (Decision Rule for Capital Budgeting)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from p. </a:t>
            </a:r>
            <a:r>
              <a:rPr lang="en-US" sz="1200" b="1" dirty="0" smtClean="0">
                <a:solidFill>
                  <a:srgbClr val="FF0000"/>
                </a:solidFill>
                <a:latin typeface="Calibri" charset="0"/>
                <a:ea typeface="Times New Roman" charset="0"/>
              </a:rPr>
              <a:t>132 </a:t>
            </a:r>
            <a:r>
              <a:rPr lang="en-US" sz="1200" b="1" dirty="0">
                <a:solidFill>
                  <a:srgbClr val="FF0000"/>
                </a:solidFill>
                <a:latin typeface="Calibri" charset="0"/>
                <a:ea typeface="Times New Roman" charset="0"/>
              </a:rPr>
              <a:t>in the textbook]]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6019800" cy="3054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BD622B9-8985-41ED-BBAB-FF8AE7D12052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34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Looking Back 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dirty="0" smtClean="0"/>
              <a:t>How does maximizing financial value relate to social responsibility?</a:t>
            </a:r>
          </a:p>
          <a:p>
            <a:pPr lvl="1"/>
            <a:r>
              <a:rPr lang="en-CA" dirty="0" smtClean="0"/>
              <a:t>How do financial managers use budgeted financial statements and cash budgets?</a:t>
            </a:r>
          </a:p>
          <a:p>
            <a:pPr lvl="1"/>
            <a:r>
              <a:rPr lang="en-CA" dirty="0"/>
              <a:t>What are the options for financing in the short and long-term?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2017 by Nelson Education Limited</a:t>
            </a:r>
          </a:p>
          <a:p>
            <a:endParaRPr lang="en-US" sz="900" smtClean="0"/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2D4F077-D49A-4986-A95B-729CC7ACE66D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35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Looking Back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dirty="0" smtClean="0"/>
              <a:t>How do managers determine the amount and type of current assets to hold?</a:t>
            </a:r>
          </a:p>
          <a:p>
            <a:pPr lvl="1"/>
            <a:r>
              <a:rPr lang="en-CA" dirty="0"/>
              <a:t>How do financial managers determine the firm’s capital structure?</a:t>
            </a:r>
          </a:p>
          <a:p>
            <a:pPr lvl="1"/>
            <a:r>
              <a:rPr lang="en-CA" dirty="0" smtClean="0"/>
              <a:t>How do financial managers evaluate capital budgeting proposals?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73D3520-09B9-4323-AAB8-B3A306F0D525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4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Looking Ahead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343400"/>
          </a:xfrm>
        </p:spPr>
        <p:txBody>
          <a:bodyPr/>
          <a:lstStyle/>
          <a:p>
            <a:pPr marL="900113" indent="-900113"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8-5 	Describe how financial managers acquire and manage current assets.</a:t>
            </a:r>
          </a:p>
          <a:p>
            <a:pPr marL="900113" indent="-900113" eaLnBrk="1" hangingPunct="1">
              <a:spcAft>
                <a:spcPct val="50000"/>
              </a:spcAft>
              <a:buNone/>
            </a:pPr>
            <a:r>
              <a:rPr lang="en-CA" b="1" dirty="0">
                <a:solidFill>
                  <a:schemeClr val="tx1"/>
                </a:solidFill>
              </a:rPr>
              <a:t>8-6</a:t>
            </a:r>
            <a:r>
              <a:rPr lang="en-CA" b="1" dirty="0" smtClean="0">
                <a:solidFill>
                  <a:schemeClr val="tx1"/>
                </a:solidFill>
              </a:rPr>
              <a:t> 	Explain </a:t>
            </a:r>
            <a:r>
              <a:rPr lang="en-CA" b="1" dirty="0">
                <a:solidFill>
                  <a:schemeClr val="tx1"/>
                </a:solidFill>
              </a:rPr>
              <a:t>how financial managers evaluate capital budgeting proposals to identify the best long-term investment options for their </a:t>
            </a:r>
            <a:r>
              <a:rPr lang="en-CA" b="1" dirty="0" smtClean="0">
                <a:solidFill>
                  <a:schemeClr val="tx1"/>
                </a:solidFill>
              </a:rPr>
              <a:t>company.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1A7747D-CB2A-458D-A6E3-CE19B2E729A3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5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8-1 What Motivates </a:t>
            </a:r>
            <a:br>
              <a:rPr lang="en-CA" dirty="0" smtClean="0"/>
            </a:br>
            <a:r>
              <a:rPr lang="en-CA" dirty="0" smtClean="0"/>
              <a:t>Financial Decisions?</a:t>
            </a: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3886200" y="1981200"/>
            <a:ext cx="4876800" cy="3886200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CA" sz="2800"/>
              <a:t>Evaluate financial performance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CA" sz="2800"/>
              <a:t>Plan financial resources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CA" sz="2800"/>
              <a:t>Manage working capital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CA" sz="2800"/>
              <a:t>Evaluate investment opportunities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CA" sz="2800"/>
              <a:t>Determine appropriate strategies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3810000" cy="2514600"/>
          </a:xfrm>
          <a:solidFill>
            <a:srgbClr val="FFCC00"/>
          </a:solidFill>
        </p:spPr>
        <p:txBody>
          <a:bodyPr/>
          <a:lstStyle/>
          <a:p>
            <a:pPr eaLnBrk="1" hangingPunct="1">
              <a:buFont typeface="Arial" charset="0"/>
              <a:buChar char="–"/>
            </a:pPr>
            <a:r>
              <a:rPr lang="en-CA" smtClean="0">
                <a:solidFill>
                  <a:schemeClr val="tx1"/>
                </a:solidFill>
              </a:rPr>
              <a:t>What types of assets do we need to achieve goals?</a:t>
            </a:r>
          </a:p>
          <a:p>
            <a:pPr eaLnBrk="1" hangingPunct="1">
              <a:buFont typeface="Arial" charset="0"/>
              <a:buChar char="–"/>
            </a:pPr>
            <a:r>
              <a:rPr lang="en-CA" smtClean="0">
                <a:solidFill>
                  <a:schemeClr val="tx1"/>
                </a:solidFill>
              </a:rPr>
              <a:t>How do we get the funds we need?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Copyright © 2017 by Nelson Education Limited</a:t>
            </a:r>
          </a:p>
          <a:p>
            <a:endParaRPr lang="en-US" sz="900" dirty="0" smtClean="0"/>
          </a:p>
        </p:txBody>
      </p:sp>
      <p:sp>
        <p:nvSpPr>
          <p:cNvPr id="235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Shareholder Value and Social Responsibility: Does Good Behaviour Pay Off?</a:t>
            </a:r>
          </a:p>
        </p:txBody>
      </p:sp>
      <p:sp>
        <p:nvSpPr>
          <p:cNvPr id="23555" name="Content Placeholder 7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34290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Historically, the goal of the firm has been to </a:t>
            </a:r>
          </a:p>
          <a:p>
            <a:pPr marL="800100" lvl="2" indent="0" algn="ctr" eaLnBrk="1" hangingPunct="1">
              <a:buFontTx/>
              <a:buNone/>
            </a:pPr>
            <a:endParaRPr lang="en-US" sz="2800" b="1" dirty="0" smtClean="0"/>
          </a:p>
          <a:p>
            <a:pPr marL="800100" lvl="2" indent="0" algn="ctr" eaLnBrk="1" hangingPunct="1">
              <a:buFontTx/>
              <a:buNone/>
            </a:pPr>
            <a:endParaRPr lang="en-US" sz="2800" dirty="0" smtClean="0"/>
          </a:p>
          <a:p>
            <a:pPr marL="0" indent="0" algn="ctr" eaLnBrk="1" hangingPunct="1">
              <a:buFontTx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but a commitment to meeting social responsibilities can contribute to profit.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E233E12-CAC8-4D16-B4C8-8D65849324F5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6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2133600" y="2895600"/>
            <a:ext cx="5334000" cy="94615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maximize the value of the firm to its shareholders</a:t>
            </a:r>
            <a:endParaRPr lang="en-CA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2014 by Nelson Education Limited</a:t>
            </a:r>
          </a:p>
        </p:txBody>
      </p:sp>
      <p:sp>
        <p:nvSpPr>
          <p:cNvPr id="7270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EC6C70F-05E7-47FD-9008-A2F696EF85D6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7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8-2 Budgeting: Planning for Accountability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3434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/>
          <a:p>
            <a:pPr lvl="1" eaLnBrk="1" hangingPunct="1">
              <a:spcBef>
                <a:spcPct val="0"/>
              </a:spcBef>
              <a:buNone/>
              <a:defRPr/>
            </a:pPr>
            <a:r>
              <a:rPr lang="en-CA" b="1" dirty="0" smtClean="0"/>
              <a:t>Budgeting: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CA" dirty="0" smtClean="0"/>
              <a:t>Outlines how resources will be used to meet goals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CA" dirty="0" smtClean="0"/>
              <a:t>Translates goals into measurable quantities and identifies resources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CA" dirty="0" smtClean="0"/>
              <a:t>Communication and coordination among managers and employees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CA" dirty="0" smtClean="0"/>
              <a:t>Motivates achievement of goals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CA" dirty="0" smtClean="0"/>
              <a:t>Monitors progress</a:t>
            </a:r>
          </a:p>
        </p:txBody>
      </p:sp>
    </p:spTree>
    <p:extLst>
      <p:ext uri="{BB962C8B-B14F-4D97-AF65-F5344CB8AC3E}">
        <p14:creationId xmlns:p14="http://schemas.microsoft.com/office/powerpoint/2010/main" val="132108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2014 by Nelson Education Limited</a:t>
            </a:r>
          </a:p>
        </p:txBody>
      </p:sp>
      <p:sp>
        <p:nvSpPr>
          <p:cNvPr id="768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Preparing the Budget: </a:t>
            </a:r>
            <a:br>
              <a:rPr lang="en-US" dirty="0" smtClean="0"/>
            </a:br>
            <a:r>
              <a:rPr lang="en-US" dirty="0" smtClean="0"/>
              <a:t>Top-Down or Bottom-Up?</a:t>
            </a:r>
          </a:p>
        </p:txBody>
      </p:sp>
      <p:sp>
        <p:nvSpPr>
          <p:cNvPr id="7680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smtClean="0"/>
              <a:t>Top-down budgeting </a:t>
            </a:r>
            <a:r>
              <a:rPr lang="en-US" smtClean="0"/>
              <a:t>– top management prepares the budget with little or no input from middle and supervisory managers</a:t>
            </a:r>
          </a:p>
          <a:p>
            <a:pPr marL="0" indent="0" eaLnBrk="1" hangingPunct="1"/>
            <a:endParaRPr lang="en-US" sz="280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b="1" smtClean="0"/>
              <a:t>Bottom-up or participatory budgeting </a:t>
            </a:r>
            <a:r>
              <a:rPr lang="en-US" smtClean="0"/>
              <a:t>– allows middle and supervisory managers to actively participate in the creation of the budget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8DEA7A8-57ED-4079-821B-4934D7267D42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8</a:t>
            </a:fld>
            <a:endParaRPr lang="en-US" smtClean="0">
              <a:latin typeface="Arial" charset="0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7679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Copyright © 2014 by Nelson Education Limited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FFF39C4-F0A4-41E9-9F5F-F08C490531C2}" type="slidenum">
              <a:rPr lang="en-US" smtClean="0">
                <a:latin typeface="Arial" charset="0"/>
                <a:cs typeface="ヒラギノ角ゴ Pro W3"/>
              </a:rPr>
              <a:pPr>
                <a:defRPr/>
              </a:pPr>
              <a:t>9</a:t>
            </a:fld>
            <a:endParaRPr lang="en-US" smtClean="0">
              <a:latin typeface="Arial" charset="0"/>
              <a:cs typeface="ヒラギノ角ゴ Pro W3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Developing the Key Budget Components: One Step at a Time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4876800" cy="2362200"/>
          </a:xfrm>
          <a:solidFill>
            <a:srgbClr val="73C745"/>
          </a:solidFill>
        </p:spPr>
        <p:txBody>
          <a:bodyPr anchor="ctr"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CA" sz="2800" b="1" smtClean="0">
                <a:solidFill>
                  <a:schemeClr val="tx1"/>
                </a:solidFill>
              </a:rPr>
              <a:t>Operating budgets </a:t>
            </a:r>
            <a:r>
              <a:rPr lang="en-US" sz="2800" smtClean="0">
                <a:solidFill>
                  <a:schemeClr val="tx1"/>
                </a:solidFill>
              </a:rPr>
              <a:t>–</a:t>
            </a:r>
            <a:r>
              <a:rPr lang="en-CA" sz="2800" smtClean="0"/>
              <a:t> </a:t>
            </a:r>
            <a:r>
              <a:rPr lang="en-CA" sz="2800" smtClean="0">
                <a:solidFill>
                  <a:schemeClr val="tx1"/>
                </a:solidFill>
              </a:rPr>
              <a:t>identify sales and production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Sales 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Production 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Direct labour budget</a:t>
            </a:r>
            <a:endParaRPr lang="en-CA" sz="2400" smtClean="0"/>
          </a:p>
        </p:txBody>
      </p:sp>
      <p:sp>
        <p:nvSpPr>
          <p:cNvPr id="77829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05200" y="4114800"/>
            <a:ext cx="5410200" cy="1905000"/>
          </a:xfrm>
          <a:solidFill>
            <a:srgbClr val="0099B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sz="2800" b="1" smtClean="0">
                <a:solidFill>
                  <a:schemeClr val="tx1"/>
                </a:solidFill>
              </a:rPr>
              <a:t>	Financial budgets </a:t>
            </a:r>
            <a:r>
              <a:rPr lang="en-US" sz="2800" smtClean="0">
                <a:solidFill>
                  <a:schemeClr val="tx1"/>
                </a:solidFill>
              </a:rPr>
              <a:t>–</a:t>
            </a:r>
            <a:r>
              <a:rPr lang="en-CA" sz="2800" b="1" smtClean="0">
                <a:solidFill>
                  <a:schemeClr val="tx1"/>
                </a:solidFill>
              </a:rPr>
              <a:t> </a:t>
            </a:r>
            <a:r>
              <a:rPr lang="en-CA" sz="2800" smtClean="0">
                <a:solidFill>
                  <a:schemeClr val="tx1"/>
                </a:solidFill>
              </a:rPr>
              <a:t>focus on the firm’s financial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Cash 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Capital budget</a:t>
            </a:r>
          </a:p>
        </p:txBody>
      </p:sp>
    </p:spTree>
    <p:extLst>
      <p:ext uri="{BB962C8B-B14F-4D97-AF65-F5344CB8AC3E}">
        <p14:creationId xmlns:p14="http://schemas.microsoft.com/office/powerpoint/2010/main" val="15772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</TotalTime>
  <Words>1459</Words>
  <Application>Microsoft Macintosh PowerPoint</Application>
  <PresentationFormat>On-screen Show (4:3)</PresentationFormat>
  <Paragraphs>284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Century Schoolbook</vt:lpstr>
      <vt:lpstr>Times New Roman</vt:lpstr>
      <vt:lpstr>ヒラギノ角ゴ Pro W3</vt:lpstr>
      <vt:lpstr>Arial</vt:lpstr>
      <vt:lpstr>Blank Presentation</vt:lpstr>
      <vt:lpstr>Chapter 8:  Finance</vt:lpstr>
      <vt:lpstr>Looking Ahead</vt:lpstr>
      <vt:lpstr>Looking Ahead</vt:lpstr>
      <vt:lpstr>Looking Ahead</vt:lpstr>
      <vt:lpstr>8-1 What Motivates  Financial Decisions?</vt:lpstr>
      <vt:lpstr>Shareholder Value and Social Responsibility: Does Good Behaviour Pay Off?</vt:lpstr>
      <vt:lpstr>8-2 Budgeting: Planning for Accountability</vt:lpstr>
      <vt:lpstr>Preparing the Budget:  Top-Down or Bottom-Up?</vt:lpstr>
      <vt:lpstr>Developing the Key Budget Components: One Step at a Time</vt:lpstr>
      <vt:lpstr>Developing the Key Budget Components: One Step at a Time</vt:lpstr>
      <vt:lpstr>Development of the Master Budget</vt:lpstr>
      <vt:lpstr>Planning Tools: Creating a Road Map for the Future</vt:lpstr>
      <vt:lpstr>Basic Planning Tools</vt:lpstr>
      <vt:lpstr>Basic Planning Tools</vt:lpstr>
      <vt:lpstr>Sample Cash Budget</vt:lpstr>
      <vt:lpstr>8-3 Finding Funds: What Are the Options?</vt:lpstr>
      <vt:lpstr>Short vs Long-Term Financing</vt:lpstr>
      <vt:lpstr>Borrowing Money</vt:lpstr>
      <vt:lpstr>8-4 Leverage and Capital Structure</vt:lpstr>
      <vt:lpstr>Debt Financing</vt:lpstr>
      <vt:lpstr>Sources of Equity Financing</vt:lpstr>
      <vt:lpstr>Financial Leverage: Using Debt to Magnify Gains</vt:lpstr>
      <vt:lpstr>8-5 Acquiring and Managing Current Assets</vt:lpstr>
      <vt:lpstr>Managing Cash</vt:lpstr>
      <vt:lpstr>Cash Equivalents</vt:lpstr>
      <vt:lpstr>Managing Accounts Receivable</vt:lpstr>
      <vt:lpstr>Managing Inventories</vt:lpstr>
      <vt:lpstr>8-6 Capital Budgeting: In It for the Long Haul</vt:lpstr>
      <vt:lpstr>Capital Budgeting: Used for Making Decisions</vt:lpstr>
      <vt:lpstr>Comparing Cash Flows that Occur at Different Times</vt:lpstr>
      <vt:lpstr>Using Net Present Value to Evaluate Capital Budgeting Proposals</vt:lpstr>
      <vt:lpstr>Using Net Present Value to Evaluate Capital Budgeting Proposals</vt:lpstr>
      <vt:lpstr>NPV Calculation</vt:lpstr>
      <vt:lpstr>Looking Back </vt:lpstr>
      <vt:lpstr>Looking Back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Finance</dc:title>
  <dc:creator>KIM</dc:creator>
  <cp:lastModifiedBy>Microsoft Office User</cp:lastModifiedBy>
  <cp:revision>110</cp:revision>
  <dcterms:created xsi:type="dcterms:W3CDTF">2017-01-11T16:53:31Z</dcterms:created>
  <dcterms:modified xsi:type="dcterms:W3CDTF">2018-10-15T02:16:04Z</dcterms:modified>
</cp:coreProperties>
</file>