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4" r:id="rId8"/>
    <p:sldId id="272" r:id="rId9"/>
    <p:sldId id="273" r:id="rId10"/>
    <p:sldId id="274" r:id="rId11"/>
    <p:sldId id="278" r:id="rId12"/>
    <p:sldId id="275" r:id="rId13"/>
    <p:sldId id="276" r:id="rId14"/>
    <p:sldId id="279" r:id="rId15"/>
    <p:sldId id="280" r:id="rId16"/>
    <p:sldId id="283" r:id="rId17"/>
    <p:sldId id="277" r:id="rId18"/>
    <p:sldId id="281" r:id="rId19"/>
    <p:sldId id="285" r:id="rId20"/>
    <p:sldId id="284" r:id="rId21"/>
    <p:sldId id="286" r:id="rId22"/>
    <p:sldId id="28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9EE9B-2BD4-4AF2-BE72-F6D8B2A25835}" type="doc">
      <dgm:prSet loTypeId="urn:microsoft.com/office/officeart/2008/layout/AlternatingPictureCircles" loCatId="picture" qsTypeId="urn:microsoft.com/office/officeart/2005/8/quickstyle/3d1" qsCatId="3D" csTypeId="urn:microsoft.com/office/officeart/2005/8/colors/accent1_2" csCatId="accent1" phldr="1"/>
      <dgm:spPr/>
    </dgm:pt>
    <dgm:pt modelId="{2698D144-323D-4605-A896-6E7BBB5BC423}">
      <dgm:prSet phldrT="[Text]" custT="1"/>
      <dgm:spPr/>
      <dgm:t>
        <a:bodyPr/>
        <a:lstStyle/>
        <a:p>
          <a:r>
            <a:rPr lang="en-US" sz="4000" dirty="0">
              <a:latin typeface="Algerian" panose="04020705040A02060702" pitchFamily="82" charset="0"/>
            </a:rPr>
            <a:t>RESTAURANT MANAGEMENT</a:t>
          </a:r>
          <a:br>
            <a:rPr lang="en-US" sz="4000" dirty="0">
              <a:latin typeface="Algerian" panose="04020705040A02060702" pitchFamily="82" charset="0"/>
            </a:rPr>
          </a:br>
          <a:r>
            <a:rPr lang="en-US" sz="4000" dirty="0">
              <a:latin typeface="Algerian" panose="04020705040A02060702" pitchFamily="82" charset="0"/>
            </a:rPr>
            <a:t>SYSTEM</a:t>
          </a:r>
        </a:p>
      </dgm:t>
    </dgm:pt>
    <dgm:pt modelId="{808002BF-FD57-4297-B4CC-186746750347}" type="parTrans" cxnId="{6FD64F23-59A8-4D67-B47E-ABA1E7E6BA62}">
      <dgm:prSet/>
      <dgm:spPr/>
      <dgm:t>
        <a:bodyPr/>
        <a:lstStyle/>
        <a:p>
          <a:endParaRPr lang="en-US"/>
        </a:p>
      </dgm:t>
    </dgm:pt>
    <dgm:pt modelId="{A8DE4CB5-8E21-40EB-A09C-B7BA9783F96A}" type="sibTrans" cxnId="{6FD64F23-59A8-4D67-B47E-ABA1E7E6BA62}">
      <dgm:prSet/>
      <dgm:spPr/>
      <dgm:t>
        <a:bodyPr/>
        <a:lstStyle/>
        <a:p>
          <a:endParaRPr lang="en-US"/>
        </a:p>
      </dgm:t>
    </dgm:pt>
    <dgm:pt modelId="{40CA074C-4187-4D83-9540-3B64A11DC1DE}" type="pres">
      <dgm:prSet presAssocID="{B079EE9B-2BD4-4AF2-BE72-F6D8B2A25835}" presName="Name0" presStyleCnt="0">
        <dgm:presLayoutVars>
          <dgm:chMax/>
          <dgm:chPref/>
          <dgm:dir/>
        </dgm:presLayoutVars>
      </dgm:prSet>
      <dgm:spPr/>
    </dgm:pt>
    <dgm:pt modelId="{E71C7072-B0EB-4C7F-896D-479A5B27F79A}" type="pres">
      <dgm:prSet presAssocID="{2698D144-323D-4605-A896-6E7BBB5BC423}" presName="composite" presStyleCnt="0"/>
      <dgm:spPr/>
    </dgm:pt>
    <dgm:pt modelId="{40560F19-D4E7-4D89-AD77-E313889E0804}" type="pres">
      <dgm:prSet presAssocID="{2698D144-323D-4605-A896-6E7BBB5BC423}" presName="Accent" presStyleLbl="alignNode1" presStyleIdx="0" presStyleCnt="1">
        <dgm:presLayoutVars>
          <dgm:chMax val="0"/>
          <dgm:chPref val="0"/>
        </dgm:presLayoutVars>
      </dgm:prSet>
      <dgm:spPr/>
    </dgm:pt>
    <dgm:pt modelId="{B0C051C9-4422-4D67-9409-3432DDC88714}" type="pres">
      <dgm:prSet presAssocID="{2698D144-323D-4605-A896-6E7BBB5BC423}" presName="Image" presStyleLbl="bgImgPlace1" presStyleIdx="0" presStyleCnt="1" custScaleX="100463" custScaleY="119557" custLinFactNeighborX="132" custLinFactNeighborY="2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Interior of mexican restaurant">
            <a:extLst>
              <a:ext uri="{FF2B5EF4-FFF2-40B4-BE49-F238E27FC236}">
                <a16:creationId xmlns:a16="http://schemas.microsoft.com/office/drawing/2014/main" id="{6DFFED92-B68F-6BAB-D6F2-53F506A2C899}"/>
              </a:ext>
            </a:extLst>
          </dgm14:cNvPr>
        </a:ext>
      </dgm:extLst>
    </dgm:pt>
    <dgm:pt modelId="{326262BD-D1DD-4CDB-AC1D-FB03F205D734}" type="pres">
      <dgm:prSet presAssocID="{2698D144-323D-4605-A896-6E7BBB5BC423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</dgm:pt>
    <dgm:pt modelId="{240C9C55-869E-47E0-83A5-7D509BD21471}" type="pres">
      <dgm:prSet presAssocID="{2698D144-323D-4605-A896-6E7BBB5BC423}" presName="Space" presStyleCnt="0">
        <dgm:presLayoutVars>
          <dgm:chMax val="0"/>
          <dgm:chPref val="0"/>
        </dgm:presLayoutVars>
      </dgm:prSet>
      <dgm:spPr/>
    </dgm:pt>
  </dgm:ptLst>
  <dgm:cxnLst>
    <dgm:cxn modelId="{6FD64F23-59A8-4D67-B47E-ABA1E7E6BA62}" srcId="{B079EE9B-2BD4-4AF2-BE72-F6D8B2A25835}" destId="{2698D144-323D-4605-A896-6E7BBB5BC423}" srcOrd="0" destOrd="0" parTransId="{808002BF-FD57-4297-B4CC-186746750347}" sibTransId="{A8DE4CB5-8E21-40EB-A09C-B7BA9783F96A}"/>
    <dgm:cxn modelId="{9AB82379-BFF9-49B7-BF6B-DA769C509D2F}" type="presOf" srcId="{B079EE9B-2BD4-4AF2-BE72-F6D8B2A25835}" destId="{40CA074C-4187-4D83-9540-3B64A11DC1DE}" srcOrd="0" destOrd="0" presId="urn:microsoft.com/office/officeart/2008/layout/AlternatingPictureCircles"/>
    <dgm:cxn modelId="{03A0C9A0-9445-4B20-8984-FF086471353E}" type="presOf" srcId="{2698D144-323D-4605-A896-6E7BBB5BC423}" destId="{326262BD-D1DD-4CDB-AC1D-FB03F205D734}" srcOrd="0" destOrd="0" presId="urn:microsoft.com/office/officeart/2008/layout/AlternatingPictureCircles"/>
    <dgm:cxn modelId="{4D43C824-2BEE-4812-A878-DCB285E2C82F}" type="presParOf" srcId="{40CA074C-4187-4D83-9540-3B64A11DC1DE}" destId="{E71C7072-B0EB-4C7F-896D-479A5B27F79A}" srcOrd="0" destOrd="0" presId="urn:microsoft.com/office/officeart/2008/layout/AlternatingPictureCircles"/>
    <dgm:cxn modelId="{2E216832-EAA9-41A4-93EE-461916F2869C}" type="presParOf" srcId="{E71C7072-B0EB-4C7F-896D-479A5B27F79A}" destId="{40560F19-D4E7-4D89-AD77-E313889E0804}" srcOrd="0" destOrd="0" presId="urn:microsoft.com/office/officeart/2008/layout/AlternatingPictureCircles"/>
    <dgm:cxn modelId="{ECDE224D-DF6B-4EF6-9C4E-47A6BA5A6B6D}" type="presParOf" srcId="{E71C7072-B0EB-4C7F-896D-479A5B27F79A}" destId="{B0C051C9-4422-4D67-9409-3432DDC88714}" srcOrd="1" destOrd="0" presId="urn:microsoft.com/office/officeart/2008/layout/AlternatingPictureCircles"/>
    <dgm:cxn modelId="{7B1FCF94-5B33-40B9-A9C6-0560FFABB088}" type="presParOf" srcId="{E71C7072-B0EB-4C7F-896D-479A5B27F79A}" destId="{326262BD-D1DD-4CDB-AC1D-FB03F205D734}" srcOrd="2" destOrd="0" presId="urn:microsoft.com/office/officeart/2008/layout/AlternatingPictureCircles"/>
    <dgm:cxn modelId="{114AA75C-C6E2-4211-80B4-7E779BEAB1AE}" type="presParOf" srcId="{E71C7072-B0EB-4C7F-896D-479A5B27F79A}" destId="{240C9C55-869E-47E0-83A5-7D509BD21471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0F19-D4E7-4D89-AD77-E313889E0804}">
      <dsp:nvSpPr>
        <dsp:cNvPr id="0" name=""/>
        <dsp:cNvSpPr/>
      </dsp:nvSpPr>
      <dsp:spPr>
        <a:xfrm>
          <a:off x="6028099" y="348392"/>
          <a:ext cx="6161754" cy="6161484"/>
        </a:xfrm>
        <a:prstGeom prst="donut">
          <a:avLst>
            <a:gd name="adj" fmla="val 110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051C9-4422-4D67-9409-3432DDC88714}">
      <dsp:nvSpPr>
        <dsp:cNvPr id="0" name=""/>
        <dsp:cNvSpPr/>
      </dsp:nvSpPr>
      <dsp:spPr>
        <a:xfrm>
          <a:off x="12149" y="3848"/>
          <a:ext cx="7613448" cy="68505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26262BD-D1DD-4CDB-AC1D-FB03F205D734}">
      <dsp:nvSpPr>
        <dsp:cNvPr id="0" name=""/>
        <dsp:cNvSpPr/>
      </dsp:nvSpPr>
      <dsp:spPr>
        <a:xfrm>
          <a:off x="6705978" y="1026126"/>
          <a:ext cx="4805997" cy="480578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lgerian" panose="04020705040A02060702" pitchFamily="82" charset="0"/>
            </a:rPr>
            <a:t>RESTAURANT MANAGEMENT</a:t>
          </a:r>
          <a:br>
            <a:rPr lang="en-US" sz="4000" kern="1200" dirty="0">
              <a:latin typeface="Algerian" panose="04020705040A02060702" pitchFamily="82" charset="0"/>
            </a:rPr>
          </a:br>
          <a:r>
            <a:rPr lang="en-US" sz="4000" kern="1200" dirty="0">
              <a:latin typeface="Algerian" panose="04020705040A02060702" pitchFamily="82" charset="0"/>
            </a:rPr>
            <a:t>SYSTEM</a:t>
          </a:r>
        </a:p>
      </dsp:txBody>
      <dsp:txXfrm>
        <a:off x="7409800" y="1729917"/>
        <a:ext cx="3398353" cy="339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1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0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78B01D-B3E1-4D6C-9B8D-A0904A6F25D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D0AB28-33BB-43C4-8DAB-FC95FA9FF6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F06CB7-65A0-4FD0-B913-E25A13686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386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718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7C9D72-5CDE-1BD0-A404-AB653B82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880" y="2712721"/>
            <a:ext cx="5656668" cy="257048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9" y="1082473"/>
            <a:ext cx="10582001" cy="97045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Reservation Management</a:t>
            </a:r>
            <a:br>
              <a:rPr lang="en-US" sz="44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</a:br>
            <a:endParaRPr lang="en-US" sz="4400" u="sng" dirty="0">
              <a:solidFill>
                <a:schemeClr val="bg2">
                  <a:lumMod val="2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ED2AC-32ED-5D1D-81F5-28958E87C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880" y="2210400"/>
            <a:ext cx="5440963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Managing table reservations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Tracking reservation dates and guest numbers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Associating reservations with customers </a:t>
            </a:r>
          </a:p>
        </p:txBody>
      </p:sp>
      <p:pic>
        <p:nvPicPr>
          <p:cNvPr id="2050" name="Picture 2" descr="Ring binder or book glyph icon.">
            <a:extLst>
              <a:ext uri="{FF2B5EF4-FFF2-40B4-BE49-F238E27FC236}">
                <a16:creationId xmlns:a16="http://schemas.microsoft.com/office/drawing/2014/main" id="{D9A9ACF9-C0DB-AD62-91C1-97EE3643B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4965" r="9" b="7234"/>
          <a:stretch/>
        </p:blipFill>
        <p:spPr bwMode="auto">
          <a:xfrm rot="701474">
            <a:off x="5136003" y="5161223"/>
            <a:ext cx="1691755" cy="124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6441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98DBC-D9D3-2FCB-A750-3C8B5121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270047"/>
            <a:ext cx="5393660" cy="316439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36921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Order Processing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640F1-2BBE-3CA9-4E8B-7F017045E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36862"/>
            <a:ext cx="5050125" cy="362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Recording order details and timestamps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Tracking cooking times and table numbers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Associating orders with customers and menu items </a:t>
            </a:r>
          </a:p>
        </p:txBody>
      </p:sp>
    </p:spTree>
    <p:extLst>
      <p:ext uri="{BB962C8B-B14F-4D97-AF65-F5344CB8AC3E}">
        <p14:creationId xmlns:p14="http://schemas.microsoft.com/office/powerpoint/2010/main" val="11222533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set of 5 Shopping icons as wallet, payment, payment method">
            <a:extLst>
              <a:ext uri="{FF2B5EF4-FFF2-40B4-BE49-F238E27FC236}">
                <a16:creationId xmlns:a16="http://schemas.microsoft.com/office/drawing/2014/main" id="{7E74A7CF-B7FC-F31C-7026-97A62C676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10006" r="22904" b="23611"/>
          <a:stretch/>
        </p:blipFill>
        <p:spPr bwMode="auto">
          <a:xfrm>
            <a:off x="3167461" y="4827468"/>
            <a:ext cx="5857078" cy="15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7944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Payment Handling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32C33-81C1-9BEA-A724-7ED84D91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979" y="1691328"/>
            <a:ext cx="5033021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Processing different payment methods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Recording payment amounts and tips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Associating payments with orders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FF37E-00E6-0BB9-294B-3D928B0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0371"/>
            <a:ext cx="5196523" cy="27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6976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enu Icon">
            <a:extLst>
              <a:ext uri="{FF2B5EF4-FFF2-40B4-BE49-F238E27FC236}">
                <a16:creationId xmlns:a16="http://schemas.microsoft.com/office/drawing/2014/main" id="{E4FEE262-B188-F671-E384-D786A26DB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/>
          <a:stretch/>
        </p:blipFill>
        <p:spPr bwMode="auto">
          <a:xfrm>
            <a:off x="10066237" y="4599162"/>
            <a:ext cx="2004598" cy="218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60071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Menu Item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563E61-7746-83F9-E3C6-45F3BF67C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960" y="1833989"/>
            <a:ext cx="4765040" cy="350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Storing menu item details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Tracking item prices and types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Associating menu items with orders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4653E-B633-EEEE-1CEB-B7683373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08" y="2465261"/>
            <a:ext cx="5271473" cy="22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129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637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Feedback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D43181-7AC0-93A1-E3CF-94930E009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9119" y="1603309"/>
            <a:ext cx="5583281" cy="447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Collecting feedback on service, cleanliness, and food quality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Storing customer comments and suggestions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Associating feedback with specific orders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74B2-11CB-AAD6-0E56-545AAD27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96" y="2220896"/>
            <a:ext cx="5440251" cy="3239895"/>
          </a:xfrm>
          <a:prstGeom prst="rect">
            <a:avLst/>
          </a:prstGeom>
        </p:spPr>
      </p:pic>
      <p:pic>
        <p:nvPicPr>
          <p:cNvPr id="4098" name="Picture 2" descr="Feedback Gespräch zwischen zwei Personen">
            <a:extLst>
              <a:ext uri="{FF2B5EF4-FFF2-40B4-BE49-F238E27FC236}">
                <a16:creationId xmlns:a16="http://schemas.microsoft.com/office/drawing/2014/main" id="{25C1F86D-ACAF-4AA5-FCB4-4BCB724BB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/>
          <a:stretch/>
        </p:blipFill>
        <p:spPr bwMode="auto">
          <a:xfrm>
            <a:off x="4998720" y="2999329"/>
            <a:ext cx="1767840" cy="18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905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009385"/>
            <a:ext cx="10353762" cy="970450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Supplier and Inventory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91A2A-DE7D-BEF8-0207-E9B719784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1244" y="1979835"/>
            <a:ext cx="874951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Managing supplier information and contacts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Tracking inventory levels and restock needs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Associating inventory items with suppliers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635E-8A15-1C97-AE2B-742AF8DE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4303077"/>
            <a:ext cx="509587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7F8B3-D0F7-4CDB-32D0-6D46B087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08" y="4184967"/>
            <a:ext cx="5461317" cy="25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53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ADE7D-DB8D-DB77-1193-FB2021AA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6" y="1177048"/>
            <a:ext cx="10595328" cy="53850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B9905C-27F6-7D3C-7D37-ED3249E6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26" y="373742"/>
            <a:ext cx="9601718" cy="1350588"/>
          </a:xfrm>
        </p:spPr>
        <p:txBody>
          <a:bodyPr/>
          <a:lstStyle/>
          <a:p>
            <a:pPr algn="ctr"/>
            <a:r>
              <a:rPr lang="en-US" sz="54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ERD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80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261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Task Examples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45BC50-1F5B-9576-D1C6-20D652F58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4662" y="1791159"/>
            <a:ext cx="5261338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Updating employee salaries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Deleting reservations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Finding orders made on specific dates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Calculating average order totals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9477E-6202-2687-3BFD-9C6EAEBF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41" y="2336800"/>
            <a:ext cx="5864400" cy="38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001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61013"/>
            <a:ext cx="10353762" cy="970450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Reporting and Queries</a:t>
            </a:r>
            <a:b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</a:br>
            <a:endParaRPr lang="en-US" sz="4800" b="1" u="sng" dirty="0">
              <a:solidFill>
                <a:schemeClr val="bg2">
                  <a:lumMod val="2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DA73D-3073-9C21-05C0-07B0BE28E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019" y="2709099"/>
            <a:ext cx="10845479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Performing specific queries for data analysis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Example queries: orders above a certain amount, items to restock, feedback and order details </a:t>
            </a:r>
          </a:p>
        </p:txBody>
      </p:sp>
    </p:spTree>
    <p:extLst>
      <p:ext uri="{BB962C8B-B14F-4D97-AF65-F5344CB8AC3E}">
        <p14:creationId xmlns:p14="http://schemas.microsoft.com/office/powerpoint/2010/main" val="264289424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755D3E-9854-45F3-BAE6-2102041D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0" y="1664103"/>
            <a:ext cx="11134725" cy="46767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7A3DA6-6BEC-5F65-08A4-51B51F5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95" y="808952"/>
            <a:ext cx="7614034" cy="641583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err="1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JOIns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82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98A0-B460-D43D-19CE-5791A0E1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730" y="64721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Presented By: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12968-EEED-6868-184D-95BFD3DD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69" y="2946964"/>
            <a:ext cx="9747261" cy="2976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Ahmad Mujtaba     Fa22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bscs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 205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Abubakar Ajmal   Fa22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bscs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 208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Abdullah Ali           Fa22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bscs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 213</a:t>
            </a:r>
          </a:p>
        </p:txBody>
      </p:sp>
    </p:spTree>
    <p:extLst>
      <p:ext uri="{BB962C8B-B14F-4D97-AF65-F5344CB8AC3E}">
        <p14:creationId xmlns:p14="http://schemas.microsoft.com/office/powerpoint/2010/main" val="3571817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101366-7487-666C-AC46-E1A3B90B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43" y="2082693"/>
            <a:ext cx="7899709" cy="337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79BD1-D04D-D7A5-868B-096617B8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20" y="800198"/>
            <a:ext cx="8888357" cy="79611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Group By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5394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DA9DB-1282-FC31-6E70-E73449BB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07" y="1882231"/>
            <a:ext cx="8672186" cy="39552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D1E45E-8701-2468-6552-68302AF7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07" y="906230"/>
            <a:ext cx="8672186" cy="606351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Transaction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282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5F99F-963D-50ED-3326-75FFF3AF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15" y="1803649"/>
            <a:ext cx="5616989" cy="42745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139A870-EDD6-25CD-4898-6DD04F02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85" y="707536"/>
            <a:ext cx="8878629" cy="1078214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2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8BE1F6-DEB8-94ED-5EF2-ADE65FD996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9162" y="2437606"/>
            <a:ext cx="10353675" cy="198278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8000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567471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ed icons with the concept of culinary information media integrated with cloud computing systems">
            <a:extLst>
              <a:ext uri="{FF2B5EF4-FFF2-40B4-BE49-F238E27FC236}">
                <a16:creationId xmlns:a16="http://schemas.microsoft.com/office/drawing/2014/main" id="{00B5599B-FFD8-61FC-0519-C49A2556B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8001" r="7185" b="9407"/>
          <a:stretch/>
        </p:blipFill>
        <p:spPr bwMode="auto">
          <a:xfrm>
            <a:off x="9262687" y="4644970"/>
            <a:ext cx="2316440" cy="20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ctor illustration icon for data streaming">
            <a:extLst>
              <a:ext uri="{FF2B5EF4-FFF2-40B4-BE49-F238E27FC236}">
                <a16:creationId xmlns:a16="http://schemas.microsoft.com/office/drawing/2014/main" id="{EE6E5BA0-8747-F91D-80D1-AA308E87A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11883" r="12815" b="11672"/>
          <a:stretch/>
        </p:blipFill>
        <p:spPr bwMode="auto">
          <a:xfrm>
            <a:off x="599577" y="4541212"/>
            <a:ext cx="2026575" cy="20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B1AF3-59E1-3E3C-1FB2-C7300CF6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755612"/>
            <a:ext cx="10018713" cy="1005840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A536-F8A0-58E5-4589-91CF57CF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0" y="2545473"/>
            <a:ext cx="10018713" cy="1231107"/>
          </a:xfrm>
        </p:spPr>
        <p:txBody>
          <a:bodyPr>
            <a:normAutofit/>
          </a:bodyPr>
          <a:lstStyle/>
          <a:p>
            <a:pPr marL="0" marR="116205" indent="0" algn="ctr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</a:rPr>
              <a:t>Restaurant Management System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76474-F5A4-DD1D-E4BB-E931EC8F9B7F}"/>
              </a:ext>
            </a:extLst>
          </p:cNvPr>
          <p:cNvSpPr txBox="1"/>
          <p:nvPr/>
        </p:nvSpPr>
        <p:spPr>
          <a:xfrm>
            <a:off x="1419825" y="4017767"/>
            <a:ext cx="93523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Streamlining Restaurant Operations with a Comprehensive Database Solution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93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B84091-2289-C439-CD7B-DC1ECDB8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10049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Purpose of the System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7B0EFA2-788A-9B0F-E3E9-6A09C81AF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6665" y="2408464"/>
            <a:ext cx="96786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To efficiently manage restaurant operations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To centralize and organize data for easy access and</a:t>
            </a:r>
            <a:r>
              <a:rPr lang="en-US" altLang="en-US" sz="280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analysis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o improve customer service and satisfaction </a:t>
            </a:r>
          </a:p>
        </p:txBody>
      </p:sp>
    </p:spTree>
    <p:extLst>
      <p:ext uri="{BB962C8B-B14F-4D97-AF65-F5344CB8AC3E}">
        <p14:creationId xmlns:p14="http://schemas.microsoft.com/office/powerpoint/2010/main" val="14400667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97215-6489-2BDC-94B4-D5E897C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7" y="752559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Benefits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7C2A5EE-0C8E-C496-E8B9-0FCDD8E52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640" y="2221066"/>
            <a:ext cx="10556717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Enhanced efficiency in managing daily operations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Improved accuracy in data handling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Streamlined employee and customer management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Better inventory and supplier management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Increased customer satisfaction through better service and feedback handling  </a:t>
            </a:r>
          </a:p>
        </p:txBody>
      </p:sp>
    </p:spTree>
    <p:extLst>
      <p:ext uri="{BB962C8B-B14F-4D97-AF65-F5344CB8AC3E}">
        <p14:creationId xmlns:p14="http://schemas.microsoft.com/office/powerpoint/2010/main" val="31335908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7BC07E-0B98-8862-E10A-CEA699CB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921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Key Functionalities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30721A-9DD9-7544-3325-DA6DED7E6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3" y="2151727"/>
            <a:ext cx="50806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Employee Management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Customer Management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20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eservation Handling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Order 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E394B-5D12-F445-526D-1EDCB214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3" y="2042708"/>
            <a:ext cx="5069953" cy="299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Payment Handling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Menu Item Management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Feedback Collection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Supplier and Inventory Management </a:t>
            </a:r>
          </a:p>
        </p:txBody>
      </p:sp>
    </p:spTree>
    <p:extLst>
      <p:ext uri="{BB962C8B-B14F-4D97-AF65-F5344CB8AC3E}">
        <p14:creationId xmlns:p14="http://schemas.microsoft.com/office/powerpoint/2010/main" val="39926376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omputer database analysis">
            <a:extLst>
              <a:ext uri="{FF2B5EF4-FFF2-40B4-BE49-F238E27FC236}">
                <a16:creationId xmlns:a16="http://schemas.microsoft.com/office/drawing/2014/main" id="{C3E6F55E-0D40-4BCF-55A1-5CACB4D6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40" y="2249007"/>
            <a:ext cx="4582160" cy="38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0527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Database Overview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3B2C5C4-B59D-9E8E-DAE1-4B8473468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257" y="2575560"/>
            <a:ext cx="84501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Comprehensive database schema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Relationship between tables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585778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6007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Employee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EBA806-902B-5AE0-27D0-5162E56F0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10846"/>
            <a:ext cx="58629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Tracking employee details and salaries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Storing contact information and addresses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Managing designations and joining dates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EBA5A-CBD9-9C2B-4316-6985DA36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2353186"/>
            <a:ext cx="4040391" cy="3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81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5FC648-0806-F950-6E8A-29FB9AF8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507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Customer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2B1053-7356-9E5A-7BD4-C2B924E4E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79512"/>
            <a:ext cx="500948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Recording customer information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Tracking customer interactions and orders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Handling customer feedback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3981E-29C2-345A-817C-E9D9EA30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2" y="2522305"/>
            <a:ext cx="5200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401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1604</TotalTime>
  <Words>321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</vt:lpstr>
      <vt:lpstr>Bahnschrift</vt:lpstr>
      <vt:lpstr>Copperplate Gothic Bold</vt:lpstr>
      <vt:lpstr>Tw Cen MT</vt:lpstr>
      <vt:lpstr>Tw Cen MT Condensed</vt:lpstr>
      <vt:lpstr>Wingdings 3</vt:lpstr>
      <vt:lpstr>Integral</vt:lpstr>
      <vt:lpstr>PowerPoint Presentation</vt:lpstr>
      <vt:lpstr>Presented By:</vt:lpstr>
      <vt:lpstr>Introduction</vt:lpstr>
      <vt:lpstr>Purpose of the System</vt:lpstr>
      <vt:lpstr>Benefits</vt:lpstr>
      <vt:lpstr>Key Functionalities</vt:lpstr>
      <vt:lpstr>Database Overview</vt:lpstr>
      <vt:lpstr>Employee Management</vt:lpstr>
      <vt:lpstr>Customer Management</vt:lpstr>
      <vt:lpstr>Reservation Management </vt:lpstr>
      <vt:lpstr>Order Processing</vt:lpstr>
      <vt:lpstr>Payment Handling</vt:lpstr>
      <vt:lpstr>Menu Item Management</vt:lpstr>
      <vt:lpstr>Feedback Collection</vt:lpstr>
      <vt:lpstr>Supplier and Inventory Management</vt:lpstr>
      <vt:lpstr>ERD </vt:lpstr>
      <vt:lpstr>Task Examples</vt:lpstr>
      <vt:lpstr>Reporting and Queries </vt:lpstr>
      <vt:lpstr>JOIns</vt:lpstr>
      <vt:lpstr>Group By</vt:lpstr>
      <vt:lpstr>Transaction</vt:lpstr>
      <vt:lpstr>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NIAZARTS Gift In Every Stroke!</dc:title>
  <dc:creator>Shahzeb Hassan</dc:creator>
  <cp:lastModifiedBy>AHMAD MUJTABA</cp:lastModifiedBy>
  <cp:revision>14</cp:revision>
  <dcterms:created xsi:type="dcterms:W3CDTF">2024-01-23T21:04:46Z</dcterms:created>
  <dcterms:modified xsi:type="dcterms:W3CDTF">2024-06-25T03:22:00Z</dcterms:modified>
</cp:coreProperties>
</file>