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7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BF28F-C7B9-4D10-9825-00B39FDCF2F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5900E-0DF8-4D3A-A2A6-1F773435E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14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AFFDA-0ADE-48F3-B4F7-0C0066B0E10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16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AFFDA-0ADE-48F3-B4F7-0C0066B0E10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16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AFFDA-0ADE-48F3-B4F7-0C0066B0E10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16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AFFDA-0ADE-48F3-B4F7-0C0066B0E10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1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5606-A8E1-4644-984D-A0E690E9E4C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DBBF-52AA-4128-96CD-2EA8839F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7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5606-A8E1-4644-984D-A0E690E9E4C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DBBF-52AA-4128-96CD-2EA8839F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9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5606-A8E1-4644-984D-A0E690E9E4C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DBBF-52AA-4128-96CD-2EA8839F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5606-A8E1-4644-984D-A0E690E9E4C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DBBF-52AA-4128-96CD-2EA8839F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5606-A8E1-4644-984D-A0E690E9E4C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DBBF-52AA-4128-96CD-2EA8839F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1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5606-A8E1-4644-984D-A0E690E9E4C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DBBF-52AA-4128-96CD-2EA8839F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9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5606-A8E1-4644-984D-A0E690E9E4C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DBBF-52AA-4128-96CD-2EA8839F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6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5606-A8E1-4644-984D-A0E690E9E4C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DBBF-52AA-4128-96CD-2EA8839F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5606-A8E1-4644-984D-A0E690E9E4C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DBBF-52AA-4128-96CD-2EA8839F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5606-A8E1-4644-984D-A0E690E9E4C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DBBF-52AA-4128-96CD-2EA8839F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2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5606-A8E1-4644-984D-A0E690E9E4C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DBBF-52AA-4128-96CD-2EA8839F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5606-A8E1-4644-984D-A0E690E9E4C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BDBBF-52AA-4128-96CD-2EA8839F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9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TC OSS RIM Active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1/8/2019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5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470" y="-258133"/>
            <a:ext cx="9156470" cy="7099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1021" y="1144748"/>
            <a:ext cx="6239470" cy="4690191"/>
          </a:xfrm>
          <a:prstGeom prst="rect">
            <a:avLst/>
          </a:prstGeom>
          <a:solidFill>
            <a:srgbClr val="FCE9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/>
          </a:p>
          <a:p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8027915" y="1007509"/>
            <a:ext cx="822894" cy="5547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BSS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797046" y="1762140"/>
            <a:ext cx="5419097" cy="2092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Enterprise Application Integration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-285137" y="3653682"/>
            <a:ext cx="3709804" cy="160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Enterprise Application Integration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rot="16200000">
            <a:off x="5572624" y="3657513"/>
            <a:ext cx="3709805" cy="1532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Enterprise Application Integration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820960" y="2142332"/>
            <a:ext cx="1162405" cy="8372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Resource Lifecycle Management (RLM)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797046" y="5528503"/>
            <a:ext cx="5417734" cy="2042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Enterprise Application Integration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2998" y="1145937"/>
            <a:ext cx="1024055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TC-OSS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243681" y="381000"/>
            <a:ext cx="6513917" cy="46213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Enterprise Business Process management and workflow System</a:t>
            </a:r>
          </a:p>
        </p:txBody>
      </p:sp>
      <p:sp>
        <p:nvSpPr>
          <p:cNvPr id="27" name="Oval 26"/>
          <p:cNvSpPr/>
          <p:nvPr/>
        </p:nvSpPr>
        <p:spPr>
          <a:xfrm>
            <a:off x="1426230" y="6554869"/>
            <a:ext cx="6074882" cy="277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Elements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818731" y="901765"/>
            <a:ext cx="0" cy="25221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537887" y="876217"/>
            <a:ext cx="0" cy="25221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906738" y="876216"/>
            <a:ext cx="0" cy="25221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581340" y="5793949"/>
            <a:ext cx="0" cy="25221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555931" y="5792278"/>
            <a:ext cx="0" cy="25221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991962" y="5792278"/>
            <a:ext cx="0" cy="25221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>
            <a:off x="1054275" y="2503714"/>
            <a:ext cx="365674" cy="10886"/>
          </a:xfrm>
          <a:prstGeom prst="bentConnector3">
            <a:avLst>
              <a:gd name="adj1" fmla="val 9688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>
            <a:off x="1054275" y="3396223"/>
            <a:ext cx="365674" cy="10886"/>
          </a:xfrm>
          <a:prstGeom prst="bentConnector3">
            <a:avLst>
              <a:gd name="adj1" fmla="val 9688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054275" y="4343131"/>
            <a:ext cx="365674" cy="10886"/>
          </a:xfrm>
          <a:prstGeom prst="bentConnector3">
            <a:avLst>
              <a:gd name="adj1" fmla="val 9688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>
            <a:off x="1047324" y="5480962"/>
            <a:ext cx="365674" cy="10886"/>
          </a:xfrm>
          <a:prstGeom prst="bentConnector3">
            <a:avLst>
              <a:gd name="adj1" fmla="val 9688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/>
          <p:nvPr/>
        </p:nvCxnSpPr>
        <p:spPr>
          <a:xfrm>
            <a:off x="7650664" y="2246524"/>
            <a:ext cx="365674" cy="10886"/>
          </a:xfrm>
          <a:prstGeom prst="bentConnector3">
            <a:avLst>
              <a:gd name="adj1" fmla="val 9688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>
            <a:off x="7650664" y="3139033"/>
            <a:ext cx="365674" cy="10886"/>
          </a:xfrm>
          <a:prstGeom prst="bentConnector3">
            <a:avLst>
              <a:gd name="adj1" fmla="val 9688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>
            <a:off x="7658829" y="4085941"/>
            <a:ext cx="365674" cy="10886"/>
          </a:xfrm>
          <a:prstGeom prst="bentConnector3">
            <a:avLst>
              <a:gd name="adj1" fmla="val 9688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>
            <a:off x="7660043" y="5223772"/>
            <a:ext cx="365674" cy="10886"/>
          </a:xfrm>
          <a:prstGeom prst="bentConnector3">
            <a:avLst>
              <a:gd name="adj1" fmla="val 9688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91557" y="3309233"/>
            <a:ext cx="1103789" cy="885546"/>
          </a:xfrm>
          <a:prstGeom prst="rect">
            <a:avLst/>
          </a:prstGeom>
          <a:solidFill>
            <a:schemeClr val="accent6">
              <a:lumMod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Performance Management</a:t>
            </a:r>
          </a:p>
          <a:p>
            <a:pPr algn="ctr"/>
            <a:r>
              <a:rPr lang="en-US" sz="1400" b="1" dirty="0" smtClean="0"/>
              <a:t>(PM)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1848909" y="3306803"/>
            <a:ext cx="1155083" cy="887976"/>
          </a:xfrm>
          <a:prstGeom prst="rect">
            <a:avLst/>
          </a:prstGeom>
          <a:solidFill>
            <a:srgbClr val="FF0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Fault Management</a:t>
            </a:r>
          </a:p>
          <a:p>
            <a:pPr algn="ctr"/>
            <a:r>
              <a:rPr lang="en-US" sz="1400" b="1" dirty="0" smtClean="0"/>
              <a:t>(FM)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3799272" y="2186975"/>
            <a:ext cx="1177256" cy="886140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b="1" dirty="0" smtClean="0"/>
              <a:t>Resource Inventory Management (RIM)</a:t>
            </a:r>
            <a:endParaRPr lang="en-US" sz="1400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901765"/>
            <a:ext cx="1063536" cy="5925510"/>
            <a:chOff x="0" y="901765"/>
            <a:chExt cx="1418048" cy="5925510"/>
          </a:xfrm>
        </p:grpSpPr>
        <p:sp>
          <p:nvSpPr>
            <p:cNvPr id="4" name="Rectangle 3"/>
            <p:cNvSpPr/>
            <p:nvPr/>
          </p:nvSpPr>
          <p:spPr>
            <a:xfrm>
              <a:off x="8322" y="1002325"/>
              <a:ext cx="1401407" cy="5824950"/>
            </a:xfrm>
            <a:prstGeom prst="rect">
              <a:avLst/>
            </a:prstGeom>
            <a:solidFill>
              <a:srgbClr val="93E4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901765"/>
              <a:ext cx="1418048" cy="891285"/>
            </a:xfrm>
            <a:prstGeom prst="rect">
              <a:avLst/>
            </a:prstGeom>
            <a:solidFill>
              <a:srgbClr val="05A3C3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rd</a:t>
              </a:r>
              <a:r>
                <a:rPr lang="en-US" dirty="0" smtClean="0">
                  <a:solidFill>
                    <a:schemeClr val="tx1"/>
                  </a:solidFill>
                </a:rPr>
                <a:t> Party Enterprise Systems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>
              <a:spLocks/>
            </p:cNvSpPr>
            <p:nvPr/>
          </p:nvSpPr>
          <p:spPr>
            <a:xfrm>
              <a:off x="154305" y="2065593"/>
              <a:ext cx="1097280" cy="457200"/>
            </a:xfrm>
            <a:prstGeom prst="rect">
              <a:avLst/>
            </a:prstGeom>
            <a:solidFill>
              <a:srgbClr val="05A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Warehouse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>
              <a:spLocks/>
            </p:cNvSpPr>
            <p:nvPr/>
          </p:nvSpPr>
          <p:spPr>
            <a:xfrm>
              <a:off x="154305" y="5340214"/>
              <a:ext cx="1097280" cy="457200"/>
            </a:xfrm>
            <a:prstGeom prst="rect">
              <a:avLst/>
            </a:prstGeom>
            <a:solidFill>
              <a:srgbClr val="05A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Trouble Ticketing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>
              <a:spLocks/>
            </p:cNvSpPr>
            <p:nvPr/>
          </p:nvSpPr>
          <p:spPr>
            <a:xfrm>
              <a:off x="159479" y="2599136"/>
              <a:ext cx="1097280" cy="457200"/>
            </a:xfrm>
            <a:prstGeom prst="rect">
              <a:avLst/>
            </a:prstGeom>
            <a:solidFill>
              <a:srgbClr val="05A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Finance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>
              <a:spLocks/>
            </p:cNvSpPr>
            <p:nvPr/>
          </p:nvSpPr>
          <p:spPr>
            <a:xfrm>
              <a:off x="150958" y="5873921"/>
              <a:ext cx="1097280" cy="413611"/>
            </a:xfrm>
            <a:prstGeom prst="rect">
              <a:avLst/>
            </a:prstGeom>
            <a:solidFill>
              <a:srgbClr val="05A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HR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>
            <a:xfrm>
              <a:off x="154305" y="3717347"/>
              <a:ext cx="1097280" cy="457200"/>
            </a:xfrm>
            <a:prstGeom prst="rect">
              <a:avLst/>
            </a:prstGeom>
            <a:solidFill>
              <a:srgbClr val="05A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Costing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>
              <a:spLocks/>
            </p:cNvSpPr>
            <p:nvPr/>
          </p:nvSpPr>
          <p:spPr>
            <a:xfrm>
              <a:off x="150958" y="4278764"/>
              <a:ext cx="1097280" cy="457200"/>
            </a:xfrm>
            <a:prstGeom prst="rect">
              <a:avLst/>
            </a:prstGeom>
            <a:solidFill>
              <a:srgbClr val="05A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Invoicing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>
              <a:spLocks/>
            </p:cNvSpPr>
            <p:nvPr/>
          </p:nvSpPr>
          <p:spPr>
            <a:xfrm>
              <a:off x="154305" y="4806506"/>
              <a:ext cx="1097280" cy="457200"/>
            </a:xfrm>
            <a:prstGeom prst="rect">
              <a:avLst/>
            </a:prstGeom>
            <a:solidFill>
              <a:srgbClr val="05A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Power Management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>
              <a:spLocks/>
            </p:cNvSpPr>
            <p:nvPr/>
          </p:nvSpPr>
          <p:spPr>
            <a:xfrm>
              <a:off x="154305" y="6358074"/>
              <a:ext cx="1097280" cy="419577"/>
            </a:xfrm>
            <a:prstGeom prst="rect">
              <a:avLst/>
            </a:prstGeom>
            <a:solidFill>
              <a:srgbClr val="05A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Maps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50958" y="3153108"/>
              <a:ext cx="1105801" cy="425052"/>
            </a:xfrm>
            <a:prstGeom prst="rect">
              <a:avLst/>
            </a:prstGeom>
            <a:solidFill>
              <a:srgbClr val="05A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Barcode/ RFID Tracking 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5842838" y="3311255"/>
            <a:ext cx="1099832" cy="887535"/>
          </a:xfrm>
          <a:prstGeom prst="rect">
            <a:avLst/>
          </a:prstGeom>
          <a:solidFill>
            <a:srgbClr val="19B77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b="1" dirty="0" smtClean="0"/>
              <a:t>Service Inventory Management (SIM)</a:t>
            </a:r>
            <a:endParaRPr lang="en-US" sz="1400" b="1" dirty="0"/>
          </a:p>
        </p:txBody>
      </p:sp>
      <p:sp>
        <p:nvSpPr>
          <p:cNvPr id="66" name="Rectangle 65"/>
          <p:cNvSpPr/>
          <p:nvPr/>
        </p:nvSpPr>
        <p:spPr>
          <a:xfrm>
            <a:off x="4483132" y="3329764"/>
            <a:ext cx="1129448" cy="844233"/>
          </a:xfrm>
          <a:prstGeom prst="rect">
            <a:avLst/>
          </a:prstGeom>
          <a:solidFill>
            <a:srgbClr val="8A6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Resource Workflow Management (RWM)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389262" y="5983788"/>
            <a:ext cx="6148818" cy="525987"/>
            <a:chOff x="1852349" y="5983787"/>
            <a:chExt cx="8198424" cy="525987"/>
          </a:xfrm>
        </p:grpSpPr>
        <p:sp>
          <p:nvSpPr>
            <p:cNvPr id="58" name="Oval 57"/>
            <p:cNvSpPr/>
            <p:nvPr/>
          </p:nvSpPr>
          <p:spPr>
            <a:xfrm>
              <a:off x="1852349" y="5983787"/>
              <a:ext cx="8198424" cy="525987"/>
            </a:xfrm>
            <a:prstGeom prst="ellipse">
              <a:avLst/>
            </a:prstGeom>
            <a:solidFill>
              <a:srgbClr val="AC00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192669" y="6107297"/>
              <a:ext cx="723228" cy="287013"/>
            </a:xfrm>
            <a:prstGeom prst="rect">
              <a:avLst/>
            </a:prstGeom>
            <a:solidFill>
              <a:srgbClr val="FFCD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Huawei </a:t>
              </a:r>
              <a:r>
                <a:rPr lang="en-US" sz="900" b="1" dirty="0" smtClean="0">
                  <a:solidFill>
                    <a:schemeClr val="tx1"/>
                  </a:solidFill>
                </a:rPr>
                <a:t>U2000 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50571" y="6099886"/>
              <a:ext cx="723228" cy="287013"/>
            </a:xfrm>
            <a:prstGeom prst="rect">
              <a:avLst/>
            </a:prstGeom>
            <a:solidFill>
              <a:srgbClr val="FFCD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Huawei </a:t>
              </a:r>
              <a:r>
                <a:rPr lang="en-US" sz="900" b="1" dirty="0" smtClean="0">
                  <a:solidFill>
                    <a:schemeClr val="tx1"/>
                  </a:solidFill>
                </a:rPr>
                <a:t>U2000 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637447" y="6099666"/>
              <a:ext cx="723228" cy="287013"/>
            </a:xfrm>
            <a:prstGeom prst="rect">
              <a:avLst/>
            </a:prstGeom>
            <a:solidFill>
              <a:srgbClr val="FFCD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Huawei </a:t>
              </a:r>
              <a:r>
                <a:rPr lang="en-US" sz="900" b="1" dirty="0" smtClean="0">
                  <a:solidFill>
                    <a:schemeClr val="tx1"/>
                  </a:solidFill>
                </a:rPr>
                <a:t>I2000 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82245" y="6099664"/>
              <a:ext cx="723228" cy="287013"/>
            </a:xfrm>
            <a:prstGeom prst="rect">
              <a:avLst/>
            </a:prstGeom>
            <a:solidFill>
              <a:srgbClr val="FFCD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Others ….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833371" y="6093818"/>
              <a:ext cx="723228" cy="287013"/>
            </a:xfrm>
            <a:prstGeom prst="rect">
              <a:avLst/>
            </a:prstGeom>
            <a:solidFill>
              <a:srgbClr val="FFCD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Power Systems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1855850" y="2178915"/>
            <a:ext cx="1162405" cy="894200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Resource Design &amp; Planning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(RDP)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820628" y="4264279"/>
            <a:ext cx="5365871" cy="1046352"/>
            <a:chOff x="2465211" y="4386830"/>
            <a:chExt cx="7154495" cy="1046352"/>
          </a:xfrm>
        </p:grpSpPr>
        <p:sp>
          <p:nvSpPr>
            <p:cNvPr id="76" name="Rectangle 75"/>
            <p:cNvSpPr/>
            <p:nvPr/>
          </p:nvSpPr>
          <p:spPr>
            <a:xfrm>
              <a:off x="2465211" y="4386830"/>
              <a:ext cx="7154495" cy="104635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solidFill>
                    <a:schemeClr val="accent2"/>
                  </a:solidFill>
                </a:rPr>
                <a:t>Big Data Platform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570862" y="4690218"/>
              <a:ext cx="6874042" cy="685800"/>
              <a:chOff x="152400" y="1600200"/>
              <a:chExt cx="7772400" cy="106680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52400" y="1600200"/>
                <a:ext cx="2045368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88758" y="1655379"/>
                <a:ext cx="1772653" cy="22071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>
                    <a:solidFill>
                      <a:schemeClr val="accent2"/>
                    </a:solidFill>
                  </a:rPr>
                  <a:t>Data Ingestion</a:t>
                </a:r>
                <a:endParaRPr lang="en-US" sz="11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288758" y="1931276"/>
                <a:ext cx="1772653" cy="69893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>
                    <a:solidFill>
                      <a:schemeClr val="accent2"/>
                    </a:solidFill>
                  </a:rPr>
                  <a:t>Network Data</a:t>
                </a:r>
                <a:endParaRPr lang="en-US" sz="11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561221" y="1600200"/>
                <a:ext cx="1363579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765758" y="1655379"/>
                <a:ext cx="1022684" cy="22071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>
                    <a:solidFill>
                      <a:schemeClr val="accent2"/>
                    </a:solidFill>
                  </a:rPr>
                  <a:t>Reporting</a:t>
                </a:r>
                <a:endParaRPr lang="en-US" sz="11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6765758" y="1931276"/>
                <a:ext cx="1022684" cy="70123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>
                    <a:solidFill>
                      <a:schemeClr val="accent2"/>
                    </a:solidFill>
                  </a:rPr>
                  <a:t>Business</a:t>
                </a:r>
              </a:p>
              <a:p>
                <a:pPr algn="ctr"/>
                <a:r>
                  <a:rPr lang="en-US" sz="1100" b="1" dirty="0" smtClean="0">
                    <a:solidFill>
                      <a:schemeClr val="accent2"/>
                    </a:solidFill>
                  </a:rPr>
                  <a:t>Objects</a:t>
                </a:r>
                <a:endParaRPr lang="en-US" sz="11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811379" y="1600200"/>
                <a:ext cx="3204411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015916" y="1655379"/>
                <a:ext cx="2727158" cy="22071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>
                    <a:solidFill>
                      <a:schemeClr val="accent2"/>
                    </a:solidFill>
                  </a:rPr>
                  <a:t>Data Management</a:t>
                </a:r>
                <a:endParaRPr lang="en-US" sz="11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3015916" y="1931276"/>
                <a:ext cx="1159042" cy="69893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solidFill>
                      <a:schemeClr val="accent2"/>
                    </a:solidFill>
                  </a:rPr>
                  <a:t>Big </a:t>
                </a:r>
              </a:p>
              <a:p>
                <a:pPr algn="ctr"/>
                <a:r>
                  <a:rPr lang="en-US" sz="900" b="1" dirty="0" smtClean="0">
                    <a:solidFill>
                      <a:schemeClr val="accent2"/>
                    </a:solidFill>
                  </a:rPr>
                  <a:t>Data Management </a:t>
                </a:r>
              </a:p>
              <a:p>
                <a:pPr algn="ctr"/>
                <a:r>
                  <a:rPr lang="en-US" sz="900" b="1" dirty="0" smtClean="0">
                    <a:solidFill>
                      <a:schemeClr val="accent2"/>
                    </a:solidFill>
                  </a:rPr>
                  <a:t>(BDM) </a:t>
                </a:r>
              </a:p>
              <a:p>
                <a:pPr algn="ctr"/>
                <a:r>
                  <a:rPr lang="en-US" sz="900" b="1" dirty="0" smtClean="0">
                    <a:solidFill>
                      <a:schemeClr val="accent2"/>
                    </a:solidFill>
                  </a:rPr>
                  <a:t>Functions</a:t>
                </a:r>
                <a:endParaRPr lang="en-US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4515853" y="1986455"/>
                <a:ext cx="1227221" cy="183931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>
                    <a:solidFill>
                      <a:schemeClr val="accent2"/>
                    </a:solidFill>
                  </a:rPr>
                  <a:t>DBMS</a:t>
                </a:r>
                <a:endParaRPr lang="en-US" sz="11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4515853" y="2409497"/>
                <a:ext cx="1227221" cy="22071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>
                    <a:solidFill>
                      <a:schemeClr val="accent2"/>
                    </a:solidFill>
                  </a:rPr>
                  <a:t>Cluster</a:t>
                </a:r>
                <a:endParaRPr lang="en-US" sz="11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311316" y="2243959"/>
                <a:ext cx="1636295" cy="9196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>
                    <a:solidFill>
                      <a:schemeClr val="accent2"/>
                    </a:solidFill>
                  </a:rPr>
                  <a:t>Incremental Updates</a:t>
                </a:r>
                <a:endParaRPr lang="en-US" sz="11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8" name="Right Arrow 97"/>
              <p:cNvSpPr/>
              <p:nvPr/>
            </p:nvSpPr>
            <p:spPr>
              <a:xfrm>
                <a:off x="2197768" y="2243959"/>
                <a:ext cx="613611" cy="7357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9" name="Right Arrow 98"/>
              <p:cNvSpPr/>
              <p:nvPr/>
            </p:nvSpPr>
            <p:spPr>
              <a:xfrm>
                <a:off x="6015789" y="2023241"/>
                <a:ext cx="545432" cy="7357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0" name="Right Arrow 99"/>
              <p:cNvSpPr/>
              <p:nvPr/>
            </p:nvSpPr>
            <p:spPr>
              <a:xfrm>
                <a:off x="4174958" y="2498454"/>
                <a:ext cx="340896" cy="58188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1" name="Right Arrow 100"/>
              <p:cNvSpPr/>
              <p:nvPr/>
            </p:nvSpPr>
            <p:spPr>
              <a:xfrm>
                <a:off x="4174958" y="2075412"/>
                <a:ext cx="340896" cy="58188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5129464" y="2119294"/>
                <a:ext cx="0" cy="7357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96" idx="0"/>
                <a:endCxn id="97" idx="2"/>
              </p:cNvCxnSpPr>
              <p:nvPr/>
            </p:nvCxnSpPr>
            <p:spPr>
              <a:xfrm flipV="1">
                <a:off x="5129464" y="2335925"/>
                <a:ext cx="0" cy="7357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9226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470" y="-258133"/>
            <a:ext cx="9156470" cy="7099552"/>
          </a:xfrm>
          <a:prstGeom prst="rect">
            <a:avLst/>
          </a:prstGeom>
          <a:solidFill>
            <a:srgbClr val="D5B3C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1021" y="1144748"/>
            <a:ext cx="6239470" cy="4690191"/>
          </a:xfrm>
          <a:prstGeom prst="rect">
            <a:avLst/>
          </a:prstGeom>
          <a:solidFill>
            <a:srgbClr val="FCE9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/>
          </a:p>
          <a:p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797046" y="1762140"/>
            <a:ext cx="5419097" cy="2092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Enterprise Application Integration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-285137" y="3653682"/>
            <a:ext cx="3709804" cy="160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Enterprise Application Integration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rot="16200000">
            <a:off x="5572624" y="3657513"/>
            <a:ext cx="3709805" cy="1532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Enterprise Application Integration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797046" y="5528503"/>
            <a:ext cx="5417734" cy="2042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Enterprise Application Integration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2998" y="1145937"/>
            <a:ext cx="1024055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TC-OSS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243681" y="381000"/>
            <a:ext cx="6513917" cy="46213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Enterprise Business Process management and workflow System</a:t>
            </a:r>
          </a:p>
        </p:txBody>
      </p:sp>
      <p:sp>
        <p:nvSpPr>
          <p:cNvPr id="27" name="Oval 26"/>
          <p:cNvSpPr/>
          <p:nvPr/>
        </p:nvSpPr>
        <p:spPr>
          <a:xfrm>
            <a:off x="1426230" y="6554869"/>
            <a:ext cx="6074882" cy="277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Elements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818731" y="901765"/>
            <a:ext cx="0" cy="25221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537887" y="876217"/>
            <a:ext cx="0" cy="25221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906738" y="876216"/>
            <a:ext cx="0" cy="25221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581340" y="5793949"/>
            <a:ext cx="0" cy="25221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555931" y="5792278"/>
            <a:ext cx="0" cy="25221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991962" y="5792278"/>
            <a:ext cx="0" cy="25221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99272" y="2133600"/>
            <a:ext cx="1177256" cy="886140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b="1" dirty="0" smtClean="0"/>
              <a:t>Resource Inventory Management (RIM)</a:t>
            </a:r>
            <a:endParaRPr lang="en-US" sz="14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389262" y="5983788"/>
            <a:ext cx="6148818" cy="525987"/>
            <a:chOff x="1852349" y="5983787"/>
            <a:chExt cx="8198424" cy="525987"/>
          </a:xfrm>
        </p:grpSpPr>
        <p:sp>
          <p:nvSpPr>
            <p:cNvPr id="58" name="Oval 57"/>
            <p:cNvSpPr/>
            <p:nvPr/>
          </p:nvSpPr>
          <p:spPr>
            <a:xfrm>
              <a:off x="1852349" y="5983787"/>
              <a:ext cx="8198424" cy="525987"/>
            </a:xfrm>
            <a:prstGeom prst="ellipse">
              <a:avLst/>
            </a:prstGeom>
            <a:solidFill>
              <a:srgbClr val="AC00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677572" y="6099886"/>
              <a:ext cx="723228" cy="287013"/>
            </a:xfrm>
            <a:prstGeom prst="rect">
              <a:avLst/>
            </a:prstGeom>
            <a:solidFill>
              <a:srgbClr val="FFCD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Huawei </a:t>
              </a:r>
              <a:r>
                <a:rPr lang="en-US" sz="900" b="1" dirty="0" smtClean="0">
                  <a:solidFill>
                    <a:schemeClr val="tx1"/>
                  </a:solidFill>
                </a:rPr>
                <a:t>U2000 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4" name="Straight Arrow Connector 103"/>
          <p:cNvCxnSpPr/>
          <p:nvPr/>
        </p:nvCxnSpPr>
        <p:spPr>
          <a:xfrm>
            <a:off x="4463671" y="3237626"/>
            <a:ext cx="0" cy="199703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8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91021" y="339009"/>
            <a:ext cx="6239470" cy="4690191"/>
          </a:xfrm>
          <a:prstGeom prst="rect">
            <a:avLst/>
          </a:prstGeom>
          <a:solidFill>
            <a:srgbClr val="FCE9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61" y="-228600"/>
            <a:ext cx="9156470" cy="7099552"/>
          </a:xfrm>
          <a:prstGeom prst="rect">
            <a:avLst/>
          </a:prstGeom>
          <a:solidFill>
            <a:srgbClr val="D5B3C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97046" y="2848863"/>
            <a:ext cx="5419098" cy="20279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 algn="ctr"/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Enterprise Application Integration</a:t>
            </a:r>
            <a:endParaRPr lang="en-U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797046" y="956401"/>
            <a:ext cx="5419097" cy="2092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Enterprise Application Integration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-285137" y="2847943"/>
            <a:ext cx="3709804" cy="160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Enterprise Application Integration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rot="16200000">
            <a:off x="5572624" y="2851774"/>
            <a:ext cx="3709805" cy="1532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Enterprise Application Integration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2998" y="340198"/>
            <a:ext cx="1024055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TC-OSS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426230" y="5867400"/>
            <a:ext cx="6074882" cy="736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Elements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2581340" y="4954671"/>
            <a:ext cx="0" cy="25221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555931" y="4953000"/>
            <a:ext cx="0" cy="25221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991962" y="4953000"/>
            <a:ext cx="0" cy="25221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51944" y="1327861"/>
            <a:ext cx="1177256" cy="886140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b="1" dirty="0" smtClean="0">
                <a:effectLst/>
              </a:rPr>
              <a:t>Resource Inventory Management (RIM)</a:t>
            </a:r>
            <a:endParaRPr lang="en-US" sz="1400" b="1" dirty="0">
              <a:effectLst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389262" y="5187935"/>
            <a:ext cx="6148818" cy="567754"/>
          </a:xfrm>
          <a:prstGeom prst="ellipse">
            <a:avLst/>
          </a:prstGeom>
          <a:solidFill>
            <a:srgbClr val="AC00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4463671" y="2209800"/>
            <a:ext cx="0" cy="49649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AyatH\Desktop\download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7" y="5238676"/>
            <a:ext cx="552525" cy="47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664162" y="5321871"/>
            <a:ext cx="1018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U2000 DB</a:t>
            </a:r>
          </a:p>
        </p:txBody>
      </p:sp>
      <p:pic>
        <p:nvPicPr>
          <p:cNvPr id="1026" name="Picture 2" descr="D:\Old D\Projects\Devlopment\TC-OSS\Presentation\CableFree-Wireless-Tower.gif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32" y="5956219"/>
            <a:ext cx="346915" cy="46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Old D\Projects\Devlopment\TC-OSS\Presentation\79302182-wifi-router-wireless-dsl-modem-line-icon-outline-vector-sign-linear-pictogram-isolated-on-white-logo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23" y="5755689"/>
            <a:ext cx="888742" cy="88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Old D\Projects\Devlopment\TC-OSS\Presentation\wireless-links-merged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248" y="5919740"/>
            <a:ext cx="778952" cy="48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Old D\Projects\Devlopment\TC-OSS\Presentation\images1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644" y="6019800"/>
            <a:ext cx="467356" cy="34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Old D\Projects\Devlopment\TC-OSS\Presentation\index.pn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554" y="3239674"/>
            <a:ext cx="1466690" cy="146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453282" y="3306063"/>
            <a:ext cx="1480918" cy="1404718"/>
            <a:chOff x="5453282" y="3276600"/>
            <a:chExt cx="1480918" cy="1404718"/>
          </a:xfrm>
        </p:grpSpPr>
        <p:pic>
          <p:nvPicPr>
            <p:cNvPr id="1037" name="Picture 13" descr="D:\Old D\Projects\Devlopment\TC-OSS\Presentation\images3.png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3282" y="3276600"/>
              <a:ext cx="1480918" cy="1404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5638800" y="3667780"/>
              <a:ext cx="10181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Synch for Differences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963162" y="3287255"/>
            <a:ext cx="1480918" cy="1404718"/>
            <a:chOff x="2051292" y="2699885"/>
            <a:chExt cx="1480918" cy="1404718"/>
          </a:xfrm>
        </p:grpSpPr>
        <p:pic>
          <p:nvPicPr>
            <p:cNvPr id="1038" name="Picture 14" descr="D:\Old D\Projects\Devlopment\TC-OSS\Presentation\inde importx.png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0819" y="2914455"/>
              <a:ext cx="753325" cy="753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3" descr="D:\Old D\Projects\Devlopment\TC-OSS\Presentation\images3.png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292" y="2699885"/>
              <a:ext cx="1480918" cy="1404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878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Transformation</a:t>
            </a:r>
          </a:p>
          <a:p>
            <a:pPr lvl="1"/>
            <a:r>
              <a:rPr lang="en-US" dirty="0" smtClean="0"/>
              <a:t>Sybase DB representation</a:t>
            </a:r>
          </a:p>
          <a:p>
            <a:pPr lvl="1"/>
            <a:r>
              <a:rPr lang="en-US" dirty="0" smtClean="0"/>
              <a:t>Mapping Rules</a:t>
            </a:r>
          </a:p>
          <a:p>
            <a:pPr lvl="1"/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Production DB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</a:p>
          <a:p>
            <a:pPr lvl="1"/>
            <a:r>
              <a:rPr lang="en-US" dirty="0" smtClean="0"/>
              <a:t>Performance </a:t>
            </a:r>
          </a:p>
          <a:p>
            <a:pPr lvl="1"/>
            <a:r>
              <a:rPr lang="en-US" dirty="0" smtClean="0"/>
              <a:t>Out of memory related to huge data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Synchronization</a:t>
            </a:r>
          </a:p>
          <a:p>
            <a:pPr lvl="1"/>
            <a:r>
              <a:rPr lang="en-US" dirty="0" smtClean="0"/>
              <a:t>Compare data and figure differences </a:t>
            </a:r>
          </a:p>
          <a:p>
            <a:pPr lvl="1"/>
            <a:r>
              <a:rPr lang="en-US" dirty="0" smtClean="0"/>
              <a:t>Performance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13937"/>
            <a:ext cx="2362201" cy="8814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/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EAI</a:t>
            </a:r>
            <a:endParaRPr lang="en-U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9" descr="D:\Old D\Projects\Devlopment\TC-OSS\Presentation\index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18" y="754034"/>
            <a:ext cx="504692" cy="50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275318" y="782014"/>
            <a:ext cx="446702" cy="416260"/>
            <a:chOff x="5453282" y="3276600"/>
            <a:chExt cx="1480918" cy="1404718"/>
          </a:xfrm>
        </p:grpSpPr>
        <p:pic>
          <p:nvPicPr>
            <p:cNvPr id="8" name="Picture 13" descr="D:\Old D\Projects\Devlopment\TC-OSS\Presentation\images3.pn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3282" y="3276600"/>
              <a:ext cx="1480918" cy="1404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453282" y="3667779"/>
              <a:ext cx="1295401" cy="623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Synch</a:t>
              </a:r>
              <a:endParaRPr lang="en-US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1318" y="820423"/>
            <a:ext cx="453756" cy="403243"/>
            <a:chOff x="2051292" y="2699885"/>
            <a:chExt cx="1480918" cy="1404718"/>
          </a:xfrm>
        </p:grpSpPr>
        <p:pic>
          <p:nvPicPr>
            <p:cNvPr id="11" name="Picture 14" descr="D:\Old D\Projects\Devlopment\TC-OSS\Presentation\inde importx.pn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0819" y="2914455"/>
              <a:ext cx="753325" cy="753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3" descr="D:\Old D\Projects\Devlopment\TC-OSS\Presentation\images3.pn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292" y="2699885"/>
              <a:ext cx="1480918" cy="1404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271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470" y="-258133"/>
            <a:ext cx="9156470" cy="7099552"/>
          </a:xfrm>
          <a:prstGeom prst="rect">
            <a:avLst/>
          </a:prstGeom>
          <a:solidFill>
            <a:srgbClr val="D5B3C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1021" y="484489"/>
            <a:ext cx="6239470" cy="4690191"/>
          </a:xfrm>
          <a:prstGeom prst="rect">
            <a:avLst/>
          </a:prstGeom>
          <a:solidFill>
            <a:srgbClr val="FCE9DC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/>
          </a:p>
          <a:p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797046" y="1101881"/>
            <a:ext cx="5419097" cy="2092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Enterprise Application Integration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-285137" y="2993423"/>
            <a:ext cx="3709804" cy="160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Enterprise Application Integration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rot="16200000">
            <a:off x="5572624" y="2997254"/>
            <a:ext cx="3709805" cy="1532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Enterprise Application Integration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797046" y="4868244"/>
            <a:ext cx="5417734" cy="2042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Enterprise Application Integration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2998" y="485678"/>
            <a:ext cx="1024055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TC-OSS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426230" y="5894610"/>
            <a:ext cx="6074882" cy="277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Elements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2581340" y="5133690"/>
            <a:ext cx="0" cy="25221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555931" y="5105400"/>
            <a:ext cx="0" cy="25221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991962" y="5132019"/>
            <a:ext cx="0" cy="25221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25024" y="1600200"/>
            <a:ext cx="4856775" cy="2438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400" b="1" dirty="0" smtClean="0"/>
              <a:t>Resource Inventory Management (RIM)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 smtClean="0"/>
          </a:p>
          <a:p>
            <a:pPr algn="ctr"/>
            <a:endParaRPr lang="en-US" sz="1400" b="1" dirty="0"/>
          </a:p>
          <a:p>
            <a:pPr algn="ctr"/>
            <a:endParaRPr lang="en-US" sz="1400" b="1" dirty="0" smtClean="0"/>
          </a:p>
          <a:p>
            <a:pPr algn="ctr"/>
            <a:endParaRPr lang="en-US" sz="1400" b="1" dirty="0"/>
          </a:p>
          <a:p>
            <a:pPr algn="ctr"/>
            <a:endParaRPr lang="en-US" sz="1400" b="1" dirty="0" smtClean="0"/>
          </a:p>
          <a:p>
            <a:pPr algn="ctr"/>
            <a:endParaRPr lang="en-US" sz="1400" b="1" dirty="0" smtClean="0"/>
          </a:p>
          <a:p>
            <a:pPr algn="ctr"/>
            <a:endParaRPr lang="en-US" sz="1400" b="1" dirty="0"/>
          </a:p>
          <a:p>
            <a:pPr algn="ctr"/>
            <a:endParaRPr lang="en-US" sz="1400" b="1" dirty="0" smtClean="0"/>
          </a:p>
          <a:p>
            <a:pPr algn="ctr"/>
            <a:endParaRPr lang="en-US" sz="1400" b="1" dirty="0"/>
          </a:p>
        </p:txBody>
      </p:sp>
      <p:sp>
        <p:nvSpPr>
          <p:cNvPr id="58" name="Oval 57"/>
          <p:cNvSpPr/>
          <p:nvPr/>
        </p:nvSpPr>
        <p:spPr>
          <a:xfrm>
            <a:off x="1389262" y="5323529"/>
            <a:ext cx="6148818" cy="525987"/>
          </a:xfrm>
          <a:prstGeom prst="ellipse">
            <a:avLst/>
          </a:prstGeom>
          <a:solidFill>
            <a:srgbClr val="AC00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4497972" y="4064141"/>
            <a:ext cx="0" cy="58645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yatH\Desktop\download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54341"/>
            <a:ext cx="1132431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AyatH\Desktop\download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707" y="1880534"/>
            <a:ext cx="1269207" cy="126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Old D\Projects\Devlopment\TC-OSS\Presentation\index.jp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2FDF9"/>
              </a:clrFrom>
              <a:clrTo>
                <a:srgbClr val="F2FD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54" t="11426" b="5263"/>
          <a:stretch/>
        </p:blipFill>
        <p:spPr bwMode="auto">
          <a:xfrm>
            <a:off x="4073446" y="1874020"/>
            <a:ext cx="803354" cy="119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Old D\Projects\Devlopment\TC-OSS\Presentation\imagesinteg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4771">
            <a:off x="4903433" y="2004605"/>
            <a:ext cx="508903" cy="50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D:\Old D\Projects\Devlopment\TC-OSS\Presentation\imagesinteg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604" y="2159141"/>
            <a:ext cx="475842" cy="47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4776313" y="3364028"/>
            <a:ext cx="747786" cy="762000"/>
            <a:chOff x="5453282" y="3417072"/>
            <a:chExt cx="1480918" cy="1404718"/>
          </a:xfrm>
        </p:grpSpPr>
        <p:pic>
          <p:nvPicPr>
            <p:cNvPr id="30" name="Picture 13" descr="D:\Old D\Projects\Devlopment\TC-OSS\Presentation\images3.png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3282" y="3417072"/>
              <a:ext cx="1480918" cy="1404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5713513" y="3667781"/>
              <a:ext cx="846799" cy="368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Synch</a:t>
              </a:r>
              <a:endParaRPr lang="en-US" sz="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933514" y="3319645"/>
            <a:ext cx="777080" cy="789500"/>
            <a:chOff x="2051292" y="2699885"/>
            <a:chExt cx="1480918" cy="1404718"/>
          </a:xfrm>
        </p:grpSpPr>
        <p:pic>
          <p:nvPicPr>
            <p:cNvPr id="33" name="Picture 14" descr="D:\Old D\Projects\Devlopment\TC-OSS\Presentation\inde importx.png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0819" y="2914455"/>
              <a:ext cx="753325" cy="753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3" descr="D:\Old D\Projects\Devlopment\TC-OSS\Presentation\images3.png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292" y="2699885"/>
              <a:ext cx="1480918" cy="1404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5" name="Picture 3" descr="D:\Old D\Projects\Devlopment\TC-OSS\Presentation\imagesinteg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71521">
            <a:off x="5107315" y="3025340"/>
            <a:ext cx="503486" cy="50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D:\Old D\Projects\Devlopment\TC-OSS\Presentation\imagesinteg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65510">
            <a:off x="5588665" y="3099606"/>
            <a:ext cx="503486" cy="50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AyatH\Desktop\download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359541"/>
            <a:ext cx="552525" cy="47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4591125" y="5442736"/>
            <a:ext cx="1018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U2000 DB</a:t>
            </a:r>
          </a:p>
        </p:txBody>
      </p:sp>
    </p:spTree>
    <p:extLst>
      <p:ext uri="{BB962C8B-B14F-4D97-AF65-F5344CB8AC3E}">
        <p14:creationId xmlns:p14="http://schemas.microsoft.com/office/powerpoint/2010/main" val="128963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</a:p>
          <a:p>
            <a:pPr lvl="1"/>
            <a:r>
              <a:rPr lang="en-US" dirty="0" smtClean="0"/>
              <a:t>Business Rules </a:t>
            </a:r>
          </a:p>
          <a:p>
            <a:pPr lvl="1"/>
            <a:r>
              <a:rPr lang="en-US" dirty="0" smtClean="0"/>
              <a:t>Mapping with SMIS data</a:t>
            </a:r>
          </a:p>
          <a:p>
            <a:pPr lvl="1"/>
            <a:r>
              <a:rPr lang="en-US" dirty="0" smtClean="0"/>
              <a:t>Performance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Interfaces</a:t>
            </a:r>
          </a:p>
          <a:p>
            <a:pPr lvl="1"/>
            <a:r>
              <a:rPr lang="en-US" dirty="0" smtClean="0"/>
              <a:t>Details </a:t>
            </a:r>
          </a:p>
          <a:p>
            <a:pPr lvl="2"/>
            <a:r>
              <a:rPr lang="en-US" dirty="0" smtClean="0"/>
              <a:t>Define identified data</a:t>
            </a:r>
          </a:p>
          <a:p>
            <a:pPr lvl="2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Reports</a:t>
            </a:r>
          </a:p>
          <a:p>
            <a:pPr lvl="2"/>
            <a:r>
              <a:rPr lang="en-US" dirty="0"/>
              <a:t>General structure for general </a:t>
            </a:r>
            <a:r>
              <a:rPr lang="en-US" dirty="0" smtClean="0"/>
              <a:t>reports</a:t>
            </a:r>
          </a:p>
          <a:p>
            <a:pPr lvl="2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Charts</a:t>
            </a:r>
          </a:p>
          <a:p>
            <a:pPr lvl="2"/>
            <a:r>
              <a:rPr lang="en-US" dirty="0"/>
              <a:t>General structure for </a:t>
            </a:r>
            <a:r>
              <a:rPr lang="en-US" dirty="0" smtClean="0"/>
              <a:t>general</a:t>
            </a:r>
          </a:p>
          <a:p>
            <a:pPr lvl="1"/>
            <a:r>
              <a:rPr lang="en-US" dirty="0" smtClean="0"/>
              <a:t>Map</a:t>
            </a:r>
          </a:p>
          <a:p>
            <a:pPr lvl="2"/>
            <a:r>
              <a:rPr lang="en-US" dirty="0" smtClean="0"/>
              <a:t>Credit card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 Layer</a:t>
            </a:r>
          </a:p>
          <a:p>
            <a:pPr lvl="1"/>
            <a:r>
              <a:rPr lang="en-US" dirty="0" smtClean="0"/>
              <a:t>Data types changes </a:t>
            </a:r>
          </a:p>
          <a:p>
            <a:pPr lvl="1"/>
            <a:r>
              <a:rPr lang="en-US" dirty="0" smtClean="0"/>
              <a:t>Model changes 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81000"/>
            <a:ext cx="2456680" cy="11675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en-US" sz="1400" b="1" dirty="0"/>
          </a:p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RIM</a:t>
            </a:r>
            <a:endParaRPr lang="en-US" sz="1400" b="1" dirty="0"/>
          </a:p>
          <a:p>
            <a:pPr algn="ctr"/>
            <a:endParaRPr lang="en-US" sz="1400" b="1" dirty="0" smtClean="0"/>
          </a:p>
          <a:p>
            <a:pPr algn="ctr"/>
            <a:endParaRPr lang="en-US" sz="1400" b="1" dirty="0"/>
          </a:p>
          <a:p>
            <a:pPr algn="ctr"/>
            <a:endParaRPr lang="en-US" sz="1400" b="1" dirty="0" smtClean="0"/>
          </a:p>
          <a:p>
            <a:pPr algn="ctr"/>
            <a:endParaRPr lang="en-US" sz="1400" b="1" dirty="0" smtClean="0"/>
          </a:p>
          <a:p>
            <a:pPr algn="ctr"/>
            <a:endParaRPr lang="en-US" sz="1400" b="1" dirty="0"/>
          </a:p>
          <a:p>
            <a:pPr algn="ctr"/>
            <a:endParaRPr lang="en-US" sz="1400" b="1" dirty="0" smtClean="0"/>
          </a:p>
          <a:p>
            <a:pPr algn="ctr"/>
            <a:endParaRPr lang="en-US" sz="1400" b="1" dirty="0"/>
          </a:p>
        </p:txBody>
      </p:sp>
      <p:pic>
        <p:nvPicPr>
          <p:cNvPr id="5" name="Picture 2" descr="C:\Users\AyatH\Desktop\download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647" y="542400"/>
            <a:ext cx="435254" cy="49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yatH\Desktop\download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90" y="695767"/>
            <a:ext cx="456389" cy="48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Old D\Projects\Devlopment\TC-OSS\Presentation\index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2FDF9"/>
              </a:clrFrom>
              <a:clrTo>
                <a:srgbClr val="F2FD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54" t="11426" b="5263"/>
          <a:stretch/>
        </p:blipFill>
        <p:spPr bwMode="auto">
          <a:xfrm>
            <a:off x="1854109" y="646171"/>
            <a:ext cx="281707" cy="42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Old D\Projects\Devlopment\TC-OSS\Presentation\imagesinteg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4771">
            <a:off x="2211750" y="611550"/>
            <a:ext cx="264374" cy="26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Old D\Projects\Devlopment\TC-OSS\Presentation\imagesinteg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718" y="675092"/>
            <a:ext cx="301414" cy="30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040134" y="1062195"/>
            <a:ext cx="544511" cy="486402"/>
            <a:chOff x="5453282" y="3417072"/>
            <a:chExt cx="1480918" cy="1404718"/>
          </a:xfrm>
        </p:grpSpPr>
        <p:pic>
          <p:nvPicPr>
            <p:cNvPr id="11" name="Picture 13" descr="D:\Old D\Projects\Devlopment\TC-OSS\Presentation\images3.pn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3282" y="3417072"/>
              <a:ext cx="1480918" cy="1404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713511" y="3667781"/>
              <a:ext cx="854807" cy="1131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Synch</a:t>
              </a:r>
              <a:endParaRPr lang="en-US" sz="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01911" y="1119600"/>
            <a:ext cx="557674" cy="428998"/>
            <a:chOff x="2051292" y="2699885"/>
            <a:chExt cx="1480918" cy="1404718"/>
          </a:xfrm>
        </p:grpSpPr>
        <p:pic>
          <p:nvPicPr>
            <p:cNvPr id="14" name="Picture 14" descr="D:\Old D\Projects\Devlopment\TC-OSS\Presentation\inde importx.png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0819" y="2914455"/>
              <a:ext cx="753325" cy="753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3" descr="D:\Old D\Projects\Devlopment\TC-OSS\Presentation\images3.pn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292" y="2699885"/>
              <a:ext cx="1480918" cy="1404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3" descr="D:\Old D\Projects\Devlopment\TC-OSS\Presentation\imagesinteg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71521">
            <a:off x="2285009" y="880138"/>
            <a:ext cx="262563" cy="26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Old D\Projects\Devlopment\TC-OSS\Presentation\imagesinteg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65510">
            <a:off x="2897206" y="1031895"/>
            <a:ext cx="236653" cy="23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04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 </a:t>
            </a:r>
            <a:r>
              <a:rPr lang="en-US" dirty="0" smtClean="0"/>
              <a:t>Sites mapping</a:t>
            </a:r>
          </a:p>
          <a:p>
            <a:r>
              <a:rPr lang="en-US" dirty="0" smtClean="0"/>
              <a:t>Datacom NE types mapping</a:t>
            </a:r>
            <a:endParaRPr lang="en-US" dirty="0" smtClean="0"/>
          </a:p>
          <a:p>
            <a:r>
              <a:rPr lang="en-US" dirty="0" smtClean="0"/>
              <a:t>Mapping between Transmission and RAN modules for site metadata.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5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90800"/>
            <a:ext cx="6400800" cy="1752600"/>
          </a:xfrm>
        </p:spPr>
        <p:txBody>
          <a:bodyPr/>
          <a:lstStyle/>
          <a:p>
            <a:r>
              <a:rPr lang="en-US" dirty="0" smtClean="0"/>
              <a:t>Let’s Start </a:t>
            </a:r>
            <a:endParaRPr lang="en-US" dirty="0"/>
          </a:p>
        </p:txBody>
      </p:sp>
      <p:pic>
        <p:nvPicPr>
          <p:cNvPr id="3074" name="Picture 2" descr="D:\Old D\Projects\Devlopment\TC-OSS\Presentation\imgs\sinde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89"/>
          <a:stretch/>
        </p:blipFill>
        <p:spPr bwMode="auto">
          <a:xfrm>
            <a:off x="3352800" y="3080759"/>
            <a:ext cx="2057400" cy="191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830627"/>
      </p:ext>
    </p:extLst>
  </p:cSld>
  <p:clrMapOvr>
    <a:masterClrMapping/>
  </p:clrMapOvr>
</p:sld>
</file>

<file path=ppt/theme/theme1.xml><?xml version="1.0" encoding="utf-8"?>
<a:theme xmlns:a="http://schemas.openxmlformats.org/drawingml/2006/main" name="Syriat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riatelTheme" id="{1FD5D8D7-30D7-457C-B87C-4CD257BBF056}" vid="{79169D4F-1DC0-4FB5-BFEB-5BCA014396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Syriatel</Template>
  <TotalTime>1213</TotalTime>
  <Words>295</Words>
  <Application>Microsoft Office PowerPoint</Application>
  <PresentationFormat>On-screen Show (4:3)</PresentationFormat>
  <Paragraphs>136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Syriatel</vt:lpstr>
      <vt:lpstr>TC OSS RIM Active</vt:lpstr>
      <vt:lpstr>PowerPoint Presentation</vt:lpstr>
      <vt:lpstr>PowerPoint Presentation</vt:lpstr>
      <vt:lpstr>PowerPoint Presentation</vt:lpstr>
      <vt:lpstr>EAI</vt:lpstr>
      <vt:lpstr>PowerPoint Presentation</vt:lpstr>
      <vt:lpstr>RIM</vt:lpstr>
      <vt:lpstr>Pending issues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 Current Status</dc:title>
  <dc:creator>Hamwi Ayat</dc:creator>
  <cp:lastModifiedBy>Hamwi Ayat</cp:lastModifiedBy>
  <cp:revision>19</cp:revision>
  <dcterms:created xsi:type="dcterms:W3CDTF">2018-05-02T11:14:10Z</dcterms:created>
  <dcterms:modified xsi:type="dcterms:W3CDTF">2019-01-08T11:07:50Z</dcterms:modified>
</cp:coreProperties>
</file>