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8" r:id="rId6"/>
    <p:sldId id="257" r:id="rId7"/>
    <p:sldId id="285" r:id="rId8"/>
    <p:sldId id="286" r:id="rId9"/>
    <p:sldId id="287" r:id="rId10"/>
    <p:sldId id="293" r:id="rId11"/>
    <p:sldId id="294" r:id="rId12"/>
    <p:sldId id="288" r:id="rId13"/>
    <p:sldId id="295" r:id="rId14"/>
    <p:sldId id="296" r:id="rId15"/>
    <p:sldId id="289" r:id="rId16"/>
    <p:sldId id="297" r:id="rId17"/>
    <p:sldId id="298" r:id="rId18"/>
    <p:sldId id="290" r:id="rId19"/>
    <p:sldId id="299" r:id="rId20"/>
    <p:sldId id="300" r:id="rId21"/>
    <p:sldId id="291" r:id="rId22"/>
    <p:sldId id="301" r:id="rId23"/>
    <p:sldId id="302" r:id="rId24"/>
    <p:sldId id="292" r:id="rId25"/>
    <p:sldId id="303" r:id="rId26"/>
    <p:sldId id="304" r:id="rId27"/>
    <p:sldId id="26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10/7/2021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earchhrsoftware.techtarget.com/definition/human-resources-HR-generalist"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searchdatacenter.techtarget.com/definition/infrastructure"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7694477" cy="1243584"/>
          </a:xfrm>
        </p:spPr>
        <p:txBody>
          <a:bodyPr/>
          <a:lstStyle/>
          <a:p>
            <a:r>
              <a:rPr lang="en-US" dirty="0"/>
              <a:t>Professional Ethics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Prepared by Farah Nizam</a:t>
            </a:r>
          </a:p>
          <a:p>
            <a:pPr marL="0" indent="0">
              <a:buNone/>
            </a:pPr>
            <a:r>
              <a:rPr lang="en-US" dirty="0"/>
              <a:t>18-CS-30</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63D-DFDE-4DA9-AA8F-133D5015FBB4}"/>
              </a:ext>
            </a:extLst>
          </p:cNvPr>
          <p:cNvSpPr>
            <a:spLocks noGrp="1"/>
          </p:cNvSpPr>
          <p:nvPr>
            <p:ph type="title"/>
          </p:nvPr>
        </p:nvSpPr>
        <p:spPr/>
        <p:txBody>
          <a:bodyPr/>
          <a:lstStyle/>
          <a:p>
            <a:pPr algn="ctr"/>
            <a:r>
              <a:rPr lang="en-US" sz="3200" dirty="0"/>
              <a:t>HRM And IT</a:t>
            </a:r>
            <a:endParaRPr lang="en-US" dirty="0"/>
          </a:p>
        </p:txBody>
      </p:sp>
      <p:sp>
        <p:nvSpPr>
          <p:cNvPr id="3" name="Slide Number Placeholder 2">
            <a:extLst>
              <a:ext uri="{FF2B5EF4-FFF2-40B4-BE49-F238E27FC236}">
                <a16:creationId xmlns:a16="http://schemas.microsoft.com/office/drawing/2014/main" id="{8D00F34D-A9D2-48DB-AE93-FD630803E338}"/>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a:extLst>
              <a:ext uri="{FF2B5EF4-FFF2-40B4-BE49-F238E27FC236}">
                <a16:creationId xmlns:a16="http://schemas.microsoft.com/office/drawing/2014/main" id="{2C01AB32-71A3-43B7-84E0-0C5BF669D331}"/>
              </a:ext>
            </a:extLst>
          </p:cNvPr>
          <p:cNvSpPr>
            <a:spLocks noGrp="1"/>
          </p:cNvSpPr>
          <p:nvPr>
            <p:ph idx="1"/>
          </p:nvPr>
        </p:nvSpPr>
        <p:spPr/>
        <p:txBody>
          <a:bodyPr/>
          <a:lstStyle/>
          <a:p>
            <a:pPr marL="0" marR="0" indent="0" algn="just">
              <a:lnSpc>
                <a:spcPct val="107000"/>
              </a:lnSpc>
              <a:spcBef>
                <a:spcPts val="0"/>
              </a:spcBef>
              <a:spcAft>
                <a:spcPts val="0"/>
              </a:spcAft>
              <a:buNone/>
            </a:pPr>
            <a:r>
              <a:rPr lang="en-US" sz="1800" b="1" u="sng" kern="0" spc="-25" dirty="0">
                <a:effectLst/>
                <a:latin typeface="Times New Roman" panose="02020603050405020304" pitchFamily="18" charset="0"/>
                <a:ea typeface="Times New Roman" panose="02020603050405020304" pitchFamily="18" charset="0"/>
                <a:cs typeface="Times New Roman" panose="02020603050405020304" pitchFamily="18" charset="0"/>
              </a:rPr>
              <a:t>Human Resource Management (HRM)</a:t>
            </a:r>
          </a:p>
          <a:p>
            <a:pPr marL="0" marR="0" indent="0" algn="just">
              <a:lnSpc>
                <a:spcPct val="107000"/>
              </a:lnSpc>
              <a:spcBef>
                <a:spcPts val="0"/>
              </a:spcBef>
              <a:spcAft>
                <a:spcPts val="0"/>
              </a:spcAft>
              <a:buNone/>
            </a:pPr>
            <a:endParaRPr lang="en-US" sz="18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Human resource management (HRM) is the practice of recruiting, hiring, deploying and managing an organization's employees. HRM is often referred to simply as human resources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company or organization's HR department is usually responsible for creating, putting into effect and overseeing policies governing workers and the relationship of the organization with its employees.</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HRM is employee management with an emphasis on those employees as assets of the business.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631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7D54-156A-40BD-A935-3EB1E0370859}"/>
              </a:ext>
            </a:extLst>
          </p:cNvPr>
          <p:cNvSpPr>
            <a:spLocks noGrp="1"/>
          </p:cNvSpPr>
          <p:nvPr>
            <p:ph type="title"/>
          </p:nvPr>
        </p:nvSpPr>
        <p:spPr/>
        <p:txBody>
          <a:bodyPr/>
          <a:lstStyle/>
          <a:p>
            <a:pPr algn="ctr"/>
            <a:r>
              <a:rPr lang="en-US" sz="3200" dirty="0"/>
              <a:t>HRM And IT</a:t>
            </a:r>
            <a:endParaRPr lang="en-US" dirty="0"/>
          </a:p>
        </p:txBody>
      </p:sp>
      <p:sp>
        <p:nvSpPr>
          <p:cNvPr id="3" name="Slide Number Placeholder 2">
            <a:extLst>
              <a:ext uri="{FF2B5EF4-FFF2-40B4-BE49-F238E27FC236}">
                <a16:creationId xmlns:a16="http://schemas.microsoft.com/office/drawing/2014/main" id="{53A0F2DB-2D5A-4ACE-81F6-455EA4E729F3}"/>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a:extLst>
              <a:ext uri="{FF2B5EF4-FFF2-40B4-BE49-F238E27FC236}">
                <a16:creationId xmlns:a16="http://schemas.microsoft.com/office/drawing/2014/main" id="{707C2B13-7750-4F11-88CF-987EF2BFE356}"/>
              </a:ext>
            </a:extLst>
          </p:cNvPr>
          <p:cNvSpPr>
            <a:spLocks noGrp="1"/>
          </p:cNvSpPr>
          <p:nvPr>
            <p:ph idx="1"/>
          </p:nvPr>
        </p:nvSpPr>
        <p:spPr/>
        <p:txBody>
          <a:bodyPr/>
          <a:lstStyle/>
          <a:p>
            <a:pPr marL="0" marR="0" indent="0" algn="just">
              <a:lnSpc>
                <a:spcPct val="107000"/>
              </a:lnSpc>
              <a:spcBef>
                <a:spcPts val="0"/>
              </a:spcBef>
              <a:spcAft>
                <a:spcPts val="0"/>
              </a:spcAft>
              <a:buNone/>
            </a:pPr>
            <a:r>
              <a:rPr lang="en-US" sz="1800" b="1" u="sng" kern="0" spc="-40" dirty="0">
                <a:effectLst/>
                <a:latin typeface="Times New Roman" panose="02020603050405020304" pitchFamily="18" charset="0"/>
                <a:ea typeface="Times New Roman" panose="02020603050405020304" pitchFamily="18" charset="0"/>
                <a:cs typeface="Times New Roman" panose="02020603050405020304" pitchFamily="18" charset="0"/>
              </a:rPr>
              <a:t>Information Technology (IT)</a:t>
            </a:r>
          </a:p>
          <a:p>
            <a:pPr marL="0" marR="0" indent="0" algn="just">
              <a:lnSpc>
                <a:spcPct val="107000"/>
              </a:lnSpc>
              <a:spcBef>
                <a:spcPts val="0"/>
              </a:spcBef>
              <a:spcAft>
                <a:spcPts val="0"/>
              </a:spcAft>
              <a:buNone/>
            </a:pPr>
            <a:endParaRPr lang="en-US" sz="18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technology (IT) is the use of any computers, storage, networking and other physical devices,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infrastructure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processes to create, process, store, secure and exchange all forms of electronic data.</a:t>
            </a:r>
          </a:p>
          <a:p>
            <a:pPr marL="0" marR="0" algn="just">
              <a:lnSpc>
                <a:spcPct val="107000"/>
              </a:lnSpc>
              <a:spcBef>
                <a:spcPts val="0"/>
              </a:spcBef>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Typically, IT is used in the context of business operations, as opposed to technology used for personal or entertainment purposes. The commercial use of IT encompasses both computer technology and telecommunications.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2337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40764"/>
            <a:ext cx="7781544" cy="1604491"/>
          </a:xfrm>
        </p:spPr>
        <p:txBody>
          <a:bodyPr>
            <a:normAutofit/>
          </a:bodyPr>
          <a:lstStyle/>
          <a:p>
            <a:r>
              <a:rPr lang="en-US" sz="5400" dirty="0"/>
              <a:t>Health And Safety At Work</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9835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059E-797C-4552-8161-38964EE02B4B}"/>
              </a:ext>
            </a:extLst>
          </p:cNvPr>
          <p:cNvSpPr>
            <a:spLocks noGrp="1"/>
          </p:cNvSpPr>
          <p:nvPr>
            <p:ph type="title"/>
          </p:nvPr>
        </p:nvSpPr>
        <p:spPr/>
        <p:txBody>
          <a:bodyPr/>
          <a:lstStyle/>
          <a:p>
            <a:pPr algn="ctr"/>
            <a:r>
              <a:rPr lang="en-US" sz="3200" dirty="0"/>
              <a:t>Health And Safety At Work</a:t>
            </a:r>
            <a:endParaRPr lang="en-US" dirty="0"/>
          </a:p>
        </p:txBody>
      </p:sp>
      <p:sp>
        <p:nvSpPr>
          <p:cNvPr id="3" name="Slide Number Placeholder 2">
            <a:extLst>
              <a:ext uri="{FF2B5EF4-FFF2-40B4-BE49-F238E27FC236}">
                <a16:creationId xmlns:a16="http://schemas.microsoft.com/office/drawing/2014/main" id="{7B31E501-D2C7-4617-9DE7-4535657F578E}"/>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Content Placeholder 3">
            <a:extLst>
              <a:ext uri="{FF2B5EF4-FFF2-40B4-BE49-F238E27FC236}">
                <a16:creationId xmlns:a16="http://schemas.microsoft.com/office/drawing/2014/main" id="{9AFEB79A-8740-434F-8E57-3007B54D9AB9}"/>
              </a:ext>
            </a:extLst>
          </p:cNvPr>
          <p:cNvSpPr>
            <a:spLocks noGrp="1"/>
          </p:cNvSpPr>
          <p:nvPr>
            <p:ph idx="1"/>
          </p:nvPr>
        </p:nvSpPr>
        <p:spPr/>
        <p:txBody>
          <a:bodyPr/>
          <a:lstStyle/>
          <a:p>
            <a:pPr marL="0" marR="0" indent="0" fontAlgn="base">
              <a:lnSpc>
                <a:spcPct val="150000"/>
              </a:lnSpc>
              <a:spcBef>
                <a:spcPts val="0"/>
              </a:spcBef>
              <a:spcAft>
                <a:spcPts val="0"/>
              </a:spcAft>
              <a:buNone/>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marL="0" marR="0" indent="0" fontAlgn="base">
              <a:lnSpc>
                <a:spcPct val="150000"/>
              </a:lnSpc>
              <a:spcBef>
                <a:spcPts val="0"/>
              </a:spcBef>
              <a:spcAft>
                <a:spcPts val="0"/>
              </a:spcAft>
              <a:buNone/>
            </a:pPr>
            <a:endParaRPr lang="en-US"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Health and safety laws apply to all employers, self-employed people and employees in their workplaces. This includes fixed-term employees and temporary employees.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spc="15" dirty="0">
                <a:effectLst/>
                <a:latin typeface="Times New Roman" panose="02020603050405020304" pitchFamily="18" charset="0"/>
                <a:ea typeface="Calibri" panose="020F0502020204030204" pitchFamily="34" charset="0"/>
              </a:rPr>
              <a:t>It sets out the rights and obligations of both employers and employees. It also provides for substantial fines and penalties for breaches of the health and safety legislation.</a:t>
            </a:r>
          </a:p>
          <a:p>
            <a:pPr marL="0" indent="0">
              <a:buNone/>
            </a:pPr>
            <a:endParaRPr lang="en-US" dirty="0"/>
          </a:p>
        </p:txBody>
      </p:sp>
    </p:spTree>
    <p:extLst>
      <p:ext uri="{BB962C8B-B14F-4D97-AF65-F5344CB8AC3E}">
        <p14:creationId xmlns:p14="http://schemas.microsoft.com/office/powerpoint/2010/main" val="3944103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A73E-5BA3-4B70-8A79-88D0FA85BE76}"/>
              </a:ext>
            </a:extLst>
          </p:cNvPr>
          <p:cNvSpPr>
            <a:spLocks noGrp="1"/>
          </p:cNvSpPr>
          <p:nvPr>
            <p:ph type="title"/>
          </p:nvPr>
        </p:nvSpPr>
        <p:spPr/>
        <p:txBody>
          <a:bodyPr/>
          <a:lstStyle/>
          <a:p>
            <a:pPr algn="ctr"/>
            <a:r>
              <a:rPr lang="en-US" sz="3200" dirty="0"/>
              <a:t>Health And Safety At Work</a:t>
            </a:r>
            <a:endParaRPr lang="en-US" dirty="0"/>
          </a:p>
        </p:txBody>
      </p:sp>
      <p:sp>
        <p:nvSpPr>
          <p:cNvPr id="3" name="Slide Number Placeholder 2">
            <a:extLst>
              <a:ext uri="{FF2B5EF4-FFF2-40B4-BE49-F238E27FC236}">
                <a16:creationId xmlns:a16="http://schemas.microsoft.com/office/drawing/2014/main" id="{52A11F7D-A88D-4F99-80A3-0616782689F0}"/>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a:extLst>
              <a:ext uri="{FF2B5EF4-FFF2-40B4-BE49-F238E27FC236}">
                <a16:creationId xmlns:a16="http://schemas.microsoft.com/office/drawing/2014/main" id="{80B49A76-9F1C-4E64-8D6B-CA97676A6A0E}"/>
              </a:ext>
            </a:extLst>
          </p:cNvPr>
          <p:cNvSpPr>
            <a:spLocks noGrp="1"/>
          </p:cNvSpPr>
          <p:nvPr>
            <p:ph idx="1"/>
          </p:nvPr>
        </p:nvSpPr>
        <p:spPr/>
        <p:txBody>
          <a:bodyPr>
            <a:normAutofit/>
          </a:bodyPr>
          <a:lstStyle/>
          <a:p>
            <a:pPr marL="0" marR="0" indent="0" fontAlgn="base">
              <a:lnSpc>
                <a:spcPct val="150000"/>
              </a:lnSpc>
              <a:spcBef>
                <a:spcPts val="0"/>
              </a:spcBef>
              <a:spcAft>
                <a:spcPts val="0"/>
              </a:spcAft>
              <a:buNone/>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Protective equipment and measures</a:t>
            </a:r>
          </a:p>
          <a:p>
            <a:pPr marL="0" marR="0" indent="0" fontAlgn="base">
              <a:lnSpc>
                <a:spcPct val="150000"/>
              </a:lnSpc>
              <a:spcBef>
                <a:spcPts val="0"/>
              </a:spcBef>
              <a:spcAft>
                <a:spcPts val="0"/>
              </a:spcAft>
              <a:buNone/>
            </a:pPr>
            <a:endParaRPr lang="en-US"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spcAft>
                <a:spcPts val="1440"/>
              </a:spcAft>
            </a:pPr>
            <a:r>
              <a:rPr lang="en-US" sz="1800" spc="15" dirty="0">
                <a:effectLst/>
                <a:latin typeface="Times New Roman" panose="02020603050405020304" pitchFamily="18" charset="0"/>
                <a:ea typeface="Times New Roman" panose="02020603050405020304" pitchFamily="18" charset="0"/>
              </a:rPr>
              <a:t>The employer should tell employees about any risks that mean they need to wear protective equipment (such as protective clothing, headgear, footwear, eyewear or gloves). </a:t>
            </a:r>
          </a:p>
          <a:p>
            <a:pPr marL="0" marR="0" algn="just">
              <a:spcAft>
                <a:spcPts val="1440"/>
              </a:spcAft>
            </a:pPr>
            <a:r>
              <a:rPr lang="en-US" sz="1800" spc="15" dirty="0">
                <a:effectLst/>
                <a:latin typeface="Times New Roman" panose="02020603050405020304" pitchFamily="18" charset="0"/>
                <a:ea typeface="Times New Roman" panose="02020603050405020304" pitchFamily="18" charset="0"/>
              </a:rPr>
              <a:t>The employer should provide both protective equipment and training on how to use it, where necessary.</a:t>
            </a:r>
            <a:endParaRPr lang="en-US" sz="1800" dirty="0">
              <a:effectLst/>
              <a:latin typeface="Times New Roman" panose="02020603050405020304" pitchFamily="18" charset="0"/>
              <a:ea typeface="Times New Roman" panose="02020603050405020304" pitchFamily="18" charset="0"/>
            </a:endParaRPr>
          </a:p>
          <a:p>
            <a:pPr marL="0" marR="0" algn="just">
              <a:spcAft>
                <a:spcPts val="1440"/>
              </a:spcAft>
            </a:pPr>
            <a:r>
              <a:rPr lang="en-US" sz="1800" spc="15" dirty="0">
                <a:effectLst/>
                <a:latin typeface="Times New Roman" panose="02020603050405020304" pitchFamily="18" charset="0"/>
                <a:ea typeface="Times New Roman" panose="02020603050405020304" pitchFamily="18" charset="0"/>
              </a:rPr>
              <a:t>An employee has a duty to take reasonable care for their own safety and to use any protective equipment provided.</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607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40764"/>
            <a:ext cx="7781544" cy="1604491"/>
          </a:xfrm>
        </p:spPr>
        <p:txBody>
          <a:bodyPr>
            <a:normAutofit/>
          </a:bodyPr>
          <a:lstStyle/>
          <a:p>
            <a:r>
              <a:rPr lang="en-US" sz="5400" dirty="0"/>
              <a:t>Software Liability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44664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004A-3267-473B-A9DB-ADE0F4B51E7A}"/>
              </a:ext>
            </a:extLst>
          </p:cNvPr>
          <p:cNvSpPr>
            <a:spLocks noGrp="1"/>
          </p:cNvSpPr>
          <p:nvPr>
            <p:ph type="title"/>
          </p:nvPr>
        </p:nvSpPr>
        <p:spPr/>
        <p:txBody>
          <a:bodyPr/>
          <a:lstStyle/>
          <a:p>
            <a:pPr algn="ctr"/>
            <a:r>
              <a:rPr lang="en-US" sz="3200" dirty="0"/>
              <a:t>Software Liability</a:t>
            </a:r>
            <a:endParaRPr lang="en-US" dirty="0"/>
          </a:p>
        </p:txBody>
      </p:sp>
      <p:sp>
        <p:nvSpPr>
          <p:cNvPr id="3" name="Slide Number Placeholder 2">
            <a:extLst>
              <a:ext uri="{FF2B5EF4-FFF2-40B4-BE49-F238E27FC236}">
                <a16:creationId xmlns:a16="http://schemas.microsoft.com/office/drawing/2014/main" id="{D2ABD4DC-FBEC-455C-BB12-8EA6CFD7840C}"/>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Content Placeholder 3">
            <a:extLst>
              <a:ext uri="{FF2B5EF4-FFF2-40B4-BE49-F238E27FC236}">
                <a16:creationId xmlns:a16="http://schemas.microsoft.com/office/drawing/2014/main" id="{15D00ADB-3430-41CD-A76B-E13F8914CE01}"/>
              </a:ext>
            </a:extLst>
          </p:cNvPr>
          <p:cNvSpPr>
            <a:spLocks noGrp="1"/>
          </p:cNvSpPr>
          <p:nvPr>
            <p:ph idx="1"/>
          </p:nvPr>
        </p:nvSpPr>
        <p:spPr/>
        <p:txBody>
          <a:bodyPr/>
          <a:lstStyle/>
          <a:p>
            <a:pPr marL="0" marR="0" indent="0" algn="just">
              <a:lnSpc>
                <a:spcPct val="150000"/>
              </a:lnSpc>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Theories of Software Liability</a:t>
            </a:r>
          </a:p>
          <a:p>
            <a:pPr marL="0" marR="0" indent="0" algn="just">
              <a:lnSpc>
                <a:spcPct val="150000"/>
              </a:lnSpc>
              <a:spcBef>
                <a:spcPts val="0"/>
              </a:spcBef>
              <a:spcAft>
                <a:spcPts val="0"/>
              </a:spcAft>
              <a:buNone/>
            </a:pPr>
            <a:endParaRPr lang="en-US" sz="1800" b="1"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Software quality advocates sometimes argue that we should require companies to follow reasonable product development processes. </a:t>
            </a:r>
          </a:p>
          <a:p>
            <a:pPr marL="0" marR="0" algn="just">
              <a:lnSpc>
                <a:spcPct val="107000"/>
              </a:lnSpc>
              <a:spcBef>
                <a:spcPts val="0"/>
              </a:spcBef>
              <a:spcAft>
                <a:spcPts val="0"/>
              </a:spcAf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is a technological risk management approach, which is obvious to us because that's what we do for a living: use technology to improve products and reduce risks.</a:t>
            </a:r>
          </a:p>
          <a:p>
            <a:pPr marL="0" marR="0" algn="just">
              <a:lnSpc>
                <a:spcPct val="107000"/>
              </a:lnSpc>
              <a:spcBef>
                <a:spcPts val="0"/>
              </a:spcBef>
              <a:spcAft>
                <a:spcPts val="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rPr>
              <a:t>A legal theory is a definition of the key grounds of a lawsuit.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976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DC8E-6047-4DCA-8C2D-26CC3A54CDDC}"/>
              </a:ext>
            </a:extLst>
          </p:cNvPr>
          <p:cNvSpPr>
            <a:spLocks noGrp="1"/>
          </p:cNvSpPr>
          <p:nvPr>
            <p:ph type="title"/>
          </p:nvPr>
        </p:nvSpPr>
        <p:spPr/>
        <p:txBody>
          <a:bodyPr/>
          <a:lstStyle/>
          <a:p>
            <a:pPr algn="ctr"/>
            <a:r>
              <a:rPr lang="en-US" sz="3200" dirty="0"/>
              <a:t>Software Liability</a:t>
            </a:r>
            <a:endParaRPr lang="en-US" dirty="0"/>
          </a:p>
        </p:txBody>
      </p:sp>
      <p:sp>
        <p:nvSpPr>
          <p:cNvPr id="3" name="Slide Number Placeholder 2">
            <a:extLst>
              <a:ext uri="{FF2B5EF4-FFF2-40B4-BE49-F238E27FC236}">
                <a16:creationId xmlns:a16="http://schemas.microsoft.com/office/drawing/2014/main" id="{93B2BE67-32CF-4D4B-9530-AB325BA45B98}"/>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Content Placeholder 3">
            <a:extLst>
              <a:ext uri="{FF2B5EF4-FFF2-40B4-BE49-F238E27FC236}">
                <a16:creationId xmlns:a16="http://schemas.microsoft.com/office/drawing/2014/main" id="{3347FD9F-DC0C-431F-9B5A-B396520F6EA7}"/>
              </a:ext>
            </a:extLst>
          </p:cNvPr>
          <p:cNvSpPr>
            <a:spLocks noGrp="1"/>
          </p:cNvSpPr>
          <p:nvPr>
            <p:ph idx="1"/>
          </p:nvPr>
        </p:nvSpPr>
        <p:spPr/>
        <p:txBody>
          <a:bodyPr/>
          <a:lstStyle/>
          <a:p>
            <a:pPr marL="342900" marR="0" lvl="0" indent="-342900" algn="just">
              <a:lnSpc>
                <a:spcPct val="107000"/>
              </a:lnSpc>
              <a:spcBef>
                <a:spcPts val="0"/>
              </a:spcBef>
              <a:spcAft>
                <a:spcPts val="0"/>
              </a:spcAft>
              <a:buSzPts val="1000"/>
              <a:buFont typeface="Courier New" panose="02070309020205020404" pitchFamily="49" charset="0"/>
              <a:buChar char="o"/>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Courier New" panose="02070309020205020404" pitchFamily="49" charset="0"/>
              <a:buChar char="o"/>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must prove that (a) the person owed you a duty of care; (b) the person breached the duty; and (c) the breach was the cause of (d) some harm to you or your property.</a:t>
            </a:r>
          </a:p>
          <a:p>
            <a:pPr marL="0" marR="0" lvl="0" indent="0" algn="just">
              <a:lnSpc>
                <a:spcPct val="107000"/>
              </a:lnSpc>
              <a:spcBef>
                <a:spcPts val="0"/>
              </a:spcBef>
              <a:spcAft>
                <a:spcPts val="0"/>
              </a:spcAft>
              <a:buSzPts val="100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must convince the jury that (a), (b), (c), and (d) are all more likely to be true than false Ties go to the defendant.</a:t>
            </a:r>
          </a:p>
          <a:p>
            <a:pPr marL="0" marR="0" lvl="0" indent="0" algn="just">
              <a:lnSpc>
                <a:spcPct val="107000"/>
              </a:lnSpc>
              <a:spcBef>
                <a:spcPts val="0"/>
              </a:spcBef>
              <a:spcAft>
                <a:spcPts val="0"/>
              </a:spcAft>
              <a:buSzPts val="100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you prove your case, you are entitled to compensation for the full value of your injury or of the damage to your property.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03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40764"/>
            <a:ext cx="7781544" cy="1604491"/>
          </a:xfrm>
        </p:spPr>
        <p:txBody>
          <a:bodyPr>
            <a:normAutofit/>
          </a:bodyPr>
          <a:lstStyle/>
          <a:p>
            <a:r>
              <a:rPr lang="en-US" sz="5400" dirty="0"/>
              <a:t>Accounting And Auditing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7068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14CC-96AA-4DBE-901E-A8392A2C79CC}"/>
              </a:ext>
            </a:extLst>
          </p:cNvPr>
          <p:cNvSpPr>
            <a:spLocks noGrp="1"/>
          </p:cNvSpPr>
          <p:nvPr>
            <p:ph type="title"/>
          </p:nvPr>
        </p:nvSpPr>
        <p:spPr/>
        <p:txBody>
          <a:bodyPr/>
          <a:lstStyle/>
          <a:p>
            <a:pPr algn="ctr"/>
            <a:r>
              <a:rPr lang="en-US" sz="3200" dirty="0"/>
              <a:t>Accounting And Auditing</a:t>
            </a:r>
            <a:endParaRPr lang="en-US" dirty="0"/>
          </a:p>
        </p:txBody>
      </p:sp>
      <p:sp>
        <p:nvSpPr>
          <p:cNvPr id="3" name="Slide Number Placeholder 2">
            <a:extLst>
              <a:ext uri="{FF2B5EF4-FFF2-40B4-BE49-F238E27FC236}">
                <a16:creationId xmlns:a16="http://schemas.microsoft.com/office/drawing/2014/main" id="{0EEFBDAF-1B49-4DBC-8E3A-CD802F9D8EF1}"/>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Content Placeholder 3">
            <a:extLst>
              <a:ext uri="{FF2B5EF4-FFF2-40B4-BE49-F238E27FC236}">
                <a16:creationId xmlns:a16="http://schemas.microsoft.com/office/drawing/2014/main" id="{50FB2348-0A09-4B7F-80D3-BDF017B4BE52}"/>
              </a:ext>
            </a:extLst>
          </p:cNvPr>
          <p:cNvSpPr>
            <a:spLocks noGrp="1"/>
          </p:cNvSpPr>
          <p:nvPr>
            <p:ph idx="1"/>
          </p:nvPr>
        </p:nvSpPr>
        <p:spPr/>
        <p:txBody>
          <a:bodyPr/>
          <a:lstStyle/>
          <a:p>
            <a:pPr marL="0" marR="0" indent="0" algn="just">
              <a:lnSpc>
                <a:spcPct val="150000"/>
              </a:lnSpc>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What Is Accounting?</a:t>
            </a:r>
          </a:p>
          <a:p>
            <a:pPr marL="0" marR="0" indent="0" algn="just">
              <a:lnSpc>
                <a:spcPct val="150000"/>
              </a:lnSpc>
              <a:spcBef>
                <a:spcPts val="0"/>
              </a:spcBef>
              <a:spcAft>
                <a:spcPts val="0"/>
              </a:spcAft>
              <a:buNone/>
            </a:pPr>
            <a:endParaRPr lang="en-US" sz="1800" b="1" u="sng" dirty="0">
              <a:effectLst/>
              <a:latin typeface="Times New Roman" panose="02020603050405020304" pitchFamily="18" charset="0"/>
              <a:ea typeface="Times New Roman" panose="02020603050405020304" pitchFamily="18" charset="0"/>
            </a:endParaRPr>
          </a:p>
          <a:p>
            <a:pPr marL="0" marR="0" algn="just">
              <a:spcBef>
                <a:spcPts val="0"/>
              </a:spcBef>
            </a:pPr>
            <a:r>
              <a:rPr lang="en-US" sz="1800" dirty="0">
                <a:effectLst/>
                <a:latin typeface="Times New Roman" panose="02020603050405020304" pitchFamily="18" charset="0"/>
                <a:ea typeface="Times New Roman" panose="02020603050405020304" pitchFamily="18" charset="0"/>
              </a:rPr>
              <a:t>Accounting is the process of recording financial transactions pertaining to a business. </a:t>
            </a:r>
          </a:p>
          <a:p>
            <a:pPr marL="0" marR="0" algn="just">
              <a:spcBef>
                <a:spcPts val="0"/>
              </a:spcBef>
            </a:pPr>
            <a:endParaRPr lang="en-US" sz="1800" dirty="0">
              <a:latin typeface="Times New Roman" panose="02020603050405020304" pitchFamily="18" charset="0"/>
              <a:ea typeface="Times New Roman" panose="02020603050405020304" pitchFamily="18" charset="0"/>
            </a:endParaRPr>
          </a:p>
          <a:p>
            <a:pPr marL="0" marR="0" algn="just">
              <a:spcBef>
                <a:spcPts val="0"/>
              </a:spcBef>
            </a:pPr>
            <a:r>
              <a:rPr lang="en-US" sz="1800" dirty="0">
                <a:effectLst/>
                <a:latin typeface="Times New Roman" panose="02020603050405020304" pitchFamily="18" charset="0"/>
                <a:ea typeface="Times New Roman" panose="02020603050405020304" pitchFamily="18" charset="0"/>
              </a:rPr>
              <a:t>The accounting process includes summarizing, analyzing, and reporting these transactions to oversight agencies, regulators, and tax collection entities. </a:t>
            </a:r>
          </a:p>
          <a:p>
            <a:pPr marL="0" marR="0" algn="just">
              <a:spcBef>
                <a:spcPts val="0"/>
              </a:spcBef>
            </a:pPr>
            <a:endParaRPr lang="en-US" sz="1800" dirty="0">
              <a:latin typeface="Times New Roman" panose="02020603050405020304" pitchFamily="18" charset="0"/>
              <a:ea typeface="Times New Roman" panose="02020603050405020304" pitchFamily="18" charset="0"/>
            </a:endParaRPr>
          </a:p>
          <a:p>
            <a:pPr marL="0" marR="0" algn="just">
              <a:spcBef>
                <a:spcPts val="0"/>
              </a:spcBef>
            </a:pPr>
            <a:r>
              <a:rPr lang="en-US" sz="1800" dirty="0">
                <a:effectLst/>
                <a:latin typeface="Times New Roman" panose="02020603050405020304" pitchFamily="18" charset="0"/>
                <a:ea typeface="Times New Roman" panose="02020603050405020304" pitchFamily="18" charset="0"/>
              </a:rPr>
              <a:t>The financial statements used in accounting are a concise summary of financial transactions over an accounting period, summarizing a company's operations, financial position, and </a:t>
            </a:r>
            <a:r>
              <a:rPr lang="en-US" sz="1800" strike="noStrike" dirty="0">
                <a:effectLst/>
                <a:latin typeface="Times New Roman" panose="02020603050405020304" pitchFamily="18" charset="0"/>
                <a:ea typeface="Times New Roman" panose="02020603050405020304" pitchFamily="18" charset="0"/>
              </a:rPr>
              <a:t>cash flows</a:t>
            </a:r>
            <a:r>
              <a:rPr lang="en-US" sz="18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545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The Framework of Employee Relation Law MIS</a:t>
            </a:r>
          </a:p>
          <a:p>
            <a:r>
              <a:rPr lang="en-US" sz="2000" dirty="0"/>
              <a:t>Changing Management Practice</a:t>
            </a:r>
          </a:p>
          <a:p>
            <a:r>
              <a:rPr lang="en-US" sz="2000" dirty="0"/>
              <a:t>HRM And IT</a:t>
            </a:r>
          </a:p>
          <a:p>
            <a:r>
              <a:rPr lang="en-US" sz="2000" dirty="0"/>
              <a:t>Health And Safety At Work</a:t>
            </a:r>
          </a:p>
          <a:p>
            <a:r>
              <a:rPr lang="en-US" sz="2000" dirty="0"/>
              <a:t>Software Liability</a:t>
            </a:r>
          </a:p>
          <a:p>
            <a:r>
              <a:rPr lang="en-US" sz="2000" dirty="0"/>
              <a:t>Accounting And Auditing</a:t>
            </a:r>
          </a:p>
          <a:p>
            <a:r>
              <a:rPr lang="en-US" sz="2000" dirty="0"/>
              <a:t>Social Application Of Ethics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B6C5-8F21-4D7D-B568-AE9E3CFED0D3}"/>
              </a:ext>
            </a:extLst>
          </p:cNvPr>
          <p:cNvSpPr>
            <a:spLocks noGrp="1"/>
          </p:cNvSpPr>
          <p:nvPr>
            <p:ph type="title"/>
          </p:nvPr>
        </p:nvSpPr>
        <p:spPr/>
        <p:txBody>
          <a:bodyPr/>
          <a:lstStyle/>
          <a:p>
            <a:pPr algn="ctr"/>
            <a:r>
              <a:rPr lang="en-US" sz="3200" dirty="0"/>
              <a:t>Accounting And Auditing</a:t>
            </a:r>
            <a:endParaRPr lang="en-US" dirty="0"/>
          </a:p>
        </p:txBody>
      </p:sp>
      <p:sp>
        <p:nvSpPr>
          <p:cNvPr id="3" name="Slide Number Placeholder 2">
            <a:extLst>
              <a:ext uri="{FF2B5EF4-FFF2-40B4-BE49-F238E27FC236}">
                <a16:creationId xmlns:a16="http://schemas.microsoft.com/office/drawing/2014/main" id="{4D13C716-862C-4B25-B3CD-7A83ECFE4431}"/>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Content Placeholder 3">
            <a:extLst>
              <a:ext uri="{FF2B5EF4-FFF2-40B4-BE49-F238E27FC236}">
                <a16:creationId xmlns:a16="http://schemas.microsoft.com/office/drawing/2014/main" id="{CEC2579E-5E66-41A2-85F8-A00DBE0A4B2C}"/>
              </a:ext>
            </a:extLst>
          </p:cNvPr>
          <p:cNvSpPr>
            <a:spLocks noGrp="1"/>
          </p:cNvSpPr>
          <p:nvPr>
            <p:ph idx="1"/>
          </p:nvPr>
        </p:nvSpPr>
        <p:spPr/>
        <p:txBody>
          <a:bodyPr/>
          <a:lstStyle/>
          <a:p>
            <a:pPr marL="0" marR="0" indent="0" algn="just">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What Is Auditing?</a:t>
            </a:r>
          </a:p>
          <a:p>
            <a:pPr marL="0" marR="0" indent="0" algn="just">
              <a:spcBef>
                <a:spcPts val="0"/>
              </a:spcBef>
              <a:spcAft>
                <a:spcPts val="0"/>
              </a:spcAft>
              <a:buNone/>
            </a:pPr>
            <a:endParaRPr lang="en-US" sz="1800" b="1" dirty="0">
              <a:effectLst/>
              <a:latin typeface="Times New Roman" panose="02020603050405020304" pitchFamily="18" charset="0"/>
              <a:ea typeface="Times New Roman" panose="02020603050405020304" pitchFamily="18" charset="0"/>
            </a:endParaRPr>
          </a:p>
          <a:p>
            <a:pPr marL="0" marR="0" algn="just">
              <a:spcAft>
                <a:spcPts val="1440"/>
              </a:spcAft>
            </a:pPr>
            <a:r>
              <a:rPr lang="en-US" sz="1800" dirty="0">
                <a:effectLst/>
                <a:latin typeface="Times New Roman" panose="02020603050405020304" pitchFamily="18" charset="0"/>
                <a:ea typeface="Times New Roman" panose="02020603050405020304" pitchFamily="18" charset="0"/>
              </a:rPr>
              <a:t>Auditing is defined as the on-site verification activity, such as inspection or examination, of a </a:t>
            </a:r>
            <a:r>
              <a:rPr lang="en-US" sz="1800" strike="noStrike" dirty="0">
                <a:effectLst/>
                <a:latin typeface="Times New Roman" panose="02020603050405020304" pitchFamily="18" charset="0"/>
                <a:ea typeface="Times New Roman" panose="02020603050405020304" pitchFamily="18" charset="0"/>
              </a:rPr>
              <a:t>process</a:t>
            </a:r>
            <a:r>
              <a:rPr lang="en-US" sz="1800" dirty="0">
                <a:effectLst/>
                <a:latin typeface="Times New Roman" panose="02020603050405020304" pitchFamily="18" charset="0"/>
                <a:ea typeface="Times New Roman" panose="02020603050405020304" pitchFamily="18" charset="0"/>
              </a:rPr>
              <a:t> or </a:t>
            </a:r>
            <a:r>
              <a:rPr lang="en-US" sz="1800" strike="noStrike" dirty="0">
                <a:effectLst/>
                <a:latin typeface="Times New Roman" panose="02020603050405020304" pitchFamily="18" charset="0"/>
                <a:ea typeface="Times New Roman" panose="02020603050405020304" pitchFamily="18" charset="0"/>
              </a:rPr>
              <a:t>quality system</a:t>
            </a:r>
            <a:r>
              <a:rPr lang="en-US" sz="1800" dirty="0">
                <a:effectLst/>
                <a:latin typeface="Times New Roman" panose="02020603050405020304" pitchFamily="18" charset="0"/>
                <a:ea typeface="Times New Roman" panose="02020603050405020304" pitchFamily="18" charset="0"/>
              </a:rPr>
              <a:t>, to ensure compliance to requirements. </a:t>
            </a:r>
          </a:p>
          <a:p>
            <a:pPr marL="0" marR="0" algn="just">
              <a:spcAft>
                <a:spcPts val="1440"/>
              </a:spcAft>
            </a:pPr>
            <a:r>
              <a:rPr lang="en-US" sz="1800" dirty="0">
                <a:effectLst/>
                <a:latin typeface="Times New Roman" panose="02020603050405020304" pitchFamily="18" charset="0"/>
                <a:ea typeface="Times New Roman" panose="02020603050405020304" pitchFamily="18" charset="0"/>
              </a:rPr>
              <a:t>An audit can apply to an entire organization or might be specific to a function, process, or production step. </a:t>
            </a:r>
          </a:p>
          <a:p>
            <a:pPr marL="0" marR="0" algn="just">
              <a:spcAft>
                <a:spcPts val="1440"/>
              </a:spcAft>
            </a:pPr>
            <a:r>
              <a:rPr lang="en-US" sz="1800" dirty="0">
                <a:effectLst/>
                <a:latin typeface="Times New Roman" panose="02020603050405020304" pitchFamily="18" charset="0"/>
                <a:ea typeface="Times New Roman" panose="02020603050405020304" pitchFamily="18" charset="0"/>
              </a:rPr>
              <a:t>Some audits have special administrative purposes, such as auditing documents, risk, or performance, or following up on completed corrective actions.</a:t>
            </a:r>
          </a:p>
        </p:txBody>
      </p:sp>
    </p:spTree>
    <p:extLst>
      <p:ext uri="{BB962C8B-B14F-4D97-AF65-F5344CB8AC3E}">
        <p14:creationId xmlns:p14="http://schemas.microsoft.com/office/powerpoint/2010/main" val="64749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40764"/>
            <a:ext cx="7781544" cy="1604491"/>
          </a:xfrm>
        </p:spPr>
        <p:txBody>
          <a:bodyPr>
            <a:normAutofit/>
          </a:bodyPr>
          <a:lstStyle/>
          <a:p>
            <a:r>
              <a:rPr lang="en-US" sz="5400" dirty="0"/>
              <a:t>Social Application Of Ethics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140763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2E81-87FB-4915-9AEC-CC4E1EDFCEB7}"/>
              </a:ext>
            </a:extLst>
          </p:cNvPr>
          <p:cNvSpPr>
            <a:spLocks noGrp="1"/>
          </p:cNvSpPr>
          <p:nvPr>
            <p:ph type="title"/>
          </p:nvPr>
        </p:nvSpPr>
        <p:spPr/>
        <p:txBody>
          <a:bodyPr/>
          <a:lstStyle/>
          <a:p>
            <a:pPr algn="ctr"/>
            <a:r>
              <a:rPr lang="en-US" sz="3200" dirty="0"/>
              <a:t>Social Application Of Ethics</a:t>
            </a:r>
            <a:endParaRPr lang="en-US" dirty="0"/>
          </a:p>
        </p:txBody>
      </p:sp>
      <p:sp>
        <p:nvSpPr>
          <p:cNvPr id="3" name="Slide Number Placeholder 2">
            <a:extLst>
              <a:ext uri="{FF2B5EF4-FFF2-40B4-BE49-F238E27FC236}">
                <a16:creationId xmlns:a16="http://schemas.microsoft.com/office/drawing/2014/main" id="{69227346-9646-4E7B-B460-FF1A7DA330CD}"/>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Content Placeholder 3">
            <a:extLst>
              <a:ext uri="{FF2B5EF4-FFF2-40B4-BE49-F238E27FC236}">
                <a16:creationId xmlns:a16="http://schemas.microsoft.com/office/drawing/2014/main" id="{FF37A2F7-CC70-49AE-BCA1-30380DEB027B}"/>
              </a:ext>
            </a:extLst>
          </p:cNvPr>
          <p:cNvSpPr>
            <a:spLocks noGrp="1"/>
          </p:cNvSpPr>
          <p:nvPr>
            <p:ph idx="1"/>
          </p:nvPr>
        </p:nvSpPr>
        <p:spPr/>
        <p:txBody>
          <a:bodyPr/>
          <a:lstStyle/>
          <a:p>
            <a:pPr marL="0" marR="0" indent="0" algn="just">
              <a:lnSpc>
                <a:spcPct val="150000"/>
              </a:lnSpc>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Social Ethics</a:t>
            </a:r>
            <a:endParaRPr lang="en-US"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Social ethics is the systematic reflection on the moral dimensions of social structures, systems, issues, and communities. Social ethics can be thought of as a branch of ‘applied ethics,’ the application of ethical reasoning to social problems.</a:t>
            </a:r>
          </a:p>
          <a:p>
            <a:pPr marL="0" marR="0" algn="just">
              <a:spcAft>
                <a:spcPts val="1440"/>
              </a:spcAft>
            </a:pPr>
            <a:r>
              <a:rPr lang="en-US" sz="1800" dirty="0">
                <a:effectLst/>
                <a:latin typeface="Times New Roman" panose="02020603050405020304" pitchFamily="18" charset="0"/>
                <a:ea typeface="Times New Roman" panose="02020603050405020304" pitchFamily="18" charset="0"/>
              </a:rPr>
              <a:t>Human activities in space present us with novel philosophical, cultural, and ethical challenges. Moreover, space acts                as a different lens through which we can explore many of our oldest and deepest social and philosophical issues.</a:t>
            </a:r>
          </a:p>
          <a:p>
            <a:pPr marL="0" marR="0" algn="just">
              <a:spcAft>
                <a:spcPts val="1440"/>
              </a:spcAft>
            </a:pPr>
            <a:r>
              <a:rPr lang="en-US" sz="1800" dirty="0">
                <a:effectLst/>
                <a:latin typeface="Times New Roman" panose="02020603050405020304" pitchFamily="18" charset="0"/>
                <a:ea typeface="Times New Roman" panose="02020603050405020304" pitchFamily="18" charset="0"/>
              </a:rPr>
              <a:t>Social applications of ethics also called Applied Ethics</a:t>
            </a:r>
          </a:p>
          <a:p>
            <a:r>
              <a:rPr lang="en-US" sz="1800" b="1" dirty="0">
                <a:effectLst/>
                <a:latin typeface="Times New Roman" panose="02020603050405020304" pitchFamily="18" charset="0"/>
                <a:ea typeface="Calibri" panose="020F0502020204030204" pitchFamily="34" charset="0"/>
              </a:rPr>
              <a:t>Applied ethics</a:t>
            </a:r>
            <a:r>
              <a:rPr lang="en-US" sz="1800" dirty="0">
                <a:effectLst/>
                <a:latin typeface="Times New Roman" panose="02020603050405020304" pitchFamily="18" charset="0"/>
                <a:ea typeface="Calibri" panose="020F0502020204030204" pitchFamily="34" charset="0"/>
              </a:rPr>
              <a:t> refers to the practical application of moral considerations. It is </a:t>
            </a:r>
            <a:r>
              <a:rPr lang="en-US" sz="1800" u="none" strike="noStrike" dirty="0">
                <a:effectLst/>
                <a:latin typeface="Times New Roman" panose="02020603050405020304" pitchFamily="18" charset="0"/>
                <a:ea typeface="Calibri" panose="020F0502020204030204" pitchFamily="34" charset="0"/>
              </a:rPr>
              <a:t>ethics</a:t>
            </a:r>
            <a:r>
              <a:rPr lang="en-US" sz="1800" dirty="0">
                <a:effectLst/>
                <a:latin typeface="Times New Roman" panose="02020603050405020304" pitchFamily="18" charset="0"/>
                <a:ea typeface="Calibri" panose="020F0502020204030204" pitchFamily="34" charset="0"/>
              </a:rPr>
              <a:t> with respect to real-world actions and their moral considerations in the areas of private and public life, the professions, health, technology, law, and leadership.</a:t>
            </a:r>
            <a:endParaRPr lang="en-US" dirty="0"/>
          </a:p>
        </p:txBody>
      </p:sp>
    </p:spTree>
    <p:extLst>
      <p:ext uri="{BB962C8B-B14F-4D97-AF65-F5344CB8AC3E}">
        <p14:creationId xmlns:p14="http://schemas.microsoft.com/office/powerpoint/2010/main" val="1716137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6902-0458-48C3-9551-C7805464F511}"/>
              </a:ext>
            </a:extLst>
          </p:cNvPr>
          <p:cNvSpPr>
            <a:spLocks noGrp="1"/>
          </p:cNvSpPr>
          <p:nvPr>
            <p:ph type="title"/>
          </p:nvPr>
        </p:nvSpPr>
        <p:spPr/>
        <p:txBody>
          <a:bodyPr/>
          <a:lstStyle/>
          <a:p>
            <a:pPr algn="ctr"/>
            <a:r>
              <a:rPr lang="en-US" sz="3200" dirty="0"/>
              <a:t>Social Application Of Ethics</a:t>
            </a:r>
            <a:endParaRPr lang="en-US" dirty="0"/>
          </a:p>
        </p:txBody>
      </p:sp>
      <p:sp>
        <p:nvSpPr>
          <p:cNvPr id="3" name="Slide Number Placeholder 2">
            <a:extLst>
              <a:ext uri="{FF2B5EF4-FFF2-40B4-BE49-F238E27FC236}">
                <a16:creationId xmlns:a16="http://schemas.microsoft.com/office/drawing/2014/main" id="{01FC240A-E0D8-47E3-A57A-99A01A4433A0}"/>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Content Placeholder 3">
            <a:extLst>
              <a:ext uri="{FF2B5EF4-FFF2-40B4-BE49-F238E27FC236}">
                <a16:creationId xmlns:a16="http://schemas.microsoft.com/office/drawing/2014/main" id="{AE1056E0-F11C-48DA-9E40-1C446E3FC41E}"/>
              </a:ext>
            </a:extLst>
          </p:cNvPr>
          <p:cNvSpPr>
            <a:spLocks noGrp="1"/>
          </p:cNvSpPr>
          <p:nvPr>
            <p:ph idx="1"/>
          </p:nvPr>
        </p:nvSpPr>
        <p:spPr/>
        <p:txBody>
          <a:bodyPr/>
          <a:lstStyle/>
          <a:p>
            <a:pPr marL="0" indent="0">
              <a:buNone/>
            </a:pPr>
            <a:r>
              <a:rPr lang="en-US" sz="1800" b="1" u="sng" dirty="0">
                <a:effectLst/>
                <a:latin typeface="Times New Roman" panose="02020603050405020304" pitchFamily="18" charset="0"/>
                <a:ea typeface="Times New Roman" panose="02020603050405020304" pitchFamily="18" charset="0"/>
              </a:rPr>
              <a:t>How Ethics Apply to Hospitals?</a:t>
            </a:r>
          </a:p>
          <a:p>
            <a:r>
              <a:rPr lang="en-US" sz="1800" dirty="0">
                <a:effectLst/>
                <a:latin typeface="Times New Roman" panose="02020603050405020304" pitchFamily="18" charset="0"/>
                <a:ea typeface="Times New Roman" panose="02020603050405020304" pitchFamily="18" charset="0"/>
              </a:rPr>
              <a:t>Hospitals, even non-private ones could be considered as a good example of corporations, as they offer care services and face many challenges regarding the way they provide these services in terms of quality and ethics. They, therefore, should be socially responsible.</a:t>
            </a:r>
          </a:p>
          <a:p>
            <a:pPr marL="0" marR="0" indent="0" algn="just" fontAlgn="base">
              <a:lnSpc>
                <a:spcPts val="1920"/>
              </a:lnSpc>
              <a:spcBef>
                <a:spcPts val="600"/>
              </a:spcBef>
              <a:spcAft>
                <a:spcPts val="600"/>
              </a:spcAft>
              <a:buNone/>
            </a:pPr>
            <a:r>
              <a:rPr lang="en-US" sz="1800" b="1" u="sng" dirty="0">
                <a:effectLst/>
                <a:latin typeface="Times New Roman" panose="02020603050405020304" pitchFamily="18" charset="0"/>
                <a:ea typeface="Times New Roman" panose="02020603050405020304" pitchFamily="18" charset="0"/>
              </a:rPr>
              <a:t>Social Responsibility</a:t>
            </a:r>
          </a:p>
          <a:p>
            <a:pPr marL="342900" marR="0" lvl="0" indent="-342900" algn="l" fontAlgn="base">
              <a:lnSpc>
                <a:spcPts val="192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Quality and relevance of care: providing the best care possible according to current scientific advances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ts val="192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Accessibility of care (cost, waiting time to access consultation or hospitalization)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ts val="192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Compliance to the law: regulations, taxes,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labour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law for the employees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ts val="192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Community support: raising awareness about diseases and spreading the word about prevention methods among the community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ts val="192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Creating jobs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fontAlgn="base">
              <a:lnSpc>
                <a:spcPts val="1920"/>
              </a:lnSpc>
              <a:spcBef>
                <a:spcPts val="600"/>
              </a:spcBef>
              <a:spcAft>
                <a:spcPts val="600"/>
              </a:spcAft>
              <a:buNone/>
            </a:pPr>
            <a:r>
              <a:rPr lang="en-US" sz="1800" b="1" u="sng" dirty="0">
                <a:effectLst/>
                <a:latin typeface="Times New Roman" panose="02020603050405020304" pitchFamily="18" charset="0"/>
                <a:ea typeface="Times New Roman" panose="02020603050405020304" pitchFamily="18" charset="0"/>
              </a:rPr>
              <a:t>Ethics</a:t>
            </a:r>
          </a:p>
          <a:p>
            <a:pPr marL="342900" marR="0" lvl="0" indent="-342900" algn="l" fontAlgn="base">
              <a:lnSpc>
                <a:spcPts val="192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Providing care regardless of the patients’ ability to pay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ts val="192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Equity of care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ts val="192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Protecting patients’ data and privacy</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7941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b="0" i="1" dirty="0">
                <a:effectLst/>
                <a:latin typeface="Nunito Sans" pitchFamily="2" charset="0"/>
              </a:rPr>
              <a:t>Make every detail perfect and limit the number of details to perfect.” ― Jack Dorsey</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2478158"/>
            <a:ext cx="7781544" cy="2267098"/>
          </a:xfrm>
        </p:spPr>
        <p:txBody>
          <a:bodyPr>
            <a:normAutofit fontScale="90000"/>
          </a:bodyPr>
          <a:lstStyle/>
          <a:p>
            <a:r>
              <a:rPr lang="en-US" sz="5400" dirty="0"/>
              <a:t>The Framework of Employee Relation Law MIS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46CAA-1A22-42B2-A78C-788C497C5690}"/>
              </a:ext>
            </a:extLst>
          </p:cNvPr>
          <p:cNvSpPr>
            <a:spLocks noGrp="1"/>
          </p:cNvSpPr>
          <p:nvPr>
            <p:ph type="title"/>
          </p:nvPr>
        </p:nvSpPr>
        <p:spPr>
          <a:xfrm>
            <a:off x="444500" y="542925"/>
            <a:ext cx="11214100" cy="535531"/>
          </a:xfrm>
        </p:spPr>
        <p:txBody>
          <a:bodyPr/>
          <a:lstStyle/>
          <a:p>
            <a:pPr algn="ctr"/>
            <a:r>
              <a:rPr lang="en-US" sz="3200" dirty="0"/>
              <a:t>The Framework of Employee Relation Law MIS</a:t>
            </a:r>
            <a:endParaRPr lang="en-US" dirty="0"/>
          </a:p>
        </p:txBody>
      </p:sp>
      <p:sp>
        <p:nvSpPr>
          <p:cNvPr id="3" name="Slide Number Placeholder 2">
            <a:extLst>
              <a:ext uri="{FF2B5EF4-FFF2-40B4-BE49-F238E27FC236}">
                <a16:creationId xmlns:a16="http://schemas.microsoft.com/office/drawing/2014/main" id="{E11C8F4C-C40A-4689-838E-CAEBF97D0D42}"/>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a:extLst>
              <a:ext uri="{FF2B5EF4-FFF2-40B4-BE49-F238E27FC236}">
                <a16:creationId xmlns:a16="http://schemas.microsoft.com/office/drawing/2014/main" id="{715CD569-0CE7-4432-A28E-110ACA56CAF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framework for Employee or employment relations are concerned with managing and maintaining the employment relationship, which involves handling the pay–work bargain, dealing with employment practices, terms and conditions of employment, issues arising from employment, providing employees with a voice and communicating with employees.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Purpose of employee relations </a:t>
            </a:r>
            <a:endParaRPr lang="en-US"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purpose of employee relations is to provide for effective and consistent procedures for rule-making, consistency in dealing with employee relations issues, fairness, processes that can affect and improve employee behaviour or mechanisms to resolve differences/disputes. </a:t>
            </a:r>
          </a:p>
          <a:p>
            <a:pPr marL="0" indent="0">
              <a:buNone/>
            </a:pPr>
            <a:endParaRPr lang="en-US" dirty="0"/>
          </a:p>
        </p:txBody>
      </p:sp>
    </p:spTree>
    <p:extLst>
      <p:ext uri="{BB962C8B-B14F-4D97-AF65-F5344CB8AC3E}">
        <p14:creationId xmlns:p14="http://schemas.microsoft.com/office/powerpoint/2010/main" val="85859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B400-8461-423B-AFDB-05A50C65444D}"/>
              </a:ext>
            </a:extLst>
          </p:cNvPr>
          <p:cNvSpPr>
            <a:spLocks noGrp="1"/>
          </p:cNvSpPr>
          <p:nvPr>
            <p:ph type="title"/>
          </p:nvPr>
        </p:nvSpPr>
        <p:spPr/>
        <p:txBody>
          <a:bodyPr/>
          <a:lstStyle/>
          <a:p>
            <a:pPr algn="ctr"/>
            <a:r>
              <a:rPr lang="en-US" sz="3200" dirty="0"/>
              <a:t>The Framework of Employee Relation Law MIS</a:t>
            </a:r>
            <a:endParaRPr lang="en-US" dirty="0"/>
          </a:p>
        </p:txBody>
      </p:sp>
      <p:sp>
        <p:nvSpPr>
          <p:cNvPr id="3" name="Slide Number Placeholder 2">
            <a:extLst>
              <a:ext uri="{FF2B5EF4-FFF2-40B4-BE49-F238E27FC236}">
                <a16:creationId xmlns:a16="http://schemas.microsoft.com/office/drawing/2014/main" id="{BED4ABAC-CFED-4EB2-B72D-716EFAA3B6FA}"/>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a:extLst>
              <a:ext uri="{FF2B5EF4-FFF2-40B4-BE49-F238E27FC236}">
                <a16:creationId xmlns:a16="http://schemas.microsoft.com/office/drawing/2014/main" id="{D3D61712-3D86-48A2-8198-B8F076749C6E}"/>
              </a:ext>
            </a:extLst>
          </p:cNvPr>
          <p:cNvSpPr>
            <a:spLocks noGrp="1"/>
          </p:cNvSpPr>
          <p:nvPr>
            <p:ph idx="1"/>
          </p:nvPr>
        </p:nvSpPr>
        <p:spPr/>
        <p:txBody>
          <a:bodyPr>
            <a:normAutofit/>
          </a:bodyPr>
          <a:lstStyle/>
          <a:p>
            <a:pPr marL="0" indent="0" algn="just">
              <a:lnSpc>
                <a:spcPct val="160000"/>
              </a:lnSpc>
              <a:spcBef>
                <a:spcPts val="0"/>
              </a:spcBef>
              <a:buNone/>
            </a:pPr>
            <a:r>
              <a:rPr lang="en-US" sz="1800" b="1" u="sng" dirty="0">
                <a:latin typeface="Times New Roman" panose="02020603050405020304" pitchFamily="18" charset="0"/>
              </a:rPr>
              <a:t>Elements of employee relations </a:t>
            </a:r>
          </a:p>
          <a:p>
            <a:pPr marR="0" lvl="0" algn="just">
              <a:lnSpc>
                <a:spcPct val="107000"/>
              </a:lnSpc>
              <a:spcBef>
                <a:spcPts val="0"/>
              </a:spcBef>
              <a:spcAft>
                <a:spcPts val="0"/>
              </a:spcAft>
            </a:pPr>
            <a:r>
              <a:rPr lang="en-US" sz="1800" dirty="0">
                <a:latin typeface="Times New Roman" panose="02020603050405020304" pitchFamily="18" charset="0"/>
              </a:rPr>
              <a:t>The elements of employee relations are summarized below.</a:t>
            </a:r>
          </a:p>
          <a:p>
            <a:pPr marR="0" lvl="0" algn="just">
              <a:lnSpc>
                <a:spcPct val="107000"/>
              </a:lnSpc>
              <a:spcBef>
                <a:spcPts val="0"/>
              </a:spcBef>
              <a:spcAft>
                <a:spcPts val="0"/>
              </a:spcAft>
            </a:pPr>
            <a:r>
              <a:rPr lang="en-US" sz="1800" dirty="0">
                <a:latin typeface="Times New Roman" panose="02020603050405020304" pitchFamily="18" charset="0"/>
              </a:rPr>
              <a:t>The formal and informal employment policies and practices of the organization.</a:t>
            </a:r>
          </a:p>
          <a:p>
            <a:pPr marR="0" lvl="0" algn="just">
              <a:lnSpc>
                <a:spcPct val="107000"/>
              </a:lnSpc>
              <a:spcBef>
                <a:spcPts val="0"/>
              </a:spcBef>
              <a:spcAft>
                <a:spcPts val="0"/>
              </a:spcAft>
            </a:pPr>
            <a:r>
              <a:rPr lang="en-US" sz="1800" dirty="0">
                <a:latin typeface="Times New Roman" panose="02020603050405020304" pitchFamily="18" charset="0"/>
              </a:rPr>
              <a:t>The bargaining structures, recognition and collective agreements and practices that have evolved to enable the formal system to operate.</a:t>
            </a:r>
          </a:p>
          <a:p>
            <a:pPr marR="0" lvl="0" algn="just">
              <a:lnSpc>
                <a:spcPct val="107000"/>
              </a:lnSpc>
              <a:spcBef>
                <a:spcPts val="0"/>
              </a:spcBef>
              <a:spcAft>
                <a:spcPts val="0"/>
              </a:spcAft>
            </a:pPr>
            <a:r>
              <a:rPr lang="en-US" sz="1800" dirty="0">
                <a:latin typeface="Times New Roman" panose="02020603050405020304" pitchFamily="18" charset="0"/>
              </a:rPr>
              <a:t>Policies and practices for employee voice and communications.</a:t>
            </a:r>
          </a:p>
          <a:p>
            <a:pPr marR="0" lvl="0" algn="just">
              <a:lnSpc>
                <a:spcPct val="107000"/>
              </a:lnSpc>
              <a:spcBef>
                <a:spcPts val="0"/>
              </a:spcBef>
              <a:spcAft>
                <a:spcPts val="0"/>
              </a:spcAft>
            </a:pPr>
            <a:r>
              <a:rPr lang="en-US" sz="1800" dirty="0">
                <a:latin typeface="Times New Roman" panose="02020603050405020304" pitchFamily="18" charset="0"/>
              </a:rPr>
              <a:t>The informal as well as the formal processes that take place in the shape of continuous interactions between managers and team leaders or supervisors on the one hand and employee representatives and individuals on the other.</a:t>
            </a:r>
          </a:p>
          <a:p>
            <a:pPr marR="0" lvl="0" algn="just">
              <a:lnSpc>
                <a:spcPct val="107000"/>
              </a:lnSpc>
              <a:spcBef>
                <a:spcPts val="0"/>
              </a:spcBef>
              <a:spcAft>
                <a:spcPts val="0"/>
              </a:spcAft>
            </a:pPr>
            <a:r>
              <a:rPr lang="en-US" sz="1800" dirty="0">
                <a:latin typeface="Times New Roman" panose="02020603050405020304" pitchFamily="18" charset="0"/>
              </a:rPr>
              <a:t>The philosophies and policies of the major players in the industrial relations scene: the government of the day, management and the trade unions.</a:t>
            </a:r>
          </a:p>
          <a:p>
            <a:pPr marR="0" lvl="0" algn="just">
              <a:lnSpc>
                <a:spcPct val="107000"/>
              </a:lnSpc>
              <a:spcBef>
                <a:spcPts val="0"/>
              </a:spcBef>
              <a:spcAft>
                <a:spcPts val="800"/>
              </a:spcAft>
            </a:pPr>
            <a:r>
              <a:rPr lang="en-US" sz="1800" dirty="0">
                <a:latin typeface="Times New Roman" panose="02020603050405020304" pitchFamily="18" charset="0"/>
              </a:rPr>
              <a:t>A number of parties, each with different roles. These consist of the state, management, employer’s organizations, the trade unions, individual managers and supervisors, HR managers, employee representatives or shop stewards and employees.</a:t>
            </a:r>
          </a:p>
          <a:p>
            <a:endParaRPr lang="en-US" dirty="0"/>
          </a:p>
        </p:txBody>
      </p:sp>
    </p:spTree>
    <p:extLst>
      <p:ext uri="{BB962C8B-B14F-4D97-AF65-F5344CB8AC3E}">
        <p14:creationId xmlns:p14="http://schemas.microsoft.com/office/powerpoint/2010/main" val="121921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40764"/>
            <a:ext cx="7781544" cy="1604491"/>
          </a:xfrm>
        </p:spPr>
        <p:txBody>
          <a:bodyPr>
            <a:normAutofit/>
          </a:bodyPr>
          <a:lstStyle/>
          <a:p>
            <a:r>
              <a:rPr lang="en-US" sz="5400" dirty="0"/>
              <a:t>Changing Management Practice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14247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2E25-A166-4BA3-BC60-912D7A6255A9}"/>
              </a:ext>
            </a:extLst>
          </p:cNvPr>
          <p:cNvSpPr>
            <a:spLocks noGrp="1"/>
          </p:cNvSpPr>
          <p:nvPr>
            <p:ph type="title"/>
          </p:nvPr>
        </p:nvSpPr>
        <p:spPr/>
        <p:txBody>
          <a:bodyPr/>
          <a:lstStyle/>
          <a:p>
            <a:pPr algn="ctr"/>
            <a:r>
              <a:rPr lang="en-US" sz="3200" dirty="0"/>
              <a:t>Changing Management Practice</a:t>
            </a:r>
            <a:endParaRPr lang="en-US" dirty="0"/>
          </a:p>
        </p:txBody>
      </p:sp>
      <p:sp>
        <p:nvSpPr>
          <p:cNvPr id="3" name="Slide Number Placeholder 2">
            <a:extLst>
              <a:ext uri="{FF2B5EF4-FFF2-40B4-BE49-F238E27FC236}">
                <a16:creationId xmlns:a16="http://schemas.microsoft.com/office/drawing/2014/main" id="{00F75A33-E88B-41A0-BD60-29C9CE74BD69}"/>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7CC736BA-7E4C-4F7A-911B-DE0DF3F9CF34}"/>
              </a:ext>
            </a:extLst>
          </p:cNvPr>
          <p:cNvSpPr>
            <a:spLocks noGrp="1"/>
          </p:cNvSpPr>
          <p:nvPr>
            <p:ph idx="1"/>
          </p:nvPr>
        </p:nvSpPr>
        <p:spPr/>
        <p:txBody>
          <a:bodyPr/>
          <a:lstStyle/>
          <a:p>
            <a:pPr marL="0" marR="0" indent="0" algn="just" fontAlgn="base">
              <a:lnSpc>
                <a:spcPct val="150000"/>
              </a:lnSpc>
              <a:spcBef>
                <a:spcPts val="0"/>
              </a:spcBef>
              <a:spcAft>
                <a:spcPts val="0"/>
              </a:spcAft>
              <a:buNone/>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Change Management</a:t>
            </a:r>
          </a:p>
          <a:p>
            <a:pPr marL="0" marR="0" indent="0" algn="just" fontAlgn="base">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Change management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a systematic approach that includes dealing with the transition or transformation of organizational goals, </a:t>
            </a:r>
            <a:r>
              <a:rPr lang="en-US" sz="18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core values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processes or technologies.</a:t>
            </a:r>
          </a:p>
          <a:p>
            <a:pPr marL="0" marR="0" indent="0" algn="just" fontAlgn="base">
              <a:lnSpc>
                <a:spcPct val="107000"/>
              </a:lnSpc>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fontAlgn="base">
              <a:lnSpc>
                <a:spcPct val="150000"/>
              </a:lnSpc>
              <a:spcBef>
                <a:spcPts val="0"/>
              </a:spcBef>
              <a:spcAft>
                <a:spcPts val="0"/>
              </a:spcAft>
              <a:buNone/>
            </a:pPr>
            <a:r>
              <a:rPr lang="en-US" sz="1800" b="1" u="sng" spc="-40" dirty="0">
                <a:effectLst/>
                <a:latin typeface="Times New Roman" panose="02020603050405020304" pitchFamily="18" charset="0"/>
                <a:ea typeface="Times New Roman" panose="02020603050405020304" pitchFamily="18" charset="0"/>
              </a:rPr>
              <a:t>Change Management Best Practices</a:t>
            </a:r>
          </a:p>
          <a:p>
            <a:pPr marL="0" marR="0" indent="0" algn="just" fontAlgn="base">
              <a:lnSpc>
                <a:spcPct val="150000"/>
              </a:lnSpc>
              <a:spcBef>
                <a:spcPts val="0"/>
              </a:spcBef>
              <a:spcAft>
                <a:spcPts val="0"/>
              </a:spcAft>
              <a:buNone/>
            </a:pPr>
            <a:endParaRPr lang="en-US" sz="1800" b="1" dirty="0">
              <a:effectLst/>
              <a:latin typeface="Times New Roman" panose="02020603050405020304" pitchFamily="18" charset="0"/>
              <a:ea typeface="Times New Roman" panose="02020603050405020304" pitchFamily="18" charset="0"/>
            </a:endParaRPr>
          </a:p>
          <a:p>
            <a:pPr marL="0" marR="0" algn="just" fontAlgn="base">
              <a:spcBef>
                <a:spcPts val="0"/>
              </a:spcBef>
              <a:spcAft>
                <a:spcPts val="0"/>
              </a:spcAft>
            </a:pPr>
            <a:r>
              <a:rPr lang="en-US" sz="1800" dirty="0">
                <a:effectLst/>
                <a:latin typeface="Times New Roman" panose="02020603050405020304" pitchFamily="18" charset="0"/>
                <a:ea typeface="Times New Roman" panose="02020603050405020304" pitchFamily="18" charset="0"/>
              </a:rPr>
              <a:t>Change management processes can be very complex. Additionally, change in the workplace can cause high levels of stress among employees.</a:t>
            </a:r>
          </a:p>
          <a:p>
            <a:pPr marL="0" marR="0" indent="0" algn="just" fontAlgn="base">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gn="just" fontAlgn="base">
              <a:spcBef>
                <a:spcPts val="0"/>
              </a:spcBef>
              <a:spcAft>
                <a:spcPts val="0"/>
              </a:spcAft>
            </a:pPr>
            <a:r>
              <a:rPr lang="en-US" sz="1800" dirty="0">
                <a:effectLst/>
                <a:latin typeface="Times New Roman" panose="02020603050405020304" pitchFamily="18" charset="0"/>
                <a:ea typeface="Times New Roman" panose="02020603050405020304" pitchFamily="18" charset="0"/>
              </a:rPr>
              <a:t>However, there are some </a:t>
            </a:r>
            <a:r>
              <a:rPr lang="en-US" sz="1800" b="1" dirty="0">
                <a:effectLst/>
                <a:latin typeface="Times New Roman" panose="02020603050405020304" pitchFamily="18" charset="0"/>
                <a:ea typeface="Times New Roman" panose="02020603050405020304" pitchFamily="18" charset="0"/>
              </a:rPr>
              <a:t>rules and best practices</a:t>
            </a:r>
            <a:r>
              <a:rPr lang="en-US" sz="1800" dirty="0">
                <a:effectLst/>
                <a:latin typeface="Times New Roman" panose="02020603050405020304" pitchFamily="18" charset="0"/>
                <a:ea typeface="Times New Roman" panose="02020603050405020304" pitchFamily="18" charset="0"/>
              </a:rPr>
              <a:t> every organization should follow. </a:t>
            </a:r>
          </a:p>
          <a:p>
            <a:pPr marL="0" marR="0" indent="0" algn="just" fontAlgn="base">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Here they are. </a:t>
            </a:r>
          </a:p>
          <a:p>
            <a:pPr marL="0" marR="0" indent="0" algn="just" fontAlgn="base">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268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D13-EE12-4388-BCCA-BBF8ECE35B84}"/>
              </a:ext>
            </a:extLst>
          </p:cNvPr>
          <p:cNvSpPr>
            <a:spLocks noGrp="1"/>
          </p:cNvSpPr>
          <p:nvPr>
            <p:ph type="title"/>
          </p:nvPr>
        </p:nvSpPr>
        <p:spPr/>
        <p:txBody>
          <a:bodyPr/>
          <a:lstStyle/>
          <a:p>
            <a:pPr algn="ctr"/>
            <a:r>
              <a:rPr lang="en-US" sz="3200" dirty="0"/>
              <a:t>Changing Management Practice</a:t>
            </a:r>
            <a:endParaRPr lang="en-US" dirty="0"/>
          </a:p>
        </p:txBody>
      </p:sp>
      <p:sp>
        <p:nvSpPr>
          <p:cNvPr id="3" name="Slide Number Placeholder 2">
            <a:extLst>
              <a:ext uri="{FF2B5EF4-FFF2-40B4-BE49-F238E27FC236}">
                <a16:creationId xmlns:a16="http://schemas.microsoft.com/office/drawing/2014/main" id="{0B50DBD3-C0FF-485E-9A60-875F2DD0CE19}"/>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6CA2F565-2A41-4A18-A8F1-AD3BFF49D557}"/>
              </a:ext>
            </a:extLst>
          </p:cNvPr>
          <p:cNvSpPr>
            <a:spLocks noGrp="1"/>
          </p:cNvSpPr>
          <p:nvPr>
            <p:ph idx="1"/>
          </p:nvPr>
        </p:nvSpPr>
        <p:spPr>
          <a:xfrm>
            <a:off x="443365" y="1825625"/>
            <a:ext cx="5652635" cy="4351338"/>
          </a:xfrm>
        </p:spPr>
        <p:txBody>
          <a:bodyPr>
            <a:normAutofit/>
          </a:bodyPr>
          <a:lstStyle/>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Define clear goals</a:t>
            </a: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Be honest and transparent</a:t>
            </a: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Train and reassure your teams</a:t>
            </a: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Encourage conversations and communicate regularly</a:t>
            </a: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Listen to your employees</a:t>
            </a: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Bring your leaders on board</a:t>
            </a:r>
            <a:endParaRPr lang="en-US" sz="18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Choose the right communication tool</a:t>
            </a: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Empower your employees</a:t>
            </a: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Encourage knowledge sharing</a:t>
            </a:r>
            <a:endParaRPr lang="en-US" sz="18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Content Placeholder 3">
            <a:extLst>
              <a:ext uri="{FF2B5EF4-FFF2-40B4-BE49-F238E27FC236}">
                <a16:creationId xmlns:a16="http://schemas.microsoft.com/office/drawing/2014/main" id="{3ED0D65C-04DC-467E-8B98-E7829A46D67D}"/>
              </a:ext>
            </a:extLst>
          </p:cNvPr>
          <p:cNvSpPr txBox="1">
            <a:spLocks/>
          </p:cNvSpPr>
          <p:nvPr/>
        </p:nvSpPr>
        <p:spPr>
          <a:xfrm>
            <a:off x="6096000" y="1825625"/>
            <a:ext cx="56526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lnSpc>
                <a:spcPts val="2400"/>
              </a:lnSpc>
              <a:spcBef>
                <a:spcPts val="0"/>
              </a:spcBef>
              <a:spcAft>
                <a:spcPts val="1500"/>
              </a:spcAft>
            </a:pPr>
            <a:r>
              <a:rPr lang="en-US" sz="1800" b="1" u="sng" spc="-40" dirty="0">
                <a:effectLst/>
                <a:latin typeface="Times New Roman" panose="02020603050405020304" pitchFamily="18" charset="0"/>
                <a:ea typeface="Calibri" panose="020F0502020204030204" pitchFamily="34" charset="0"/>
              </a:rPr>
              <a:t>Document and make information easily accessible</a:t>
            </a: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Recognize and reward</a:t>
            </a:r>
            <a:endParaRPr lang="en-US"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fontAlgn="base">
              <a:lnSpc>
                <a:spcPts val="2400"/>
              </a:lnSpc>
              <a:spcBef>
                <a:spcPts val="0"/>
              </a:spcBef>
              <a:spcAft>
                <a:spcPts val="1500"/>
              </a:spcAft>
            </a:pPr>
            <a:r>
              <a:rPr lang="en-US" sz="1800" b="1" u="sng" spc="-40" dirty="0">
                <a:effectLst/>
                <a:latin typeface="Times New Roman" panose="02020603050405020304" pitchFamily="18" charset="0"/>
                <a:ea typeface="Times New Roman" panose="02020603050405020304" pitchFamily="18" charset="0"/>
                <a:cs typeface="Times New Roman" panose="02020603050405020304" pitchFamily="18" charset="0"/>
              </a:rPr>
              <a:t>Make it social</a:t>
            </a:r>
            <a:endParaRPr lang="en-US" sz="18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15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40764"/>
            <a:ext cx="7781544" cy="1604491"/>
          </a:xfrm>
        </p:spPr>
        <p:txBody>
          <a:bodyPr>
            <a:normAutofit/>
          </a:bodyPr>
          <a:lstStyle/>
          <a:p>
            <a:r>
              <a:rPr lang="en-US" sz="5400" dirty="0"/>
              <a:t>HRM And IT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63543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47a1e9fc-3af5-47a8-bd68-1de65b94697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A7A9E05AE5E840AFADC37DFDE05207" ma:contentTypeVersion="12" ma:contentTypeDescription="Create a new document." ma:contentTypeScope="" ma:versionID="9f469471af5f438ecbeae339e3397569">
  <xsd:schema xmlns:xsd="http://www.w3.org/2001/XMLSchema" xmlns:xs="http://www.w3.org/2001/XMLSchema" xmlns:p="http://schemas.microsoft.com/office/2006/metadata/properties" xmlns:ns2="47a1e9fc-3af5-47a8-bd68-1de65b946976" xmlns:ns3="428485ea-c679-4c83-afe7-e27571c7a1bb" targetNamespace="http://schemas.microsoft.com/office/2006/metadata/properties" ma:root="true" ma:fieldsID="335090425f5d03df917a14d971c6ea05" ns2:_="" ns3:_="">
    <xsd:import namespace="47a1e9fc-3af5-47a8-bd68-1de65b946976"/>
    <xsd:import namespace="428485ea-c679-4c83-afe7-e27571c7a1b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a1e9fc-3af5-47a8-bd68-1de65b9469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28485ea-c679-4c83-afe7-e27571c7a1b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47a1e9fc-3af5-47a8-bd68-1de65b946976"/>
    <ds:schemaRef ds:uri="http://schemas.microsoft.com/office/2006/documentManagement/types"/>
    <ds:schemaRef ds:uri="http://purl.org/dc/terms/"/>
    <ds:schemaRef ds:uri="428485ea-c679-4c83-afe7-e27571c7a1bb"/>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CAA22F6F-80DE-48F2-941A-F4E81CF40B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a1e9fc-3af5-47a8-bd68-1de65b946976"/>
    <ds:schemaRef ds:uri="428485ea-c679-4c83-afe7-e27571c7a1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58</TotalTime>
  <Words>1428</Words>
  <Application>Microsoft Office PowerPoint</Application>
  <PresentationFormat>Widescreen</PresentationFormat>
  <Paragraphs>155</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Courier New</vt:lpstr>
      <vt:lpstr>Nunito Sans</vt:lpstr>
      <vt:lpstr>Symbol</vt:lpstr>
      <vt:lpstr>Times New Roman</vt:lpstr>
      <vt:lpstr>Trade Gothic LT Pro</vt:lpstr>
      <vt:lpstr>Trebuchet MS</vt:lpstr>
      <vt:lpstr>Office Theme</vt:lpstr>
      <vt:lpstr>Professional Ethics</vt:lpstr>
      <vt:lpstr>Contents</vt:lpstr>
      <vt:lpstr>The Framework of Employee Relation Law MIS</vt:lpstr>
      <vt:lpstr>The Framework of Employee Relation Law MIS</vt:lpstr>
      <vt:lpstr>The Framework of Employee Relation Law MIS</vt:lpstr>
      <vt:lpstr>Changing Management Practice</vt:lpstr>
      <vt:lpstr>Changing Management Practice</vt:lpstr>
      <vt:lpstr>Changing Management Practice</vt:lpstr>
      <vt:lpstr>HRM And IT</vt:lpstr>
      <vt:lpstr>HRM And IT</vt:lpstr>
      <vt:lpstr>HRM And IT</vt:lpstr>
      <vt:lpstr>Health And Safety At Work</vt:lpstr>
      <vt:lpstr>Health And Safety At Work</vt:lpstr>
      <vt:lpstr>Health And Safety At Work</vt:lpstr>
      <vt:lpstr>Software Liability</vt:lpstr>
      <vt:lpstr>Software Liability</vt:lpstr>
      <vt:lpstr>Software Liability</vt:lpstr>
      <vt:lpstr>Accounting And Auditing</vt:lpstr>
      <vt:lpstr>Accounting And Auditing</vt:lpstr>
      <vt:lpstr>Accounting And Auditing</vt:lpstr>
      <vt:lpstr>Social Application Of Ethics</vt:lpstr>
      <vt:lpstr>Social Application Of Ethics</vt:lpstr>
      <vt:lpstr>Social Application Of Ethics</vt:lpstr>
      <vt:lpstr>Make every detail perfect and limit the number of details to perfect.” ― Jack Dorsey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dc:title>
  <dc:creator>D-18-CS-30</dc:creator>
  <cp:lastModifiedBy>D-18-CS-30</cp:lastModifiedBy>
  <cp:revision>2</cp:revision>
  <dcterms:created xsi:type="dcterms:W3CDTF">2021-10-06T19:00:20Z</dcterms:created>
  <dcterms:modified xsi:type="dcterms:W3CDTF">2021-10-06T20:01:20Z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0x01010024A7A9E05AE5E840AFADC37DFDE05207</vt:lpwstr>
  </property>
</Properties>
</file>