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1" r:id="rId3"/>
    <p:sldId id="257" r:id="rId4"/>
    <p:sldId id="259" r:id="rId5"/>
    <p:sldId id="265" r:id="rId6"/>
    <p:sldId id="266" r:id="rId7"/>
    <p:sldId id="267" r:id="rId8"/>
    <p:sldId id="268" r:id="rId9"/>
    <p:sldId id="270" r:id="rId10"/>
    <p:sldId id="272" r:id="rId11"/>
    <p:sldId id="271" r:id="rId12"/>
    <p:sldId id="269" r:id="rId13"/>
    <p:sldId id="262" r:id="rId14"/>
    <p:sldId id="260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Na" initials="a" lastIdx="1" clrIdx="0">
    <p:extLst>
      <p:ext uri="{19B8F6BF-5375-455C-9EA6-DF929625EA0E}">
        <p15:presenceInfo xmlns:p15="http://schemas.microsoft.com/office/powerpoint/2012/main" userId="aH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993" autoAdjust="0"/>
  </p:normalViewPr>
  <p:slideViewPr>
    <p:cSldViewPr snapToGrid="0">
      <p:cViewPr varScale="1">
        <p:scale>
          <a:sx n="42" d="100"/>
          <a:sy n="42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D648-3166-431B-BAA5-5FBF28B4AAA0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7A575-CC90-4C0F-9132-46529D2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Chess-</a:t>
            </a:r>
            <a:r>
              <a:rPr lang="en-US" baseline="0" dirty="0" smtClean="0"/>
              <a:t> have been playing since elementary school</a:t>
            </a:r>
          </a:p>
          <a:p>
            <a:r>
              <a:rPr lang="en-US" baseline="0" dirty="0" smtClean="0"/>
              <a:t>Math – Enjoying it since I first formally learn math</a:t>
            </a:r>
          </a:p>
          <a:p>
            <a:r>
              <a:rPr lang="en-US" baseline="0" dirty="0" smtClean="0"/>
              <a:t>Science – Programming since, well, four years 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liberal arts education and course work </a:t>
            </a:r>
            <a:r>
              <a:rPr lang="en-US" baseline="0" dirty="0" smtClean="0"/>
              <a:t>(112, 213, 481 AI, 220)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that wouldn’t work…but what now….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Step- Plan &amp;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Idea- It</a:t>
            </a:r>
            <a:r>
              <a:rPr lang="en-US" baseline="0" dirty="0" smtClean="0"/>
              <a:t> starts w/ idea and research</a:t>
            </a:r>
          </a:p>
          <a:p>
            <a:r>
              <a:rPr lang="en-US" dirty="0" smtClean="0"/>
              <a:t>Whiteboard- writing,</a:t>
            </a:r>
            <a:r>
              <a:rPr lang="en-US" baseline="0" dirty="0" smtClean="0"/>
              <a:t> erasing, and rewriting, and moving back to see the big picture</a:t>
            </a:r>
          </a:p>
          <a:p>
            <a:r>
              <a:rPr lang="en-US" dirty="0" smtClean="0"/>
              <a:t>Diagrams- Transfer</a:t>
            </a:r>
            <a:r>
              <a:rPr lang="en-US" baseline="0" dirty="0" smtClean="0"/>
              <a:t> WB to </a:t>
            </a:r>
            <a:r>
              <a:rPr lang="en-US" baseline="0" dirty="0" err="1" smtClean="0"/>
              <a:t>Dia</a:t>
            </a:r>
            <a:endParaRPr lang="en-US" baseline="0" dirty="0" smtClean="0"/>
          </a:p>
          <a:p>
            <a:r>
              <a:rPr lang="en-US" baseline="0" dirty="0" smtClean="0"/>
              <a:t>(Next step is best part) Sleep- Catch up on some sleep</a:t>
            </a:r>
          </a:p>
          <a:p>
            <a:r>
              <a:rPr lang="en-US" baseline="0" dirty="0" smtClean="0"/>
              <a:t>Coding (112, 213, 481 AI, 220)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Board-</a:t>
            </a:r>
            <a:r>
              <a:rPr lang="en-US" baseline="0" dirty="0" smtClean="0"/>
              <a:t> Problem with coloring</a:t>
            </a:r>
          </a:p>
          <a:p>
            <a:r>
              <a:rPr lang="en-US" baseline="0" dirty="0" smtClean="0"/>
              <a:t>Pieces- Problem with displaying pieces</a:t>
            </a:r>
          </a:p>
          <a:p>
            <a:r>
              <a:rPr lang="en-US" baseline="0" dirty="0" smtClean="0"/>
              <a:t>Board &amp; Pieces – What I did to fix them</a:t>
            </a:r>
          </a:p>
          <a:p>
            <a:r>
              <a:rPr lang="en-US" baseline="0" dirty="0" smtClean="0"/>
              <a:t>Movement of Pieces – Use 2-square notation to move pieces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r>
              <a:rPr lang="en-US" baseline="0" dirty="0" smtClean="0"/>
              <a:t> – talk about some rules</a:t>
            </a:r>
          </a:p>
          <a:p>
            <a:r>
              <a:rPr lang="en-US" baseline="0" dirty="0" smtClean="0"/>
              <a:t>King &amp; Rook – castling</a:t>
            </a:r>
          </a:p>
          <a:p>
            <a:r>
              <a:rPr lang="en-US" baseline="0" dirty="0" smtClean="0"/>
              <a:t>Last move –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passante</a:t>
            </a:r>
            <a:endParaRPr lang="en-US" baseline="0" dirty="0" smtClean="0"/>
          </a:p>
          <a:p>
            <a:r>
              <a:rPr lang="en-US" baseline="0" dirty="0" smtClean="0"/>
              <a:t>Number of moves – stalemate</a:t>
            </a:r>
          </a:p>
          <a:p>
            <a:r>
              <a:rPr lang="en-US" baseline="0" dirty="0" smtClean="0"/>
              <a:t>Three previous positions – stalemate by repetition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FAM-</a:t>
            </a:r>
            <a:r>
              <a:rPr lang="en-US" baseline="0" dirty="0" smtClean="0"/>
              <a:t> Utilizes similar algorithms as the rules to find moves</a:t>
            </a:r>
          </a:p>
          <a:p>
            <a:r>
              <a:rPr lang="en-US" baseline="0" dirty="0" smtClean="0"/>
              <a:t>F(p) – the approximate function to determine best move</a:t>
            </a:r>
          </a:p>
          <a:p>
            <a:r>
              <a:rPr lang="en-US" baseline="0" dirty="0" smtClean="0"/>
              <a:t>Pick the best move- Picks the move with maximum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A575-CC90-4C0F-9132-46529D2D5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861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88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42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52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BAF0D2-6D84-44B0-9DD9-52C11AD688B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4F0FB3-0CAD-488F-A7FE-32CEFA5E67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26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VideoFiles/RandomMoves1.avi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DeepYellowj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Development of Chess AI</a:t>
            </a:r>
          </a:p>
          <a:p>
            <a:r>
              <a:rPr lang="en-US" dirty="0" smtClean="0"/>
              <a:t>By: Ahmad </a:t>
            </a:r>
            <a:r>
              <a:rPr lang="en-US" dirty="0" err="1" smtClean="0"/>
              <a:t>Nazeri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257" y="1997676"/>
            <a:ext cx="4111239" cy="4351339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Rules for each </a:t>
            </a:r>
            <a:r>
              <a:rPr lang="en-US" sz="2400" dirty="0" smtClean="0"/>
              <a:t>piece</a:t>
            </a:r>
            <a:endParaRPr lang="en-US" sz="24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b="0" dirty="0" smtClean="0">
                <a:cs typeface="Times New Roman" panose="02020603050405020304" pitchFamily="18" charset="0"/>
              </a:rPr>
              <a:t>Keeping Track</a:t>
            </a:r>
          </a:p>
          <a:p>
            <a:pPr marL="800100" lvl="1" indent="-342900"/>
            <a:r>
              <a:rPr lang="en-US" sz="2400" dirty="0" smtClean="0">
                <a:cs typeface="Times New Roman" panose="02020603050405020304" pitchFamily="18" charset="0"/>
              </a:rPr>
              <a:t>Whether king and rooks have moved</a:t>
            </a:r>
          </a:p>
          <a:p>
            <a:pPr marL="800100" lvl="1" indent="-342900"/>
            <a:r>
              <a:rPr lang="en-US" sz="2400" b="0" dirty="0" smtClean="0">
                <a:cs typeface="Times New Roman" panose="02020603050405020304" pitchFamily="18" charset="0"/>
              </a:rPr>
              <a:t>Last move</a:t>
            </a:r>
          </a:p>
          <a:p>
            <a:pPr marL="800100" lvl="1" indent="-342900"/>
            <a:r>
              <a:rPr lang="en-US" sz="2400" dirty="0" smtClean="0">
                <a:cs typeface="Times New Roman" panose="02020603050405020304" pitchFamily="18" charset="0"/>
              </a:rPr>
              <a:t>Number of moves since last pawn move or capture</a:t>
            </a:r>
          </a:p>
          <a:p>
            <a:pPr marL="800100" lvl="1" indent="-342900"/>
            <a:r>
              <a:rPr lang="en-US" sz="2400" b="0" dirty="0" smtClean="0">
                <a:cs typeface="Times New Roman" panose="02020603050405020304" pitchFamily="18" charset="0"/>
              </a:rPr>
              <a:t>Three previous positions</a:t>
            </a:r>
            <a:endParaRPr 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6545507" y="170061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082495" y="1700033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7613090" y="1700615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8679892" y="1700613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9737950" y="1700615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7078907" y="222110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8146490" y="2211580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9213292" y="2211577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6021631" y="2213802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197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6068419" y="2261753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" r="91017" b="62912"/>
          <a:stretch/>
        </p:blipFill>
        <p:spPr bwMode="auto">
          <a:xfrm>
            <a:off x="7122522" y="17369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6" r="53656" b="55495"/>
          <a:stretch/>
        </p:blipFill>
        <p:spPr bwMode="auto">
          <a:xfrm>
            <a:off x="7673960" y="1722025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Right Arrow 186"/>
          <p:cNvSpPr/>
          <p:nvPr/>
        </p:nvSpPr>
        <p:spPr>
          <a:xfrm flipH="1">
            <a:off x="10340700" y="5202408"/>
            <a:ext cx="484991" cy="4659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Arrow 227"/>
          <p:cNvSpPr/>
          <p:nvPr/>
        </p:nvSpPr>
        <p:spPr>
          <a:xfrm flipH="1">
            <a:off x="10340700" y="2003038"/>
            <a:ext cx="484991" cy="4659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5400000">
            <a:off x="7614770" y="2215689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6025218" y="170027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rot="5400000">
            <a:off x="8149294" y="1700569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5400000">
            <a:off x="9217456" y="1700030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8685776" y="2207234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 rot="5400000">
            <a:off x="6554757" y="222433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9735299" y="2207014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5400000">
            <a:off x="6545908" y="2738941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 rot="5400000">
            <a:off x="7082896" y="2738360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5400000">
            <a:off x="7613491" y="2738942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 rot="5400000">
            <a:off x="8680293" y="2738940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9738351" y="2738942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 rot="5400000">
            <a:off x="7079308" y="3259431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 rot="5400000">
            <a:off x="8146891" y="3249907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 rot="5400000">
            <a:off x="9213693" y="324990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 rot="5400000">
            <a:off x="6022032" y="3252129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 rot="5400000">
            <a:off x="7615171" y="3254016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 rot="5400000">
            <a:off x="6025619" y="2738598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 rot="5400000">
            <a:off x="8149695" y="2738896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 rot="5400000">
            <a:off x="9217857" y="2738357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 rot="5400000">
            <a:off x="8686177" y="324556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 rot="5400000">
            <a:off x="6555158" y="3262658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 rot="5400000">
            <a:off x="9735700" y="324534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5400000">
            <a:off x="6547240" y="3767116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 rot="5400000">
            <a:off x="7084228" y="3766535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 rot="5400000">
            <a:off x="7614823" y="3767117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 rot="5400000">
            <a:off x="8681625" y="3767115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 rot="5400000">
            <a:off x="9739683" y="3767117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 rot="5400000">
            <a:off x="7080640" y="4287606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 rot="5400000">
            <a:off x="8148223" y="4278082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 rot="5400000">
            <a:off x="9215025" y="4278079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 rot="5400000">
            <a:off x="6023364" y="428030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 rot="5400000">
            <a:off x="7616503" y="428219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5400000">
            <a:off x="6026951" y="3766773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 rot="5400000">
            <a:off x="8151027" y="3767071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5400000">
            <a:off x="9219189" y="3766532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5400000">
            <a:off x="8677984" y="4273736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5400000">
            <a:off x="6556490" y="4290833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 rot="5400000">
            <a:off x="9737032" y="4273517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5400000">
            <a:off x="6547641" y="4805443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 rot="5400000">
            <a:off x="7084629" y="4804862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5400000">
            <a:off x="7615224" y="480544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 rot="5400000">
            <a:off x="8682026" y="4805442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 rot="5400000">
            <a:off x="9740084" y="4805444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 rot="5400000">
            <a:off x="7081041" y="5325933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 rot="5400000">
            <a:off x="8148624" y="5316409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 rot="5400000">
            <a:off x="9215426" y="5316406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 rot="5400000">
            <a:off x="6023765" y="5318631"/>
            <a:ext cx="530011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 rot="5400000">
            <a:off x="7616904" y="5320518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 rot="5400000">
            <a:off x="6027352" y="4805100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/>
          <p:cNvSpPr/>
          <p:nvPr/>
        </p:nvSpPr>
        <p:spPr>
          <a:xfrm rot="5400000">
            <a:off x="8151428" y="4805398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5400000">
            <a:off x="9219590" y="4804859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5400000">
            <a:off x="8678385" y="5312063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5400000">
            <a:off x="6556891" y="5329160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5400000">
            <a:off x="9746958" y="5311843"/>
            <a:ext cx="524401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9251291" y="2757065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6" t="58463" r="15537" b="-2970"/>
          <a:stretch/>
        </p:blipFill>
        <p:spPr bwMode="auto">
          <a:xfrm>
            <a:off x="7050928" y="424495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9763253" y="2252668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8697559" y="2233976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7640363" y="3806374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7099972" y="2276274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7659502" y="3298946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9" t="1567" r="-1444" b="53928"/>
          <a:stretch/>
        </p:blipFill>
        <p:spPr bwMode="auto">
          <a:xfrm>
            <a:off x="6572332" y="2779393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9316240" y="4264411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9859748" y="4780508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8755345" y="4780508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7186752" y="4787982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8230157" y="4804178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6116301" y="3740786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58844" b="-8170"/>
          <a:stretch/>
        </p:blipFill>
        <p:spPr bwMode="auto">
          <a:xfrm>
            <a:off x="6653475" y="4261529"/>
            <a:ext cx="303232" cy="6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t="-2624" r="70671" b="58119"/>
          <a:stretch/>
        </p:blipFill>
        <p:spPr bwMode="auto">
          <a:xfrm>
            <a:off x="8625853" y="3245592"/>
            <a:ext cx="6400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6" r="53656" b="55495"/>
          <a:stretch/>
        </p:blipFill>
        <p:spPr bwMode="auto">
          <a:xfrm>
            <a:off x="9220858" y="1713460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8" t="-6369" r="33862" b="54446"/>
          <a:stretch/>
        </p:blipFill>
        <p:spPr bwMode="auto">
          <a:xfrm>
            <a:off x="9248808" y="2183490"/>
            <a:ext cx="5486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8" t="-6369" r="33862" b="54446"/>
          <a:stretch/>
        </p:blipFill>
        <p:spPr bwMode="auto">
          <a:xfrm>
            <a:off x="6576090" y="2197580"/>
            <a:ext cx="5486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1" r="16789" b="55495"/>
          <a:stretch/>
        </p:blipFill>
        <p:spPr bwMode="auto">
          <a:xfrm>
            <a:off x="8632641" y="276390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1" r="16789" b="55495"/>
          <a:stretch/>
        </p:blipFill>
        <p:spPr bwMode="auto">
          <a:xfrm>
            <a:off x="7017541" y="276115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9" r="90543" b="-3345"/>
          <a:stretch/>
        </p:blipFill>
        <p:spPr bwMode="auto">
          <a:xfrm>
            <a:off x="9291292" y="5312927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58844" r="70726" b="-3350"/>
          <a:stretch/>
        </p:blipFill>
        <p:spPr bwMode="auto">
          <a:xfrm>
            <a:off x="7652370" y="532525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3" t="63066" r="53058" b="-153"/>
          <a:stretch/>
        </p:blipFill>
        <p:spPr bwMode="auto">
          <a:xfrm>
            <a:off x="8663358" y="5355817"/>
            <a:ext cx="54864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3" t="63066" r="53058" b="-153"/>
          <a:stretch/>
        </p:blipFill>
        <p:spPr bwMode="auto">
          <a:xfrm>
            <a:off x="6532173" y="5393348"/>
            <a:ext cx="54864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4" t="58092" r="34348" b="-2598"/>
          <a:stretch/>
        </p:blipFill>
        <p:spPr bwMode="auto">
          <a:xfrm>
            <a:off x="6558310" y="481023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4" t="58092" r="34348" b="-2598"/>
          <a:stretch/>
        </p:blipFill>
        <p:spPr bwMode="auto">
          <a:xfrm>
            <a:off x="9208243" y="478050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http://www.clker.com/cliparts/c/b/8/6/11949911991537719366chess_set_symbols_igor_k_01.svg.h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6" t="58463" r="15537" b="-2970"/>
          <a:stretch/>
        </p:blipFill>
        <p:spPr bwMode="auto">
          <a:xfrm>
            <a:off x="8681412" y="423348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itle 1"/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 Rules</a:t>
            </a:r>
            <a:br>
              <a:rPr lang="en-US" dirty="0" smtClean="0"/>
            </a:br>
            <a:r>
              <a:rPr lang="en-US" dirty="0" smtClean="0"/>
              <a:t>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87" grpId="2" animBg="1"/>
      <p:bldP spid="187" grpId="3" animBg="1"/>
      <p:bldP spid="187" grpId="4" animBg="1"/>
      <p:bldP spid="228" grpId="0" animBg="1"/>
      <p:bldP spid="228" grpId="1" animBg="1"/>
      <p:bldP spid="228" grpId="2" animBg="1"/>
      <p:bldP spid="2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AI:</a:t>
            </a:r>
            <a:br>
              <a:rPr lang="en-US" dirty="0" smtClean="0"/>
            </a:br>
            <a:r>
              <a:rPr lang="en-US" dirty="0" err="1" smtClean="0"/>
              <a:t>DeepYellowJ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52" y="1825625"/>
            <a:ext cx="542959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All Moves</a:t>
            </a:r>
          </a:p>
          <a:p>
            <a:r>
              <a:rPr lang="en-US" sz="2400" dirty="0" smtClean="0"/>
              <a:t>Utilize the </a:t>
            </a:r>
            <a:r>
              <a:rPr lang="en-US" sz="2400" i="1" dirty="0" smtClean="0"/>
              <a:t>f(p)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Pick the best move!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2339" y="2727114"/>
                <a:ext cx="6200545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=200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+9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+5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  −0.5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+0.1(</m:t>
                      </m:r>
                      <m:r>
                        <a:rPr lang="en-US" sz="1800" b="0" i="1" smtClean="0">
                          <a:latin typeface="Cambria Math"/>
                        </a:rPr>
                        <m:t>𝑀</m:t>
                      </m:r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39" y="2727114"/>
                <a:ext cx="6200545" cy="1181285"/>
              </a:xfrm>
              <a:prstGeom prst="rect">
                <a:avLst/>
              </a:prstGeom>
              <a:blipFill>
                <a:blip r:embed="rId3"/>
                <a:stretch>
                  <a:fillRect l="-295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media.tumblr.com/tumblr_m4f17gQPNl1r7066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38" y="2082244"/>
            <a:ext cx="428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DeepYellowJ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Current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52" y="1825625"/>
            <a:ext cx="542959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Version 0.1</a:t>
            </a:r>
          </a:p>
          <a:p>
            <a:r>
              <a:rPr lang="en-US" sz="2400" dirty="0" smtClean="0"/>
              <a:t>Two Square Move</a:t>
            </a:r>
          </a:p>
          <a:p>
            <a:r>
              <a:rPr lang="en-US" sz="2400" dirty="0" smtClean="0"/>
              <a:t>Checks majority of rules</a:t>
            </a:r>
          </a:p>
          <a:p>
            <a:pPr lvl="1"/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Passante</a:t>
            </a:r>
            <a:endParaRPr lang="en-US" sz="2200" dirty="0"/>
          </a:p>
          <a:p>
            <a:pPr lvl="1"/>
            <a:r>
              <a:rPr lang="en-US" sz="2200" dirty="0" smtClean="0"/>
              <a:t>Check/mates</a:t>
            </a:r>
            <a:endParaRPr lang="en-US" sz="2400" dirty="0" smtClean="0"/>
          </a:p>
          <a:p>
            <a:r>
              <a:rPr lang="en-US" sz="2400" dirty="0" smtClean="0"/>
              <a:t>Game ends when a player takes the opponent’s King</a:t>
            </a:r>
          </a:p>
        </p:txBody>
      </p:sp>
      <p:pic>
        <p:nvPicPr>
          <p:cNvPr id="2050" name="Picture 2" descr="Chess online - where to play online ch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48" y="1825625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7632"/>
            <a:ext cx="5496098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Finish the rules</a:t>
            </a:r>
          </a:p>
          <a:p>
            <a:r>
              <a:rPr lang="en-US" sz="2800" dirty="0" smtClean="0"/>
              <a:t>Search more in-depth</a:t>
            </a:r>
          </a:p>
          <a:p>
            <a:r>
              <a:rPr lang="en-US" sz="2800" dirty="0" smtClean="0"/>
              <a:t>Heuristic function</a:t>
            </a:r>
          </a:p>
          <a:p>
            <a:r>
              <a:rPr lang="en-US" sz="2800" dirty="0" smtClean="0"/>
              <a:t>Opening &amp; Ending Moves</a:t>
            </a:r>
          </a:p>
          <a:p>
            <a:r>
              <a:rPr lang="en-US" sz="2800" dirty="0" smtClean="0"/>
              <a:t>Algebraic notation</a:t>
            </a:r>
          </a:p>
          <a:p>
            <a:r>
              <a:rPr lang="en-US" sz="2800" dirty="0" smtClean="0"/>
              <a:t>Release Version1.0 by August</a:t>
            </a:r>
            <a:endParaRPr lang="en-US" sz="2800" dirty="0"/>
          </a:p>
        </p:txBody>
      </p:sp>
      <p:pic>
        <p:nvPicPr>
          <p:cNvPr id="5126" name="Picture 6" descr="http://th01.deviantart.net/fs71/PRE/i/2013/028/e/5/futuristic_chess_set__2_by_izaspringintveld-d5t14v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64" y="2250073"/>
            <a:ext cx="5115092" cy="287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Checkmate:</a:t>
            </a:r>
            <a:br>
              <a:rPr lang="en-US" dirty="0" smtClean="0"/>
            </a:br>
            <a:r>
              <a:rPr lang="en-US" dirty="0" smtClean="0"/>
              <a:t>What I learned!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133" y="1825625"/>
            <a:ext cx="5496098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Importance of Design</a:t>
            </a:r>
          </a:p>
          <a:p>
            <a:pPr lvl="1"/>
            <a:r>
              <a:rPr lang="en-US" sz="2600" dirty="0" smtClean="0"/>
              <a:t>Details matter</a:t>
            </a:r>
          </a:p>
          <a:p>
            <a:r>
              <a:rPr lang="en-US" sz="2800" dirty="0" smtClean="0"/>
              <a:t>Circularity of Development</a:t>
            </a:r>
          </a:p>
          <a:p>
            <a:r>
              <a:rPr lang="en-US" sz="2800" dirty="0" smtClean="0"/>
              <a:t>Sharpen my development skills</a:t>
            </a:r>
            <a:endParaRPr lang="en-US" sz="2800" dirty="0"/>
          </a:p>
        </p:txBody>
      </p:sp>
      <p:pic>
        <p:nvPicPr>
          <p:cNvPr id="5" name="Picture 4" descr="http://files.chesscomfiles.com/images_users/tiny_mce/omglolbbqpizza/027_Check_Chess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90" y="1825625"/>
            <a:ext cx="23812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file"/>
          </p:cNvPr>
          <p:cNvSpPr/>
          <p:nvPr/>
        </p:nvSpPr>
        <p:spPr>
          <a:xfrm>
            <a:off x="2952750" y="0"/>
            <a:ext cx="9239250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2928" y="1396246"/>
            <a:ext cx="8187071" cy="3594854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One Last</a:t>
            </a:r>
            <a:br>
              <a:rPr lang="en-US" sz="11500" dirty="0" smtClean="0"/>
            </a:br>
            <a:r>
              <a:rPr lang="en-US" sz="11500" dirty="0" smtClean="0"/>
              <a:t>thing</a:t>
            </a:r>
            <a:endParaRPr lang="en-US" sz="11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83231" y="3487883"/>
            <a:ext cx="4093536" cy="951135"/>
          </a:xfrm>
        </p:spPr>
        <p:txBody>
          <a:bodyPr anchor="ctr">
            <a:noAutofit/>
          </a:bodyPr>
          <a:lstStyle/>
          <a:p>
            <a:r>
              <a:rPr lang="en-US" sz="13800" dirty="0" smtClean="0">
                <a:latin typeface="+mj-lt"/>
              </a:rPr>
              <a:t>. . .</a:t>
            </a:r>
            <a:endParaRPr lang="en-US" sz="13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6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2928" y="1396246"/>
            <a:ext cx="8187071" cy="1354669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66663" y="2630633"/>
            <a:ext cx="1633870" cy="951135"/>
          </a:xfrm>
        </p:spPr>
        <p:txBody>
          <a:bodyPr>
            <a:noAutofit/>
          </a:bodyPr>
          <a:lstStyle/>
          <a:p>
            <a:r>
              <a:rPr lang="en-US" sz="8400" dirty="0">
                <a:latin typeface="+mj-lt"/>
              </a:rPr>
              <a:t>&amp;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42928" y="3783846"/>
            <a:ext cx="8187071" cy="1556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/>
              <a:t> </a:t>
            </a:r>
            <a:r>
              <a:rPr lang="en-US" dirty="0" smtClean="0"/>
              <a:t>Chess </a:t>
            </a:r>
            <a:br>
              <a:rPr lang="en-US" dirty="0" smtClean="0"/>
            </a:br>
            <a:r>
              <a:rPr lang="en-US" dirty="0" smtClean="0"/>
              <a:t>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Combination of 3 things I love</a:t>
            </a:r>
          </a:p>
          <a:p>
            <a:pPr lvl="1"/>
            <a:r>
              <a:rPr lang="en-US" sz="2600" dirty="0" smtClean="0"/>
              <a:t>Chess</a:t>
            </a:r>
          </a:p>
          <a:p>
            <a:pPr lvl="1"/>
            <a:r>
              <a:rPr lang="en-US" sz="2600" dirty="0" smtClean="0"/>
              <a:t>Math</a:t>
            </a:r>
          </a:p>
          <a:p>
            <a:pPr lvl="1"/>
            <a:r>
              <a:rPr lang="en-US" sz="2600" dirty="0" smtClean="0"/>
              <a:t>Computer Science</a:t>
            </a:r>
          </a:p>
        </p:txBody>
      </p:sp>
      <p:pic>
        <p:nvPicPr>
          <p:cNvPr id="4104" name="Picture 8" descr="http://www.dailygalaxy.com/photos/uncategorized/2007/11/20/aichesss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4" y="1953325"/>
            <a:ext cx="3141365" cy="42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en/2/2f/Claude_Elwood_Shannon_%281916-2001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0" y="4065144"/>
            <a:ext cx="1756410" cy="24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94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Utilize Python &amp; </a:t>
            </a:r>
            <a:r>
              <a:rPr lang="en-US" sz="2800" dirty="0" err="1" smtClean="0"/>
              <a:t>EzGraphics</a:t>
            </a:r>
            <a:r>
              <a:rPr lang="en-US" sz="2800" dirty="0" smtClean="0"/>
              <a:t>          </a:t>
            </a:r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Chess AI</a:t>
            </a:r>
          </a:p>
          <a:p>
            <a:pPr marL="0" indent="0" algn="ctr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DeepYellowJ</a:t>
            </a:r>
            <a:r>
              <a:rPr lang="en-US" sz="2800" dirty="0" smtClean="0"/>
              <a:t>)</a:t>
            </a:r>
          </a:p>
        </p:txBody>
      </p:sp>
      <p:pic>
        <p:nvPicPr>
          <p:cNvPr id="1026" name="Picture 2" descr="film animated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74" y="18256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804852" y="2434586"/>
            <a:ext cx="681644" cy="598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</a:t>
            </a:r>
            <a:br>
              <a:rPr lang="en-US" dirty="0" smtClean="0"/>
            </a:br>
            <a:r>
              <a:rPr lang="en-US" dirty="0" err="1" smtClean="0"/>
              <a:t>DeepYellowJ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52" y="2043850"/>
            <a:ext cx="542959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Research – Claude Shannon</a:t>
            </a:r>
          </a:p>
          <a:p>
            <a:r>
              <a:rPr lang="en-US" sz="2400" dirty="0" smtClean="0"/>
              <a:t>Plan &amp; Design</a:t>
            </a:r>
          </a:p>
          <a:p>
            <a:r>
              <a:rPr lang="en-US" sz="2400" dirty="0" smtClean="0"/>
              <a:t>Implement the chess board with pieces</a:t>
            </a:r>
          </a:p>
          <a:p>
            <a:r>
              <a:rPr lang="en-US" sz="2400" dirty="0" smtClean="0"/>
              <a:t>Implement the rules of the game* (Human vs Human)</a:t>
            </a:r>
          </a:p>
          <a:p>
            <a:r>
              <a:rPr lang="en-US" sz="2400" dirty="0" smtClean="0"/>
              <a:t>Implement the AI (Human vs Computer)</a:t>
            </a:r>
          </a:p>
        </p:txBody>
      </p:sp>
      <p:pic>
        <p:nvPicPr>
          <p:cNvPr id="4" name="Picture 2" descr="http://www.time-to-innovate.com/sites/default/files/webform/steps_matrix/01.3dch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85" y="2043850"/>
            <a:ext cx="4181195" cy="34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</a:t>
            </a:r>
            <a:br>
              <a:rPr lang="en-US" dirty="0" smtClean="0"/>
            </a:br>
            <a:r>
              <a:rPr lang="en-US" dirty="0" smtClean="0"/>
              <a:t>Claude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5978855" cy="3593591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Programming a computer to play chess</a:t>
            </a:r>
          </a:p>
          <a:p>
            <a:r>
              <a:rPr lang="en-US" sz="2400" dirty="0" smtClean="0"/>
              <a:t>Evaluation function </a:t>
            </a:r>
            <a:r>
              <a:rPr lang="en-US" sz="2400" i="1" dirty="0" smtClean="0"/>
              <a:t>f(p)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Any </a:t>
            </a:r>
            <a:r>
              <a:rPr lang="en-US" sz="2400" dirty="0">
                <a:cs typeface="Times New Roman" panose="02020603050405020304" pitchFamily="18" charset="0"/>
              </a:rPr>
              <a:t>given position of chess must be either:</a:t>
            </a:r>
          </a:p>
          <a:p>
            <a:pPr marL="1257300" lvl="2" indent="-342900"/>
            <a:r>
              <a:rPr lang="en-US" sz="2400" dirty="0">
                <a:cs typeface="Times New Roman" panose="02020603050405020304" pitchFamily="18" charset="0"/>
              </a:rPr>
              <a:t>A win position for </a:t>
            </a:r>
            <a:r>
              <a:rPr lang="en-US" sz="2400" dirty="0" smtClean="0">
                <a:cs typeface="Times New Roman" panose="02020603050405020304" pitchFamily="18" charset="0"/>
              </a:rPr>
              <a:t>white +1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/>
            <a:r>
              <a:rPr lang="en-US" sz="2400" dirty="0">
                <a:cs typeface="Times New Roman" panose="02020603050405020304" pitchFamily="18" charset="0"/>
              </a:rPr>
              <a:t>A draw </a:t>
            </a:r>
            <a:r>
              <a:rPr lang="en-US" sz="2400" dirty="0" smtClean="0">
                <a:cs typeface="Times New Roman" panose="02020603050405020304" pitchFamily="18" charset="0"/>
              </a:rPr>
              <a:t>position 0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/>
            <a:r>
              <a:rPr lang="en-US" sz="2400" dirty="0">
                <a:cs typeface="Times New Roman" panose="02020603050405020304" pitchFamily="18" charset="0"/>
              </a:rPr>
              <a:t>A win position for </a:t>
            </a:r>
            <a:r>
              <a:rPr lang="en-US" sz="2400" dirty="0" smtClean="0">
                <a:cs typeface="Times New Roman" panose="02020603050405020304" pitchFamily="18" charset="0"/>
              </a:rPr>
              <a:t>black -1</a:t>
            </a:r>
            <a:endParaRPr lang="en-US" sz="2400" dirty="0"/>
          </a:p>
        </p:txBody>
      </p:sp>
      <p:pic>
        <p:nvPicPr>
          <p:cNvPr id="4" name="Picture 2" descr="http://upload.wikimedia.org/wikipedia/en/2/2a/Foolsmate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700" y="2133601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tatic.howstuffworks.com/gif/ch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31" y="2459084"/>
            <a:ext cx="4544136" cy="23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</a:t>
            </a:r>
            <a:br>
              <a:rPr lang="en-US" dirty="0" smtClean="0"/>
            </a:br>
            <a:r>
              <a:rPr lang="en-US" dirty="0" smtClean="0"/>
              <a:t>Claude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0203"/>
            <a:ext cx="5978855" cy="35935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30 legal moves</a:t>
            </a:r>
          </a:p>
          <a:p>
            <a:r>
              <a:rPr lang="en-US" sz="2400" dirty="0" smtClean="0"/>
              <a:t>White &amp; Black, 10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moves</a:t>
            </a:r>
          </a:p>
          <a:p>
            <a:r>
              <a:rPr lang="en-US" sz="2400" dirty="0" smtClean="0"/>
              <a:t>Average moves per game: 40 moves, 10</a:t>
            </a:r>
            <a:r>
              <a:rPr lang="en-US" sz="2400" baseline="30000" dirty="0" smtClean="0"/>
              <a:t>120</a:t>
            </a:r>
            <a:r>
              <a:rPr lang="en-US" sz="2400" dirty="0" smtClean="0"/>
              <a:t> moves</a:t>
            </a:r>
          </a:p>
          <a:p>
            <a:r>
              <a:rPr lang="en-US" sz="2400" dirty="0" smtClean="0"/>
              <a:t>Downside: 10</a:t>
            </a:r>
            <a:r>
              <a:rPr lang="en-US" sz="2400" baseline="30000" dirty="0" smtClean="0"/>
              <a:t>90</a:t>
            </a:r>
            <a:r>
              <a:rPr lang="en-US" sz="2400" dirty="0" smtClean="0"/>
              <a:t> years</a:t>
            </a:r>
            <a:endParaRPr lang="en-US" sz="2400" dirty="0"/>
          </a:p>
        </p:txBody>
      </p:sp>
      <p:pic>
        <p:nvPicPr>
          <p:cNvPr id="7" name="Picture 2" descr="http://img.pandawhale.com/post-18466-pixar-old-man-playing-chess-ag-KF4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33" y="2286001"/>
            <a:ext cx="4046204" cy="22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se4.mm.bing.net/th?id=OIP.Ma77810d341850cb39655aa35f8c84846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33" y="2070203"/>
            <a:ext cx="4046204" cy="269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</a:t>
            </a:r>
            <a:br>
              <a:rPr lang="en-US" dirty="0" smtClean="0"/>
            </a:br>
            <a:r>
              <a:rPr lang="en-US" dirty="0" smtClean="0"/>
              <a:t>Claude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145" y="2065902"/>
            <a:ext cx="5978855" cy="3593591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f(p) = approximate evaluation function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r>
              <a:rPr lang="en-US" sz="2400" i="1" dirty="0" smtClean="0">
                <a:cs typeface="Times New Roman" panose="02020603050405020304" pitchFamily="18" charset="0"/>
              </a:rPr>
              <a:t>(K</a:t>
            </a:r>
            <a:r>
              <a:rPr lang="en-US" sz="2400" i="1" dirty="0">
                <a:cs typeface="Times New Roman" panose="02020603050405020304" pitchFamily="18" charset="0"/>
              </a:rPr>
              <a:t>, Q, R, B, N, P) = (King, Queen, Rook, Bishop, Knight, Pawn</a:t>
            </a:r>
            <a:r>
              <a:rPr lang="en-US" sz="2400" i="1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sz="2400" i="1" dirty="0" smtClean="0">
                <a:cs typeface="Times New Roman" panose="02020603050405020304" pitchFamily="18" charset="0"/>
              </a:rPr>
              <a:t>(</a:t>
            </a:r>
            <a:r>
              <a:rPr lang="en-US" sz="2400" i="1" dirty="0">
                <a:cs typeface="Times New Roman" panose="02020603050405020304" pitchFamily="18" charset="0"/>
              </a:rPr>
              <a:t>D, S, I) = (Doubled, backward, isolated </a:t>
            </a:r>
            <a:r>
              <a:rPr lang="en-US" sz="2400" i="1" dirty="0" smtClean="0">
                <a:cs typeface="Times New Roman" panose="02020603050405020304" pitchFamily="18" charset="0"/>
              </a:rPr>
              <a:t>pawns)</a:t>
            </a:r>
          </a:p>
          <a:p>
            <a:r>
              <a:rPr lang="en-US" sz="2400" i="1" dirty="0" smtClean="0">
                <a:cs typeface="Times New Roman" panose="02020603050405020304" pitchFamily="18" charset="0"/>
              </a:rPr>
              <a:t>M </a:t>
            </a:r>
            <a:r>
              <a:rPr lang="en-US" sz="2400" i="1" dirty="0">
                <a:cs typeface="Times New Roman" panose="02020603050405020304" pitchFamily="18" charset="0"/>
              </a:rPr>
              <a:t>= Mobility</a:t>
            </a:r>
          </a:p>
          <a:p>
            <a:endParaRPr 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75055" y="2681412"/>
                <a:ext cx="6200545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=200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+9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+5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  −0.5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+0.1(</m:t>
                      </m:r>
                      <m:r>
                        <a:rPr lang="en-US" sz="1800" b="0" i="1" smtClean="0">
                          <a:latin typeface="Cambria Math"/>
                        </a:rPr>
                        <m:t>𝑀</m:t>
                      </m:r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55" y="2681412"/>
                <a:ext cx="6200545" cy="1181285"/>
              </a:xfrm>
              <a:prstGeom prst="rect">
                <a:avLst/>
              </a:prstGeom>
              <a:blipFill>
                <a:blip r:embed="rId3"/>
                <a:stretch>
                  <a:fillRect l="-295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977" y="2295581"/>
            <a:ext cx="3320464" cy="33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1-20-IdeasMakeorBreakYourBusin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4" y="1874515"/>
            <a:ext cx="7185024" cy="42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&amp;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145" y="2065902"/>
            <a:ext cx="4674097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Idea</a:t>
            </a:r>
          </a:p>
          <a:p>
            <a:r>
              <a:rPr lang="en-US" sz="2400" dirty="0" smtClean="0"/>
              <a:t>Whiteboard</a:t>
            </a:r>
          </a:p>
          <a:p>
            <a:r>
              <a:rPr lang="en-US" sz="2400" dirty="0" err="1" smtClean="0"/>
              <a:t>Dia</a:t>
            </a:r>
            <a:r>
              <a:rPr lang="en-US" sz="2400" dirty="0" smtClean="0"/>
              <a:t> Diagrams</a:t>
            </a:r>
          </a:p>
          <a:p>
            <a:r>
              <a:rPr lang="en-US" sz="2400" dirty="0" smtClean="0"/>
              <a:t>Sleep</a:t>
            </a:r>
          </a:p>
          <a:p>
            <a:r>
              <a:rPr lang="en-US" sz="2400" dirty="0" smtClean="0"/>
              <a:t>Coding</a:t>
            </a:r>
            <a:endParaRPr lang="en-US" sz="2200" dirty="0" smtClean="0"/>
          </a:p>
          <a:p>
            <a:pPr lvl="1"/>
            <a:endParaRPr lang="en-US" sz="2200" dirty="0" smtClean="0"/>
          </a:p>
        </p:txBody>
      </p:sp>
      <p:pic>
        <p:nvPicPr>
          <p:cNvPr id="4098" name="Picture 2" descr="http://3.bp.blogspot.com/-S73qgB371GA/Tcs2DLbO4eI/AAAAAAAAAD8/743FOQPOW50/s1600/glen_tay_rmit_industrial_design_chess_sketch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39228" y="-3840763"/>
            <a:ext cx="1032214" cy="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huffingtonpost.com/2015-01-20-IdeasMakeorBreakYourBusine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6" y="1874517"/>
            <a:ext cx="2972494" cy="17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ttachment.outlook.office.net/owa/AhmadNazeri@go.rmc.edu/service.svc/s/GetAttachmentThumbnail?id=AAMkADgxY2M1Y2YxLTk4MmEtNDE2ZC04N2FlLWUyY2U3NjQ0ZmVmMQBGAAAAAADfehu%2FrupoSr9HdMGJt0h3BwBc09lAONdvTK61JDsSoJeuAAAAFmNgAACDIEu0ruGvS5tTkbiXkctGAAJZ8550AAABEgAQAFAE98VNsUlMlJT%2F8kNV7BM%3D&amp;thumbnailType=2&amp;X-OWA-CANARY=5q0FRyM7gEinmRYMfy3TgXCoFI0Te9MYypl3MqZ3W0ynl0eSAXP9z15v98GkqKKeT5CyTJtX85M.&amp;token=130267e3-0e4c-4334-a1e2-668d87fa3e25&amp;owa=outlook.office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83" y="3185292"/>
            <a:ext cx="6112916" cy="290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ttachment.outlook.office.net/owa/AhmadNazeri@go.rmc.edu/service.svc/s/GetAttachmentThumbnail?id=AAMkADgxY2M1Y2YxLTk4MmEtNDE2ZC04N2FlLWUyY2U3NjQ0ZmVmMQBGAAAAAADfehu%2FrupoSr9HdMGJt0h3BwBc09lAONdvTK61JDsSoJeuAAAAFmNgAACDIEu0ruGvS5tTkbiXkctGAAJZ8550AAABEgAQAFAE98VNsUlMlJT%2F8kNV7BM%3D&amp;thumbnailType=2&amp;X-OWA-CANARY=5q0FRyM7gEinmRYMfy3TgXCoFI0Te9MYypl3MqZ3W0ynl0eSAXP9z15v98GkqKKeT5CyTJtX85M.&amp;token=130267e3-0e4c-4334-a1e2-668d87fa3e25&amp;owa=outlook.office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88" y="2747009"/>
            <a:ext cx="2972494" cy="14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21" y="3070756"/>
            <a:ext cx="4719477" cy="3028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05" y="3613903"/>
            <a:ext cx="3397375" cy="2180221"/>
          </a:xfrm>
          <a:prstGeom prst="rect">
            <a:avLst/>
          </a:prstGeom>
        </p:spPr>
      </p:pic>
      <p:pic>
        <p:nvPicPr>
          <p:cNvPr id="1034" name="Picture 10" descr="http://www.1000funfacts.com/wp-content/uploads/2011/01/Funny-Sleeping-Positions-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34" y="1987156"/>
            <a:ext cx="4842823" cy="39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3795" y="1128451"/>
            <a:ext cx="6367381" cy="5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Chess</a:t>
            </a:r>
            <a:br>
              <a:rPr lang="en-US" dirty="0" smtClean="0"/>
            </a:br>
            <a:r>
              <a:rPr lang="en-US" dirty="0" smtClean="0"/>
              <a:t>Board and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145" y="2065902"/>
            <a:ext cx="5978855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Board</a:t>
            </a:r>
          </a:p>
          <a:p>
            <a:pPr lvl="1"/>
            <a:r>
              <a:rPr lang="en-US" sz="2200" dirty="0" smtClean="0"/>
              <a:t>Coloring</a:t>
            </a:r>
          </a:p>
          <a:p>
            <a:r>
              <a:rPr lang="en-US" sz="2400" dirty="0" smtClean="0"/>
              <a:t>Pieces</a:t>
            </a:r>
          </a:p>
          <a:p>
            <a:pPr lvl="1"/>
            <a:r>
              <a:rPr lang="en-US" sz="2200" dirty="0" smtClean="0"/>
              <a:t>Displaying Pieces</a:t>
            </a:r>
          </a:p>
          <a:p>
            <a:r>
              <a:rPr lang="en-US" sz="2400" dirty="0" smtClean="0"/>
              <a:t>Board &amp; Pieces</a:t>
            </a:r>
          </a:p>
          <a:p>
            <a:r>
              <a:rPr lang="en-US" sz="2400" dirty="0" smtClean="0"/>
              <a:t>Movement of Pieces</a:t>
            </a:r>
            <a:endParaRPr lang="en-US" sz="2400" dirty="0"/>
          </a:p>
        </p:txBody>
      </p:sp>
      <p:pic>
        <p:nvPicPr>
          <p:cNvPr id="1026" name="Picture 2" descr="https://qph.is.quoracdn.net/main-qimg-ccf70d8d2b857d3a6926a4cbc41f4059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6" y="2212883"/>
            <a:ext cx="4060824" cy="40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66" y="2212883"/>
            <a:ext cx="4031234" cy="40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2197</TotalTime>
  <Words>530</Words>
  <Application>Microsoft Office PowerPoint</Application>
  <PresentationFormat>Widescreen</PresentationFormat>
  <Paragraphs>124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Impact</vt:lpstr>
      <vt:lpstr>Times New Roman</vt:lpstr>
      <vt:lpstr>Badge</vt:lpstr>
      <vt:lpstr>DeepYellowj</vt:lpstr>
      <vt:lpstr>Why Chess  Artificial Intelligence?</vt:lpstr>
      <vt:lpstr>Goal of Project</vt:lpstr>
      <vt:lpstr>Steps TO DeepYellowJ</vt:lpstr>
      <vt:lpstr>Research:  Claude Shannon</vt:lpstr>
      <vt:lpstr>Research: Claude Shannon</vt:lpstr>
      <vt:lpstr>Research: Claude Shannon</vt:lpstr>
      <vt:lpstr>Plan &amp;  Design</vt:lpstr>
      <vt:lpstr>Developing Chess Board and Pieces</vt:lpstr>
      <vt:lpstr>PowerPoint Presentation</vt:lpstr>
      <vt:lpstr>Creating The AI: DeepYellowJ</vt:lpstr>
      <vt:lpstr>DeepYellowJ: Current Stage</vt:lpstr>
      <vt:lpstr>In the future…</vt:lpstr>
      <vt:lpstr>Checkmate: What I learned!</vt:lpstr>
      <vt:lpstr>One Last thing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aHNa</dc:creator>
  <cp:lastModifiedBy>aHNa</cp:lastModifiedBy>
  <cp:revision>203</cp:revision>
  <dcterms:created xsi:type="dcterms:W3CDTF">2016-03-08T21:09:27Z</dcterms:created>
  <dcterms:modified xsi:type="dcterms:W3CDTF">2016-05-13T11:16:21Z</dcterms:modified>
</cp:coreProperties>
</file>