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0" r:id="rId3"/>
    <p:sldId id="270" r:id="rId4"/>
    <p:sldId id="276" r:id="rId5"/>
    <p:sldId id="262" r:id="rId6"/>
    <p:sldId id="272" r:id="rId7"/>
    <p:sldId id="273" r:id="rId8"/>
    <p:sldId id="274" r:id="rId9"/>
    <p:sldId id="277" r:id="rId10"/>
    <p:sldId id="275" r:id="rId11"/>
    <p:sldId id="278" r:id="rId12"/>
    <p:sldId id="279" r:id="rId13"/>
    <p:sldId id="281" r:id="rId14"/>
    <p:sldId id="280" r:id="rId15"/>
    <p:sldId id="282" r:id="rId16"/>
    <p:sldId id="284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26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5C4E"/>
    <a:srgbClr val="990000"/>
    <a:srgbClr val="CC3300"/>
    <a:srgbClr val="800000"/>
    <a:srgbClr val="EDC75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71F42-6185-4430-9474-88E785A27776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80047-6413-4F7A-ACAB-B9FFFF142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418C-FB80-4CA6-9A0A-16CD532EB3ED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11626-9AF6-478B-A0A4-12C98022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err="1" smtClean="0"/>
              <a:t>Nama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pengampu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: “Tim </a:t>
            </a:r>
            <a:r>
              <a:rPr lang="en-US" dirty="0" err="1" smtClean="0"/>
              <a:t>Pengampu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n”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: 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1” / “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2” </a:t>
            </a:r>
            <a:r>
              <a:rPr lang="en-US" baseline="0" dirty="0" err="1" smtClean="0"/>
              <a:t>dst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Mengikuti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Nomor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Kode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Mata </a:t>
            </a:r>
            <a:r>
              <a:rPr lang="en-US" baseline="0" dirty="0" err="1" smtClean="0"/>
              <a:t>Kuliah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Revisi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Terakhir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terakhir</a:t>
            </a:r>
            <a:r>
              <a:rPr lang="en-US" baseline="0" dirty="0" smtClean="0"/>
              <a:t> kali </a:t>
            </a:r>
            <a:r>
              <a:rPr lang="en-US" baseline="0" dirty="0" err="1" smtClean="0"/>
              <a:t>direvisi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direvisi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tahun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pembuatan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Intruksional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tujuan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hendak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dicapai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silabi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SAP;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err="1" smtClean="0"/>
              <a:t>Batasan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limitasi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pendahuluan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sub </a:t>
            </a: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Uraian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penjelasan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lanjut</a:t>
            </a:r>
            <a:r>
              <a:rPr lang="en-US" baseline="0" dirty="0" smtClean="0"/>
              <a:t> / detail </a:t>
            </a:r>
            <a:r>
              <a:rPr lang="en-US" baseline="0" dirty="0" err="1" smtClean="0"/>
              <a:t>mengenai</a:t>
            </a:r>
            <a:r>
              <a:rPr lang="en-US" baseline="0" dirty="0" smtClean="0"/>
              <a:t> sub </a:t>
            </a: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bahasan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Contoh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soal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permasalahan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disampaikan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dijelaskan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Latihan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berisi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permasalah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diselesaikan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spesifik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bab</a:t>
            </a:r>
            <a:r>
              <a:rPr lang="en-US" baseline="0" dirty="0" smtClean="0"/>
              <a:t> / chapter /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diacu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pertemuan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1626-9AF6-478B-A0A4-12C980223C6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12" name="Rectangle 11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28940" y="142852"/>
            <a:ext cx="6100778" cy="831855"/>
          </a:xfrm>
          <a:noFill/>
        </p:spPr>
        <p:txBody>
          <a:bodyPr/>
          <a:lstStyle>
            <a:lvl1pPr algn="r">
              <a:defRPr baseline="0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dirty="0" err="1" smtClean="0"/>
              <a:t>Nama</a:t>
            </a:r>
            <a:r>
              <a:rPr kumimoji="0" lang="en-US" dirty="0" smtClean="0"/>
              <a:t> Mata </a:t>
            </a:r>
            <a:r>
              <a:rPr kumimoji="0" lang="en-US" dirty="0" err="1" smtClean="0"/>
              <a:t>Kuliah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19007"/>
            <a:ext cx="6415110" cy="638621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dirty="0" err="1" smtClean="0"/>
              <a:t>Sesi</a:t>
            </a:r>
            <a:r>
              <a:rPr kumimoji="0" lang="en-US" dirty="0" smtClean="0"/>
              <a:t> n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>
            <a:lvl1pPr algn="l">
              <a:defRPr/>
            </a:lvl1pPr>
          </a:lstStyle>
          <a:p>
            <a:fld id="{2BEC5AB1-D644-4B1A-97F9-D8FE37A65485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5 akakom.ac.id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43862" y="5143512"/>
            <a:ext cx="4642716" cy="1238057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57644" y="1142984"/>
            <a:ext cx="5072074" cy="428628"/>
          </a:xfrm>
        </p:spPr>
        <p:txBody>
          <a:bodyPr>
            <a:norm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1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3857620" y="1571612"/>
            <a:ext cx="5072082" cy="428628"/>
          </a:xfrm>
        </p:spPr>
        <p:txBody>
          <a:bodyPr>
            <a:no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3857620" y="2000240"/>
            <a:ext cx="5072079" cy="428618"/>
          </a:xfrm>
        </p:spPr>
        <p:txBody>
          <a:bodyPr>
            <a:noAutofit/>
          </a:bodyPr>
          <a:lstStyle>
            <a:lvl1pPr algn="r">
              <a:buNone/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2143134" y="3857628"/>
            <a:ext cx="4786320" cy="914400"/>
          </a:xfrm>
        </p:spPr>
        <p:txBody>
          <a:bodyPr>
            <a:normAutofit/>
          </a:bodyPr>
          <a:lstStyle>
            <a:lvl1pPr algn="ctr">
              <a:buNone/>
              <a:defRPr sz="28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0" y="6500834"/>
            <a:ext cx="3000364" cy="35716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990000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3000364" y="6500858"/>
            <a:ext cx="3143272" cy="3571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99000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 smtClean="0"/>
              <a:t>Kode</a:t>
            </a:r>
            <a:r>
              <a:rPr lang="en-US" baseline="0" dirty="0" smtClean="0"/>
              <a:t> MK : 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-32" y="6500834"/>
            <a:ext cx="9144032" cy="357166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0" hasCustomPrompt="1"/>
          </p:nvPr>
        </p:nvSpPr>
        <p:spPr>
          <a:xfrm>
            <a:off x="4286272" y="6500834"/>
            <a:ext cx="1857364" cy="357190"/>
          </a:xfrm>
        </p:spPr>
        <p:txBody>
          <a:bodyPr>
            <a:noAutofit/>
          </a:bodyPr>
          <a:lstStyle>
            <a:lvl1pPr>
              <a:buNone/>
              <a:defRPr sz="1800" baseline="0"/>
            </a:lvl1pPr>
          </a:lstStyle>
          <a:p>
            <a:pPr lvl="0"/>
            <a:r>
              <a:rPr lang="en-US" dirty="0" smtClean="0"/>
              <a:t>9999 T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6143668" y="6500834"/>
            <a:ext cx="3000364" cy="3571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aseline="0" dirty="0" err="1" smtClean="0">
                <a:solidFill>
                  <a:schemeClr val="tx1"/>
                </a:solidFill>
              </a:rPr>
              <a:t>Revisi</a:t>
            </a:r>
            <a:r>
              <a:rPr lang="en-US" baseline="0" dirty="0" smtClean="0">
                <a:solidFill>
                  <a:schemeClr val="tx1"/>
                </a:solidFill>
              </a:rPr>
              <a:t> </a:t>
            </a:r>
            <a:r>
              <a:rPr lang="en-US" baseline="0" dirty="0" err="1" smtClean="0">
                <a:solidFill>
                  <a:schemeClr val="tx1"/>
                </a:solidFill>
              </a:rPr>
              <a:t>Terakhir</a:t>
            </a:r>
            <a:r>
              <a:rPr lang="en-US" baseline="0" dirty="0" smtClean="0">
                <a:solidFill>
                  <a:schemeClr val="tx1"/>
                </a:solidFill>
              </a:rPr>
              <a:t> 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 descr="4 akakom-edupower4 prtama utamae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7929608" y="6500850"/>
            <a:ext cx="785796" cy="285736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E1DB-C293-4D37-8FDF-BECBE9E361D7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7932-466F-4AAF-83C6-69F178E08BC1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D74C-7B56-47E9-A72F-558A80E238BB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/>
          <a:p>
            <a:fld id="{292AF24E-2939-4CA6-A68B-A84B02F8800F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C926-65F0-47BC-995E-CBF1DF266C44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475-221A-410C-ADE4-8539BA93309D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A41E-5133-4F59-B1F6-4AA0BE10B6F0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4 akakom-edupower4 prtama utamae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8A11-0A27-4C59-88FC-F46D7FA14E7C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A102-E1E8-4C57-9B61-F7835A5A4129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 anchor="ctr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DADE-E9F7-47D2-A8F1-87CEDFDD51F3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4000"/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rgbClr val="B25C4E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6711"/>
            <a:ext cx="8229600" cy="48387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800000" cy="285728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D74C-7B56-47E9-A72F-558A80E238BB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64000" y="6572272"/>
            <a:ext cx="2880000" cy="285728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428736"/>
            <a:ext cx="8100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50000"/>
                  </a:schemeClr>
                </a:solidFill>
              </a:defRPr>
            </a:lvl1pPr>
          </a:lstStyle>
          <a:p>
            <a:fld id="{F83B1F82-999A-4B7F-AD2E-DEC3AF0205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1" name="Picture 10" descr="4 akakom-edupower4 prtama utamaed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1406" y="0"/>
            <a:ext cx="1214445" cy="14128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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" TargetMode="External"/><Relationship Id="rId7" Type="http://schemas.openxmlformats.org/officeDocument/2006/relationships/hyperlink" Target="http://www.appservnetwork.com/" TargetMode="External"/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ampserver.com/" TargetMode="External"/><Relationship Id="rId5" Type="http://schemas.openxmlformats.org/officeDocument/2006/relationships/hyperlink" Target="http://www.apachefriends.org/" TargetMode="External"/><Relationship Id="rId4" Type="http://schemas.openxmlformats.org/officeDocument/2006/relationships/hyperlink" Target="http://notepad-plus-plus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ctrTitle"/>
          </p:nvPr>
        </p:nvSpPr>
        <p:spPr>
          <a:xfrm>
            <a:off x="1428728" y="142852"/>
            <a:ext cx="7500990" cy="831855"/>
          </a:xfrm>
        </p:spPr>
        <p:txBody>
          <a:bodyPr>
            <a:normAutofit/>
          </a:bodyPr>
          <a:lstStyle/>
          <a:p>
            <a:r>
              <a:rPr lang="id-ID" dirty="0" smtClean="0"/>
              <a:t>PEMROGRAMAN WEB</a:t>
            </a:r>
            <a:endParaRPr lang="en-US" dirty="0"/>
          </a:p>
        </p:txBody>
      </p:sp>
      <p:sp>
        <p:nvSpPr>
          <p:cNvPr id="28" name="Subtitle 2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id-ID" dirty="0" smtClean="0"/>
              <a:t>1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Robby </a:t>
            </a:r>
            <a:r>
              <a:rPr lang="en-US" dirty="0" err="1" smtClean="0"/>
              <a:t>Cokro</a:t>
            </a:r>
            <a:r>
              <a:rPr lang="en-US" dirty="0" smtClean="0"/>
              <a:t> </a:t>
            </a:r>
            <a:r>
              <a:rPr lang="en-US" dirty="0" err="1" smtClean="0"/>
              <a:t>Buwono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Pengantar &amp; Keputusan</a:t>
            </a:r>
            <a:endParaRPr lang="id-ID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AK2011T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hlinkClick r:id="rId2"/>
              </a:rPr>
              <a:t>http://www.apache.org</a:t>
            </a:r>
          </a:p>
          <a:p>
            <a:r>
              <a:rPr lang="id-ID" dirty="0" smtClean="0">
                <a:hlinkClick r:id="rId2"/>
              </a:rPr>
              <a:t>http://php.net</a:t>
            </a:r>
            <a:endParaRPr lang="id-ID" dirty="0" smtClean="0"/>
          </a:p>
          <a:p>
            <a:r>
              <a:rPr lang="id-ID" dirty="0" smtClean="0">
                <a:hlinkClick r:id="rId3"/>
              </a:rPr>
              <a:t>http://dev.mysql.com</a:t>
            </a:r>
            <a:endParaRPr lang="id-ID" dirty="0" smtClean="0"/>
          </a:p>
          <a:p>
            <a:r>
              <a:rPr lang="id-ID" dirty="0" smtClean="0">
                <a:hlinkClick r:id="rId4"/>
              </a:rPr>
              <a:t>http://notepad-plus-plus.org</a:t>
            </a:r>
            <a:endParaRPr lang="id-ID" dirty="0" smtClean="0"/>
          </a:p>
          <a:p>
            <a:r>
              <a:rPr lang="id-ID" dirty="0" smtClean="0">
                <a:hlinkClick r:id="rId5"/>
              </a:rPr>
              <a:t>http://www.apachefriends.org</a:t>
            </a:r>
            <a:endParaRPr lang="id-ID" dirty="0" smtClean="0"/>
          </a:p>
          <a:p>
            <a:r>
              <a:rPr lang="id-ID" dirty="0" smtClean="0">
                <a:hlinkClick r:id="rId6"/>
              </a:rPr>
              <a:t>http://www.wampserver.com</a:t>
            </a:r>
            <a:r>
              <a:rPr lang="id-ID" dirty="0" smtClean="0"/>
              <a:t> </a:t>
            </a:r>
          </a:p>
          <a:p>
            <a:r>
              <a:rPr lang="id-ID" dirty="0" smtClean="0">
                <a:hlinkClick r:id="rId7"/>
              </a:rPr>
              <a:t>http://www.appservnetwork.com</a:t>
            </a:r>
            <a:r>
              <a:rPr lang="id-ID" dirty="0" smtClean="0"/>
              <a:t> </a:t>
            </a: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Pengantar PHP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/>
              <a:t>Script PHP dijalankan di server, dan hasil HTML dikirim kembali ke browser.  Sebuah script PHP dapat ditempatkan di manapun dalam dokumen. </a:t>
            </a:r>
            <a:br>
              <a:rPr lang="id-ID" dirty="0" smtClean="0"/>
            </a:br>
            <a:r>
              <a:rPr lang="id-ID" dirty="0" smtClean="0"/>
              <a:t>Sebuah script PHP dimulai dengan </a:t>
            </a:r>
            <a:r>
              <a:rPr lang="id-ID" b="1" dirty="0" smtClean="0"/>
              <a:t>&lt;?php </a:t>
            </a:r>
            <a:r>
              <a:rPr lang="id-ID" dirty="0" smtClean="0"/>
              <a:t>dan diakhiri dengan</a:t>
            </a:r>
            <a:r>
              <a:rPr lang="id-ID" b="1" dirty="0" smtClean="0"/>
              <a:t> ?&gt; </a:t>
            </a:r>
          </a:p>
          <a:p>
            <a:pPr marL="0" indent="0">
              <a:buNone/>
            </a:pPr>
            <a:r>
              <a:rPr lang="id-ID" dirty="0" smtClean="0"/>
              <a:t/>
            </a:r>
            <a:br>
              <a:rPr lang="id-ID" dirty="0" smtClean="0"/>
            </a:br>
            <a:r>
              <a:rPr lang="id-ID" i="1" dirty="0" smtClean="0"/>
              <a:t>&lt;? php </a:t>
            </a:r>
            <a:br>
              <a:rPr lang="id-ID" i="1" dirty="0" smtClean="0"/>
            </a:br>
            <a:r>
              <a:rPr lang="id-ID" i="1" dirty="0" smtClean="0"/>
              <a:t>	 ...... Kode PHP ..... </a:t>
            </a:r>
            <a:br>
              <a:rPr lang="id-ID" i="1" dirty="0" smtClean="0"/>
            </a:br>
            <a:r>
              <a:rPr lang="id-ID" i="1" dirty="0" smtClean="0"/>
              <a:t>?&gt;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Ekstensi file default untuk file PHP adalah "php". Sebuah file PHP secara normal berisi tag HTML, dan beberapa kode PHP scripting.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Pengantar PHP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Contoh :</a:t>
            </a:r>
          </a:p>
          <a:p>
            <a:pPr>
              <a:buNone/>
            </a:pPr>
            <a:r>
              <a:rPr lang="id-ID" dirty="0" smtClean="0"/>
              <a:t>&lt;?php</a:t>
            </a:r>
          </a:p>
          <a:p>
            <a:pPr>
              <a:buNone/>
            </a:pPr>
            <a:r>
              <a:rPr lang="id-ID" dirty="0" smtClean="0"/>
              <a:t>		echo “ Hello World.” ; </a:t>
            </a:r>
          </a:p>
          <a:p>
            <a:pPr>
              <a:buNone/>
            </a:pPr>
            <a:r>
              <a:rPr lang="id-ID" dirty="0" smtClean="0"/>
              <a:t>?&gt;</a:t>
            </a:r>
          </a:p>
          <a:p>
            <a:pPr>
              <a:buNone/>
            </a:pPr>
            <a:endParaRPr lang="id-ID" dirty="0" smtClean="0"/>
          </a:p>
          <a:p>
            <a:r>
              <a:rPr lang="id-ID" dirty="0" smtClean="0"/>
              <a:t>Pernyataan PHP diakhiri dengan titik koma (;). </a:t>
            </a:r>
            <a:endParaRPr lang="id-ID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Pengantar PHP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d-ID" dirty="0" smtClean="0"/>
              <a:t>Penulisan komentar dengan tanda </a:t>
            </a:r>
          </a:p>
          <a:p>
            <a:pPr>
              <a:buNone/>
            </a:pPr>
            <a:r>
              <a:rPr lang="id-ID" dirty="0" smtClean="0"/>
              <a:t>/* .. */ adalah untuk blok</a:t>
            </a:r>
          </a:p>
          <a:p>
            <a:pPr>
              <a:buNone/>
            </a:pPr>
            <a:r>
              <a:rPr lang="id-ID" dirty="0" smtClean="0"/>
              <a:t>// adalah untuk baris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Contoh </a:t>
            </a:r>
          </a:p>
          <a:p>
            <a:pPr>
              <a:buNone/>
            </a:pPr>
            <a:r>
              <a:rPr lang="id-ID" dirty="0" smtClean="0"/>
              <a:t>&lt;?php</a:t>
            </a:r>
          </a:p>
          <a:p>
            <a:pPr>
              <a:buNone/>
            </a:pPr>
            <a:r>
              <a:rPr lang="id-ID" i="1" dirty="0" smtClean="0"/>
              <a:t>	/* ini blok komentar</a:t>
            </a:r>
          </a:p>
          <a:p>
            <a:pPr>
              <a:buNone/>
            </a:pPr>
            <a:r>
              <a:rPr lang="id-ID" i="1" dirty="0" smtClean="0"/>
              <a:t>		tidak dieksekusi */</a:t>
            </a:r>
          </a:p>
          <a:p>
            <a:pPr>
              <a:buNone/>
            </a:pPr>
            <a:r>
              <a:rPr lang="id-ID" dirty="0" smtClean="0"/>
              <a:t>	echo “ Hello World.” ;  </a:t>
            </a:r>
            <a:r>
              <a:rPr lang="id-ID" i="1" dirty="0" smtClean="0"/>
              <a:t>//ini juga komentar</a:t>
            </a:r>
          </a:p>
          <a:p>
            <a:pPr>
              <a:buNone/>
            </a:pPr>
            <a:r>
              <a:rPr lang="id-ID" dirty="0" smtClean="0"/>
              <a:t>?&gt;</a:t>
            </a:r>
          </a:p>
          <a:p>
            <a:pPr>
              <a:buNone/>
            </a:pPr>
            <a:endParaRPr lang="id-ID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Pengantar PHP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716711"/>
            <a:ext cx="8749066" cy="49526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 smtClean="0"/>
              <a:t>Variabel PHP dapat berisi nilai-nilai (x = 5) </a:t>
            </a:r>
            <a:br>
              <a:rPr lang="id-ID" dirty="0" smtClean="0"/>
            </a:br>
            <a:r>
              <a:rPr lang="id-ID" dirty="0" smtClean="0"/>
              <a:t>atau ekspresi (z = x + y).</a:t>
            </a:r>
            <a:br>
              <a:rPr lang="id-ID" dirty="0" smtClean="0"/>
            </a:br>
            <a:r>
              <a:rPr lang="id-ID" dirty="0" smtClean="0"/>
              <a:t>Sebuah variabel dapat memiliki nama pendek (seperti x dan y) atau nama yang lebih deskriptif (umur, mobil, total_volume). </a:t>
            </a:r>
            <a:br>
              <a:rPr lang="id-ID" dirty="0" smtClean="0"/>
            </a:br>
            <a:r>
              <a:rPr lang="id-ID" dirty="0" smtClean="0"/>
              <a:t>Aturan untuk variabel PHP: </a:t>
            </a:r>
          </a:p>
          <a:p>
            <a:pPr marL="273050" indent="-273050"/>
            <a:r>
              <a:rPr lang="id-ID" dirty="0" smtClean="0"/>
              <a:t>Variabel dimulai dengan tanda $, diikuti dengan nama variabel </a:t>
            </a:r>
          </a:p>
          <a:p>
            <a:pPr marL="273050" indent="-273050"/>
            <a:r>
              <a:rPr lang="id-ID" dirty="0" smtClean="0"/>
              <a:t>Nama variabel harus diawali dengan huruf atau karakter garis bawah Nama variabel tidak boleh dimulai dengan angka </a:t>
            </a:r>
          </a:p>
          <a:p>
            <a:pPr marL="273050" indent="-273050"/>
            <a:r>
              <a:rPr lang="id-ID" dirty="0" smtClean="0"/>
              <a:t>Sebuah nama variabel hanya dapat berisi karakter alfanumerik dan garis bawah (Az, 0-9, dan _) </a:t>
            </a:r>
          </a:p>
          <a:p>
            <a:pPr marL="273050" indent="-273050"/>
            <a:r>
              <a:rPr lang="id-ID" dirty="0" smtClean="0"/>
              <a:t>Nama variabel adalah case sensitif ($y dan $Y adalah dua variabel yang berbeda)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Pengantar PHP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Dalam PHP ada dua cara dasar untuk mendapatkan keluaran / output yaitu, echo dan print. </a:t>
            </a:r>
            <a:br>
              <a:rPr lang="id-ID" dirty="0" smtClean="0"/>
            </a:b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&lt;?php 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id-ID" dirty="0" smtClean="0"/>
              <a:t>$x </a:t>
            </a:r>
            <a:r>
              <a:rPr lang="id-ID" dirty="0" smtClean="0"/>
              <a:t>= 5 + 2 ;</a:t>
            </a:r>
          </a:p>
          <a:p>
            <a:pPr marL="0" indent="0">
              <a:buNone/>
            </a:pPr>
            <a:r>
              <a:rPr lang="id-ID" dirty="0" smtClean="0"/>
              <a:t>	echo “Nilai hasil : “ . </a:t>
            </a:r>
            <a:r>
              <a:rPr lang="id-ID" smtClean="0"/>
              <a:t>$x </a:t>
            </a:r>
            <a:r>
              <a:rPr lang="id-ID" dirty="0" smtClean="0"/>
              <a:t>;</a:t>
            </a:r>
          </a:p>
          <a:p>
            <a:pPr marL="0" indent="0">
              <a:buNone/>
            </a:pPr>
            <a:r>
              <a:rPr lang="id-ID" dirty="0" smtClean="0"/>
              <a:t>?&gt;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Pengantar PHP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/>
              <a:t>Konstanta adalah identifier (nama) untuk nilai sederhana. Nilai tidak dapat diubah selama script. Sebuah nama yang konstan valid dimulai dengan huruf atau garis bawah (tidak ada tanda $ sebelum nama konstan). Untuk mengatur konstan, gunakan fungsi define ( ).</a:t>
            </a:r>
          </a:p>
          <a:p>
            <a:pPr marL="0" indent="0">
              <a:buNone/>
            </a:pPr>
            <a:r>
              <a:rPr lang="id-ID" dirty="0" smtClean="0"/>
              <a:t>Bentuk Umum</a:t>
            </a:r>
          </a:p>
          <a:p>
            <a:pPr marL="0" indent="0">
              <a:buNone/>
            </a:pPr>
            <a:r>
              <a:rPr lang="id-ID" dirty="0" smtClean="0"/>
              <a:t>define (“namaKonstanta” , “nilaiKonstanta”)</a:t>
            </a:r>
          </a:p>
          <a:p>
            <a:pPr marL="0" indent="0">
              <a:buNone/>
            </a:pPr>
            <a:r>
              <a:rPr lang="id-ID" dirty="0" smtClean="0"/>
              <a:t>Contoh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  </a:t>
            </a:r>
            <a:r>
              <a:rPr lang="en-US" dirty="0" smtClean="0"/>
              <a:t>define(“</a:t>
            </a:r>
            <a:r>
              <a:rPr lang="id-ID" dirty="0" smtClean="0"/>
              <a:t>kampus</a:t>
            </a:r>
            <a:r>
              <a:rPr lang="en-US" dirty="0" smtClean="0"/>
              <a:t>", “</a:t>
            </a:r>
            <a:r>
              <a:rPr lang="id-ID" dirty="0" smtClean="0"/>
              <a:t>STMIK AKAKOM Yogyakarta</a:t>
            </a:r>
            <a:r>
              <a:rPr lang="en-US" dirty="0" smtClean="0"/>
              <a:t>");</a:t>
            </a:r>
            <a:br>
              <a:rPr lang="en-US" dirty="0" smtClean="0"/>
            </a:br>
            <a:r>
              <a:rPr lang="id-ID" dirty="0" smtClean="0"/>
              <a:t>  </a:t>
            </a:r>
            <a:r>
              <a:rPr lang="en-US" dirty="0" smtClean="0"/>
              <a:t>echo </a:t>
            </a:r>
            <a:r>
              <a:rPr lang="id-ID" dirty="0" smtClean="0"/>
              <a:t>kampus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?&gt; 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Pengantar PHP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Pengantar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d-ID" dirty="0" smtClean="0"/>
              <a:t>Tipe Data</a:t>
            </a:r>
          </a:p>
          <a:p>
            <a:r>
              <a:rPr lang="en-US" dirty="0" smtClean="0"/>
              <a:t>Integer (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)</a:t>
            </a:r>
          </a:p>
          <a:p>
            <a:pPr indent="3175">
              <a:buNone/>
            </a:pP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range 2,147,483,648 s/d - 2,147,483,647</a:t>
            </a:r>
          </a:p>
          <a:p>
            <a:pPr indent="3175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$a = 112233</a:t>
            </a:r>
          </a:p>
          <a:p>
            <a:r>
              <a:rPr lang="en-US" dirty="0" smtClean="0"/>
              <a:t>Floating Point</a:t>
            </a:r>
          </a:p>
          <a:p>
            <a:pPr indent="3175">
              <a:buNone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floating point </a:t>
            </a:r>
            <a:r>
              <a:rPr lang="en-US" dirty="0" err="1" smtClean="0"/>
              <a:t>adalah</a:t>
            </a:r>
            <a:r>
              <a:rPr lang="en-US" dirty="0" smtClean="0"/>
              <a:t> ~1.8e308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ketelitian</a:t>
            </a:r>
            <a:r>
              <a:rPr lang="en-US" dirty="0" smtClean="0"/>
              <a:t> 14 digit </a:t>
            </a:r>
            <a:r>
              <a:rPr lang="en-US" dirty="0" err="1" smtClean="0"/>
              <a:t>desimal</a:t>
            </a:r>
            <a:endParaRPr lang="en-US" dirty="0" smtClean="0"/>
          </a:p>
          <a:p>
            <a:pPr indent="3175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$b = 89.788</a:t>
            </a:r>
          </a:p>
          <a:p>
            <a:r>
              <a:rPr lang="en-US" dirty="0" smtClean="0"/>
              <a:t>String</a:t>
            </a:r>
          </a:p>
          <a:p>
            <a:pPr indent="3175">
              <a:buNone/>
            </a:pPr>
            <a:r>
              <a:rPr lang="en-US" dirty="0" err="1" smtClean="0"/>
              <a:t>Setiap</a:t>
            </a:r>
            <a:r>
              <a:rPr lang="en-US" dirty="0" smtClean="0"/>
              <a:t> data string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diapit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petik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 (‘…’)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r>
              <a:rPr lang="en-US" dirty="0" smtClean="0"/>
              <a:t> (“…”)</a:t>
            </a:r>
          </a:p>
          <a:p>
            <a:pPr indent="3175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$c = “Yogyakarta Indonesia”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r>
              <a:rPr lang="id-ID" dirty="0" smtClean="0"/>
              <a:t>Pengantar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797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memanipulasi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dimodifikasi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operand.</a:t>
            </a:r>
          </a:p>
          <a:p>
            <a:pPr marL="0" indent="0">
              <a:buNone/>
            </a:pPr>
            <a:r>
              <a:rPr lang="en-US" dirty="0" err="1" smtClean="0"/>
              <a:t>Macam</a:t>
            </a:r>
            <a:r>
              <a:rPr lang="en-US" dirty="0" smtClean="0"/>
              <a:t> operator</a:t>
            </a:r>
          </a:p>
          <a:p>
            <a:pPr marL="346075" indent="-346075">
              <a:buNone/>
            </a:pPr>
            <a:r>
              <a:rPr lang="en-US" dirty="0" smtClean="0"/>
              <a:t>1. Operator </a:t>
            </a:r>
            <a:r>
              <a:rPr lang="en-US" dirty="0" err="1" smtClean="0"/>
              <a:t>Aritmatika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168275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$</a:t>
            </a:r>
            <a:r>
              <a:rPr lang="en-US" dirty="0" err="1" smtClean="0"/>
              <a:t>hasil</a:t>
            </a:r>
            <a:r>
              <a:rPr lang="en-US" dirty="0" smtClean="0"/>
              <a:t> = 4 + 8 ;</a:t>
            </a:r>
          </a:p>
          <a:p>
            <a:pPr marL="346075" indent="-346075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224496"/>
          <a:ext cx="7543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4419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700" b="0" dirty="0" smtClean="0">
                          <a:solidFill>
                            <a:schemeClr val="tx1"/>
                          </a:solidFill>
                        </a:rPr>
                        <a:t>+ : </a:t>
                      </a:r>
                      <a:r>
                        <a:rPr lang="en-US" sz="2700" b="0" dirty="0" err="1" smtClean="0">
                          <a:solidFill>
                            <a:schemeClr val="tx1"/>
                          </a:solidFill>
                        </a:rPr>
                        <a:t>penjumlahan</a:t>
                      </a:r>
                      <a:endParaRPr lang="en-US" sz="2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>
                          <a:solidFill>
                            <a:schemeClr val="tx1"/>
                          </a:solidFill>
                        </a:rPr>
                        <a:t>/ : </a:t>
                      </a:r>
                      <a:r>
                        <a:rPr lang="en-US" sz="2700" b="0" dirty="0" err="1" smtClean="0">
                          <a:solidFill>
                            <a:schemeClr val="tx1"/>
                          </a:solidFill>
                        </a:rPr>
                        <a:t>pembagian</a:t>
                      </a:r>
                      <a:endParaRPr lang="en-US" sz="2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700" b="0" dirty="0" smtClean="0">
                          <a:solidFill>
                            <a:schemeClr val="tx1"/>
                          </a:solidFill>
                        </a:rPr>
                        <a:t>- :</a:t>
                      </a:r>
                      <a:r>
                        <a:rPr lang="en-US" sz="2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700" b="0" baseline="0" dirty="0" err="1" smtClean="0">
                          <a:solidFill>
                            <a:schemeClr val="tx1"/>
                          </a:solidFill>
                        </a:rPr>
                        <a:t>pengurangan</a:t>
                      </a:r>
                      <a:endParaRPr lang="en-US" sz="2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sz="2700" b="0" baseline="0" dirty="0" smtClean="0">
                          <a:solidFill>
                            <a:schemeClr val="tx1"/>
                          </a:solidFill>
                        </a:rPr>
                        <a:t> : modulo (</a:t>
                      </a:r>
                      <a:r>
                        <a:rPr lang="en-US" sz="2700" b="0" baseline="0" dirty="0" err="1" smtClean="0">
                          <a:solidFill>
                            <a:schemeClr val="tx1"/>
                          </a:solidFill>
                        </a:rPr>
                        <a:t>sisa</a:t>
                      </a:r>
                      <a:r>
                        <a:rPr lang="en-US" sz="2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700" b="0" baseline="0" dirty="0" err="1" smtClean="0">
                          <a:solidFill>
                            <a:schemeClr val="tx1"/>
                          </a:solidFill>
                        </a:rPr>
                        <a:t>bagi</a:t>
                      </a:r>
                      <a:r>
                        <a:rPr lang="en-US" sz="2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700" b="0" dirty="0" smtClean="0">
                          <a:solidFill>
                            <a:schemeClr val="tx1"/>
                          </a:solidFill>
                        </a:rPr>
                        <a:t>* : </a:t>
                      </a:r>
                      <a:r>
                        <a:rPr lang="en-US" sz="2700" b="0" dirty="0" err="1" smtClean="0">
                          <a:solidFill>
                            <a:schemeClr val="tx1"/>
                          </a:solidFill>
                        </a:rPr>
                        <a:t>perkalian</a:t>
                      </a:r>
                      <a:endParaRPr lang="en-US" sz="2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2. Operator Comparison :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endParaRPr lang="en-US" sz="3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2422" y="2209800"/>
          <a:ext cx="861677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78"/>
                <a:gridCol w="7162800"/>
              </a:tblGrid>
              <a:tr h="16158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Operator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Keterangan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28588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==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Memeriksa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apakah</a:t>
                      </a:r>
                      <a:r>
                        <a:rPr lang="en-US" sz="2200" dirty="0" smtClean="0"/>
                        <a:t> operand </a:t>
                      </a:r>
                      <a:r>
                        <a:rPr lang="en-US" sz="2200" dirty="0" err="1" smtClean="0"/>
                        <a:t>kanan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bernilai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sama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dengan</a:t>
                      </a:r>
                      <a:r>
                        <a:rPr lang="en-US" sz="2200" dirty="0" smtClean="0"/>
                        <a:t> operand </a:t>
                      </a:r>
                      <a:r>
                        <a:rPr lang="en-US" sz="2200" dirty="0" err="1" smtClean="0"/>
                        <a:t>kiri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28588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&gt;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Memeriksa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apakah</a:t>
                      </a:r>
                      <a:r>
                        <a:rPr lang="en-US" sz="2200" dirty="0" smtClean="0"/>
                        <a:t> operand </a:t>
                      </a:r>
                      <a:r>
                        <a:rPr lang="en-US" sz="2200" dirty="0" err="1" smtClean="0"/>
                        <a:t>kanan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bernilai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lebih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dari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pada</a:t>
                      </a:r>
                      <a:r>
                        <a:rPr lang="en-US" sz="2200" baseline="0" dirty="0" smtClean="0"/>
                        <a:t> operand </a:t>
                      </a:r>
                      <a:r>
                        <a:rPr lang="en-US" sz="2200" baseline="0" dirty="0" err="1" smtClean="0"/>
                        <a:t>kiri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28588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&lt;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 smtClean="0"/>
                        <a:t>Memeriksa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apakah</a:t>
                      </a:r>
                      <a:r>
                        <a:rPr lang="en-US" sz="2200" dirty="0" smtClean="0"/>
                        <a:t> operand </a:t>
                      </a:r>
                      <a:r>
                        <a:rPr lang="en-US" sz="2200" dirty="0" err="1" smtClean="0"/>
                        <a:t>kanan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bernilai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kurang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dari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pada</a:t>
                      </a:r>
                      <a:r>
                        <a:rPr lang="en-US" sz="2200" baseline="0" dirty="0" smtClean="0"/>
                        <a:t> operand </a:t>
                      </a:r>
                      <a:r>
                        <a:rPr lang="en-US" sz="2200" baseline="0" dirty="0" err="1" smtClean="0"/>
                        <a:t>kiri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28588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&gt;=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 smtClean="0"/>
                        <a:t>Memeriksa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apakah</a:t>
                      </a:r>
                      <a:r>
                        <a:rPr lang="en-US" sz="2200" dirty="0" smtClean="0"/>
                        <a:t> operand </a:t>
                      </a:r>
                      <a:r>
                        <a:rPr lang="en-US" sz="2200" dirty="0" err="1" smtClean="0"/>
                        <a:t>kanan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bernilai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lebih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dari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atau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sama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dengan</a:t>
                      </a:r>
                      <a:r>
                        <a:rPr lang="en-US" sz="2200" baseline="0" dirty="0" smtClean="0"/>
                        <a:t> operand </a:t>
                      </a:r>
                      <a:r>
                        <a:rPr lang="en-US" sz="2200" baseline="0" dirty="0" err="1" smtClean="0"/>
                        <a:t>kiri</a:t>
                      </a:r>
                      <a:endParaRPr lang="en-US" sz="2200" dirty="0" smtClean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28588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&lt;=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 smtClean="0"/>
                        <a:t>Memeriksa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apakah</a:t>
                      </a:r>
                      <a:r>
                        <a:rPr lang="en-US" sz="2200" dirty="0" smtClean="0"/>
                        <a:t> operand </a:t>
                      </a:r>
                      <a:r>
                        <a:rPr lang="en-US" sz="2200" dirty="0" err="1" smtClean="0"/>
                        <a:t>kanan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bernilai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kurang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dari</a:t>
                      </a:r>
                      <a:r>
                        <a:rPr lang="en-US" sz="2200" baseline="0" dirty="0" smtClean="0"/>
                        <a:t>  </a:t>
                      </a:r>
                      <a:r>
                        <a:rPr lang="en-US" sz="2200" baseline="0" dirty="0" err="1" smtClean="0"/>
                        <a:t>atau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sama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dengan</a:t>
                      </a:r>
                      <a:r>
                        <a:rPr lang="en-US" sz="2200" baseline="0" dirty="0" smtClean="0"/>
                        <a:t> operand </a:t>
                      </a:r>
                      <a:r>
                        <a:rPr lang="en-US" sz="2200" baseline="0" dirty="0" err="1" smtClean="0"/>
                        <a:t>kiri</a:t>
                      </a:r>
                      <a:endParaRPr lang="en-US" sz="2200" dirty="0" smtClean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r>
              <a:rPr lang="id-ID" dirty="0" smtClean="0"/>
              <a:t>Pengantar PHP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Intruksional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Memahami Konsep PHP</a:t>
            </a:r>
          </a:p>
          <a:p>
            <a:r>
              <a:rPr lang="id-ID" dirty="0" smtClean="0"/>
              <a:t>Memahami berbagai operator relasi dan logika</a:t>
            </a:r>
          </a:p>
          <a:p>
            <a:r>
              <a:rPr lang="id-ID" dirty="0" smtClean="0"/>
              <a:t>Memahami perintah dan logika keputusan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 Operator </a:t>
            </a:r>
            <a:r>
              <a:rPr lang="en-US" dirty="0" err="1" smtClean="0"/>
              <a:t>Logika</a:t>
            </a:r>
            <a:r>
              <a:rPr lang="en-US" dirty="0" smtClean="0"/>
              <a:t> :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794992"/>
          <a:ext cx="82296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859280"/>
                <a:gridCol w="1676400"/>
                <a:gridCol w="140208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Operand1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Opearnd2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AND</a:t>
                      </a:r>
                      <a:r>
                        <a:rPr lang="en-US" sz="2500" baseline="0" dirty="0" smtClean="0"/>
                        <a:t> (&amp;&amp;)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OR (||)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Xor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False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False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False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False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False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False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True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False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True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True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True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False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False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True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True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True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True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True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True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False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r>
              <a:rPr lang="id-ID" dirty="0" smtClean="0"/>
              <a:t>Pengantar PHP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0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4. Operator </a:t>
            </a:r>
            <a:r>
              <a:rPr lang="en-US" dirty="0" err="1" smtClean="0"/>
              <a:t>Assigment</a:t>
            </a:r>
            <a:r>
              <a:rPr lang="en-US" dirty="0" smtClean="0"/>
              <a:t>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077928"/>
          <a:ext cx="8534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458"/>
                <a:gridCol w="3284958"/>
                <a:gridCol w="2017584"/>
                <a:gridCol w="2057400"/>
              </a:tblGrid>
              <a:tr h="365569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Operator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Arial Narrow" pitchFamily="34" charset="0"/>
                        </a:rPr>
                        <a:t>Keterangan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Arial Narrow" pitchFamily="34" charset="0"/>
                        </a:rPr>
                        <a:t>Contoh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Arial Narrow" pitchFamily="34" charset="0"/>
                        </a:rPr>
                        <a:t>Operasi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Setara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</a:tr>
              <a:tr h="313576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=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Arial Narrow" pitchFamily="34" charset="0"/>
                        </a:rPr>
                        <a:t>Mengisi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nilai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ke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suatu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variabel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$data= “ABC”;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$data= “ABC”;</a:t>
                      </a:r>
                    </a:p>
                    <a:p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</a:tr>
              <a:tr h="652803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+=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Arial Narrow" pitchFamily="34" charset="0"/>
                        </a:rPr>
                        <a:t>Menambahkan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Arial Narrow" pitchFamily="34" charset="0"/>
                        </a:rPr>
                        <a:t>nilai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Arial Narrow" pitchFamily="34" charset="0"/>
                        </a:rPr>
                        <a:t>ke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Arial Narrow" pitchFamily="34" charset="0"/>
                        </a:rPr>
                        <a:t>suatu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Arial Narrow" pitchFamily="34" charset="0"/>
                        </a:rPr>
                        <a:t>variabel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$data  += 4;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$data = $data + 4;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</a:tr>
              <a:tr h="365569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-=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Arial Narrow" pitchFamily="34" charset="0"/>
                        </a:rPr>
                        <a:t>Mengurangi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nilai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suatu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Arial Narrow" pitchFamily="34" charset="0"/>
                        </a:rPr>
                        <a:t>variabel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$data  -= 2;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$data = $data – 2;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</a:tr>
              <a:tr h="652803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*=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Arial Narrow" pitchFamily="34" charset="0"/>
                        </a:rPr>
                        <a:t>Mengalikan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variabel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dengan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nilai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Arial Narrow" pitchFamily="34" charset="0"/>
                        </a:rPr>
                        <a:t>tertentu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$data  *=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3;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$data = $data *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3;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</a:tr>
              <a:tr h="652803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/=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Arial Narrow" pitchFamily="34" charset="0"/>
                        </a:rPr>
                        <a:t>Membagi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variabel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dengan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nilai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tertentu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$data  /= 3;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$data = $data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/ 3;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</a:tr>
              <a:tr h="652803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%=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Arial Narrow" pitchFamily="34" charset="0"/>
                        </a:rPr>
                        <a:t>Mencari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sisa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hasil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bagi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variabel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dengan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nilai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tertentu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$data %= 5;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$data = $data %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5;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r>
              <a:rPr lang="id-ID" dirty="0" smtClean="0"/>
              <a:t>Pengantar PHP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3528" y="1916832"/>
          <a:ext cx="85344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458"/>
                <a:gridCol w="3284958"/>
                <a:gridCol w="1788984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Operator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Arial Narrow" pitchFamily="34" charset="0"/>
                        </a:rPr>
                        <a:t>Keterangan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Arial Narrow" pitchFamily="34" charset="0"/>
                        </a:rPr>
                        <a:t>Contoh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Arial Narrow" pitchFamily="34" charset="0"/>
                        </a:rPr>
                        <a:t>Operasi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Setara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.=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Arial Narrow" pitchFamily="34" charset="0"/>
                        </a:rPr>
                        <a:t>Melakukan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operasi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penambahan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string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pada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operand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$data.= “ABC”;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Arial Narrow" pitchFamily="34" charset="0"/>
                        </a:rPr>
                        <a:t>$data =$data .“ABC”;</a:t>
                      </a:r>
                    </a:p>
                    <a:p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++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Arial Narrow" pitchFamily="34" charset="0"/>
                        </a:rPr>
                        <a:t>Menambahkan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Arial Narrow" pitchFamily="34" charset="0"/>
                        </a:rPr>
                        <a:t>nilai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Arial Narrow" pitchFamily="34" charset="0"/>
                        </a:rPr>
                        <a:t>satu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Arial Narrow" pitchFamily="34" charset="0"/>
                        </a:rPr>
                        <a:t>pada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Arial Narrow" pitchFamily="34" charset="0"/>
                        </a:rPr>
                        <a:t>suatu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Arial Narrow" pitchFamily="34" charset="0"/>
                        </a:rPr>
                        <a:t>variabel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$data  ++ 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$data = $data + 1;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-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-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Arial Narrow" pitchFamily="34" charset="0"/>
                        </a:rPr>
                        <a:t>Mengurangi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nilai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satu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pada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dirty="0" err="1" smtClean="0">
                          <a:latin typeface="Arial Narrow" pitchFamily="34" charset="0"/>
                        </a:rPr>
                        <a:t>suatu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sz="2200" baseline="0" dirty="0" err="1" smtClean="0">
                          <a:latin typeface="Arial Narrow" pitchFamily="34" charset="0"/>
                        </a:rPr>
                        <a:t>variabel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$data   - - 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 Narrow" pitchFamily="34" charset="0"/>
                        </a:rPr>
                        <a:t>$data = $data </a:t>
                      </a:r>
                      <a:r>
                        <a:rPr lang="en-US" sz="2200" baseline="0" dirty="0" smtClean="0">
                          <a:latin typeface="Arial Narrow" pitchFamily="34" charset="0"/>
                        </a:rPr>
                        <a:t> - 1</a:t>
                      </a:r>
                      <a:r>
                        <a:rPr lang="en-US" sz="2200" dirty="0" smtClean="0">
                          <a:latin typeface="Arial Narrow" pitchFamily="34" charset="0"/>
                        </a:rPr>
                        <a:t>;</a:t>
                      </a:r>
                      <a:endParaRPr lang="en-US" sz="2200" dirty="0">
                        <a:latin typeface="Arial Narrow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r>
              <a:rPr lang="id-ID" dirty="0" smtClean="0"/>
              <a:t>Pengantar PHP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512"/>
            <a:ext cx="8229600" cy="1008888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754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 (if </a:t>
            </a:r>
            <a:r>
              <a:rPr lang="en-US" dirty="0" err="1" smtClean="0"/>
              <a:t>dan</a:t>
            </a:r>
            <a:r>
              <a:rPr lang="en-US" dirty="0" smtClean="0"/>
              <a:t> switch)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function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TRUE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FALSE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1. if</a:t>
            </a:r>
          </a:p>
          <a:p>
            <a:pPr marL="514350" indent="-171450">
              <a:buNone/>
            </a:pPr>
            <a:r>
              <a:rPr lang="en-US" dirty="0" smtClean="0"/>
              <a:t>Syntax :</a:t>
            </a:r>
          </a:p>
          <a:p>
            <a:pPr marL="514350" indent="-171450">
              <a:buNone/>
            </a:pPr>
            <a:r>
              <a:rPr lang="en-US" sz="2800" dirty="0" smtClean="0">
                <a:latin typeface="Arial Narrow" pitchFamily="34" charset="0"/>
              </a:rPr>
              <a:t>&lt;?</a:t>
            </a:r>
            <a:r>
              <a:rPr lang="en-US" sz="2800" dirty="0" err="1" smtClean="0">
                <a:latin typeface="Arial Narrow" pitchFamily="34" charset="0"/>
              </a:rPr>
              <a:t>php</a:t>
            </a:r>
            <a:endParaRPr lang="en-US" sz="2800" dirty="0" smtClean="0">
              <a:latin typeface="Arial Narrow" pitchFamily="34" charset="0"/>
            </a:endParaRPr>
          </a:p>
          <a:p>
            <a:pPr marL="514350" indent="-171450">
              <a:buNone/>
            </a:pPr>
            <a:r>
              <a:rPr lang="en-US" sz="2800" dirty="0" smtClean="0">
                <a:latin typeface="Arial Narrow" pitchFamily="34" charset="0"/>
              </a:rPr>
              <a:t>      if (</a:t>
            </a:r>
            <a:r>
              <a:rPr lang="en-US" sz="2800" dirty="0" err="1" smtClean="0">
                <a:latin typeface="Arial Narrow" pitchFamily="34" charset="0"/>
              </a:rPr>
              <a:t>kondisi</a:t>
            </a:r>
            <a:r>
              <a:rPr lang="en-US" sz="2800" dirty="0" smtClean="0">
                <a:latin typeface="Arial Narrow" pitchFamily="34" charset="0"/>
              </a:rPr>
              <a:t>) {</a:t>
            </a:r>
          </a:p>
          <a:p>
            <a:pPr marL="514350" indent="-171450">
              <a:buNone/>
            </a:pPr>
            <a:r>
              <a:rPr lang="en-US" sz="2800" dirty="0" smtClean="0">
                <a:latin typeface="Arial Narrow" pitchFamily="34" charset="0"/>
              </a:rPr>
              <a:t>           </a:t>
            </a:r>
            <a:r>
              <a:rPr lang="en-US" sz="2800" dirty="0" err="1" smtClean="0">
                <a:latin typeface="Arial Narrow" pitchFamily="34" charset="0"/>
              </a:rPr>
              <a:t>pernyataan</a:t>
            </a:r>
            <a:r>
              <a:rPr lang="en-US" sz="2800" dirty="0" smtClean="0">
                <a:latin typeface="Arial Narrow" pitchFamily="34" charset="0"/>
              </a:rPr>
              <a:t>;</a:t>
            </a:r>
          </a:p>
          <a:p>
            <a:pPr marL="514350" indent="-171450">
              <a:buNone/>
            </a:pPr>
            <a:r>
              <a:rPr lang="en-US" sz="2800" dirty="0" smtClean="0">
                <a:latin typeface="Arial Narrow" pitchFamily="34" charset="0"/>
              </a:rPr>
              <a:t>      };</a:t>
            </a:r>
          </a:p>
          <a:p>
            <a:pPr marL="514350" indent="-171450">
              <a:buNone/>
            </a:pPr>
            <a:r>
              <a:rPr lang="en-US" sz="2800" dirty="0" smtClean="0">
                <a:latin typeface="Arial Narrow" pitchFamily="34" charset="0"/>
              </a:rPr>
              <a:t>?&gt;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2. if - else</a:t>
            </a:r>
          </a:p>
          <a:p>
            <a:pPr>
              <a:buNone/>
            </a:pPr>
            <a:r>
              <a:rPr lang="en-US" dirty="0" smtClean="0"/>
              <a:t>     Syntax :</a:t>
            </a:r>
          </a:p>
          <a:p>
            <a:pPr marL="514350" indent="-171450">
              <a:buNone/>
            </a:pPr>
            <a:r>
              <a:rPr lang="en-US" sz="2400" dirty="0" smtClean="0">
                <a:latin typeface="Arial Narrow" pitchFamily="34" charset="0"/>
              </a:rPr>
              <a:t>&lt;?</a:t>
            </a:r>
            <a:r>
              <a:rPr lang="en-US" sz="2400" dirty="0" err="1" smtClean="0">
                <a:latin typeface="Arial Narrow" pitchFamily="34" charset="0"/>
              </a:rPr>
              <a:t>php</a:t>
            </a:r>
            <a:endParaRPr lang="en-US" sz="2400" dirty="0" smtClean="0">
              <a:latin typeface="Arial Narrow" pitchFamily="34" charset="0"/>
            </a:endParaRPr>
          </a:p>
          <a:p>
            <a:pPr marL="514350" indent="-171450">
              <a:buNone/>
            </a:pPr>
            <a:r>
              <a:rPr lang="en-US" sz="2400" dirty="0" smtClean="0">
                <a:latin typeface="Arial Narrow" pitchFamily="34" charset="0"/>
              </a:rPr>
              <a:t>      if (</a:t>
            </a:r>
            <a:r>
              <a:rPr lang="en-US" sz="2400" dirty="0" err="1" smtClean="0">
                <a:latin typeface="Arial Narrow" pitchFamily="34" charset="0"/>
              </a:rPr>
              <a:t>kondisi</a:t>
            </a:r>
            <a:r>
              <a:rPr lang="en-US" sz="2400" dirty="0" smtClean="0">
                <a:latin typeface="Arial Narrow" pitchFamily="34" charset="0"/>
              </a:rPr>
              <a:t>) {</a:t>
            </a:r>
          </a:p>
          <a:p>
            <a:pPr marL="514350" indent="-171450">
              <a:buNone/>
            </a:pPr>
            <a:r>
              <a:rPr lang="en-US" sz="2400" dirty="0" smtClean="0">
                <a:latin typeface="Arial Narrow" pitchFamily="34" charset="0"/>
              </a:rPr>
              <a:t>           pernyataan_1;</a:t>
            </a:r>
          </a:p>
          <a:p>
            <a:pPr marL="514350" indent="-171450">
              <a:buNone/>
            </a:pPr>
            <a:r>
              <a:rPr lang="en-US" sz="2400" dirty="0" smtClean="0">
                <a:latin typeface="Arial Narrow" pitchFamily="34" charset="0"/>
              </a:rPr>
              <a:t>      } else {</a:t>
            </a:r>
          </a:p>
          <a:p>
            <a:pPr marL="514350" indent="-171450">
              <a:buNone/>
            </a:pPr>
            <a:r>
              <a:rPr lang="en-US" sz="2400" dirty="0" smtClean="0">
                <a:latin typeface="Arial Narrow" pitchFamily="34" charset="0"/>
              </a:rPr>
              <a:t>           pernyataan_2;</a:t>
            </a:r>
          </a:p>
          <a:p>
            <a:pPr marL="514350" indent="-171450">
              <a:buNone/>
            </a:pPr>
            <a:r>
              <a:rPr lang="en-US" sz="2400" dirty="0" smtClean="0">
                <a:latin typeface="Arial Narrow" pitchFamily="34" charset="0"/>
              </a:rPr>
              <a:t>      } ;</a:t>
            </a:r>
          </a:p>
          <a:p>
            <a:pPr marL="514350" indent="-171450">
              <a:buNone/>
            </a:pPr>
            <a:r>
              <a:rPr lang="en-US" sz="2400" dirty="0" smtClean="0">
                <a:latin typeface="Arial Narrow" pitchFamily="34" charset="0"/>
              </a:rPr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3. if - </a:t>
            </a:r>
            <a:r>
              <a:rPr lang="en-US" dirty="0" err="1" smtClean="0"/>
              <a:t>elseif</a:t>
            </a:r>
            <a:endParaRPr lang="en-US" dirty="0" smtClean="0"/>
          </a:p>
          <a:p>
            <a:pPr marL="514350" indent="-171450">
              <a:buNone/>
            </a:pPr>
            <a:r>
              <a:rPr lang="en-US" dirty="0" smtClean="0"/>
              <a:t>Syntax :</a:t>
            </a:r>
          </a:p>
          <a:p>
            <a:pPr marL="514350" indent="-171450">
              <a:buNone/>
            </a:pPr>
            <a:r>
              <a:rPr lang="en-US" dirty="0" smtClean="0">
                <a:latin typeface="Arial Narrow" pitchFamily="34" charset="0"/>
              </a:rPr>
              <a:t>&lt;?</a:t>
            </a:r>
            <a:r>
              <a:rPr lang="en-US" dirty="0" err="1" smtClean="0">
                <a:latin typeface="Arial Narrow" pitchFamily="34" charset="0"/>
              </a:rPr>
              <a:t>php</a:t>
            </a:r>
            <a:endParaRPr lang="en-US" dirty="0" smtClean="0">
              <a:latin typeface="Arial Narrow" pitchFamily="34" charset="0"/>
            </a:endParaRPr>
          </a:p>
          <a:p>
            <a:pPr marL="514350" indent="-171450">
              <a:buNone/>
            </a:pPr>
            <a:r>
              <a:rPr lang="en-US" dirty="0" smtClean="0">
                <a:latin typeface="Arial Narrow" pitchFamily="34" charset="0"/>
              </a:rPr>
              <a:t>      if (kondisi_1) {</a:t>
            </a:r>
          </a:p>
          <a:p>
            <a:pPr marL="514350" indent="-171450">
              <a:buNone/>
            </a:pPr>
            <a:r>
              <a:rPr lang="en-US" dirty="0" smtClean="0">
                <a:latin typeface="Arial Narrow" pitchFamily="34" charset="0"/>
              </a:rPr>
              <a:t>           pernyataan_1;</a:t>
            </a:r>
          </a:p>
          <a:p>
            <a:pPr marL="514350" indent="-171450">
              <a:buNone/>
            </a:pPr>
            <a:r>
              <a:rPr lang="en-US" dirty="0" smtClean="0">
                <a:latin typeface="Arial Narrow" pitchFamily="34" charset="0"/>
              </a:rPr>
              <a:t>      } </a:t>
            </a:r>
            <a:r>
              <a:rPr lang="en-US" dirty="0" err="1" smtClean="0">
                <a:latin typeface="Arial Narrow" pitchFamily="34" charset="0"/>
              </a:rPr>
              <a:t>elseif</a:t>
            </a:r>
            <a:r>
              <a:rPr lang="en-US" dirty="0" smtClean="0">
                <a:latin typeface="Arial Narrow" pitchFamily="34" charset="0"/>
              </a:rPr>
              <a:t> (kondisi_2) {</a:t>
            </a:r>
          </a:p>
          <a:p>
            <a:pPr marL="514350" indent="-171450">
              <a:buNone/>
            </a:pPr>
            <a:r>
              <a:rPr lang="en-US" dirty="0" smtClean="0">
                <a:latin typeface="Arial Narrow" pitchFamily="34" charset="0"/>
              </a:rPr>
              <a:t>           pernyataan_2;</a:t>
            </a:r>
          </a:p>
          <a:p>
            <a:pPr marL="514350" indent="-171450">
              <a:buNone/>
            </a:pPr>
            <a:r>
              <a:rPr lang="en-US" dirty="0" smtClean="0">
                <a:latin typeface="Arial Narrow" pitchFamily="34" charset="0"/>
              </a:rPr>
              <a:t>      } </a:t>
            </a:r>
            <a:r>
              <a:rPr lang="en-US" dirty="0" err="1" smtClean="0">
                <a:latin typeface="Arial Narrow" pitchFamily="34" charset="0"/>
              </a:rPr>
              <a:t>elseif</a:t>
            </a:r>
            <a:r>
              <a:rPr lang="en-US" dirty="0" smtClean="0">
                <a:latin typeface="Arial Narrow" pitchFamily="34" charset="0"/>
              </a:rPr>
              <a:t> (</a:t>
            </a:r>
            <a:r>
              <a:rPr lang="en-US" dirty="0" err="1" smtClean="0">
                <a:latin typeface="Arial Narrow" pitchFamily="34" charset="0"/>
              </a:rPr>
              <a:t>kondisi</a:t>
            </a:r>
            <a:r>
              <a:rPr lang="en-US" dirty="0" smtClean="0">
                <a:latin typeface="Arial Narrow" pitchFamily="34" charset="0"/>
              </a:rPr>
              <a:t>_...); {</a:t>
            </a:r>
          </a:p>
          <a:p>
            <a:pPr marL="514350" indent="-171450">
              <a:buNone/>
            </a:pPr>
            <a:r>
              <a:rPr lang="en-US" dirty="0" smtClean="0">
                <a:latin typeface="Arial Narrow" pitchFamily="34" charset="0"/>
              </a:rPr>
              <a:t>	         </a:t>
            </a:r>
            <a:r>
              <a:rPr lang="en-US" dirty="0" err="1" smtClean="0">
                <a:latin typeface="Arial Narrow" pitchFamily="34" charset="0"/>
              </a:rPr>
              <a:t>pernyataan</a:t>
            </a:r>
            <a:r>
              <a:rPr lang="en-US" dirty="0" smtClean="0">
                <a:latin typeface="Arial Narrow" pitchFamily="34" charset="0"/>
              </a:rPr>
              <a:t>_...;</a:t>
            </a:r>
          </a:p>
          <a:p>
            <a:pPr marL="514350" indent="-171450">
              <a:buNone/>
            </a:pPr>
            <a:r>
              <a:rPr lang="en-US" dirty="0" smtClean="0">
                <a:latin typeface="Arial Narrow" pitchFamily="34" charset="0"/>
              </a:rPr>
              <a:t>      } else {</a:t>
            </a:r>
          </a:p>
          <a:p>
            <a:pPr marL="514350" indent="-171450">
              <a:buNone/>
            </a:pPr>
            <a:r>
              <a:rPr lang="en-US" dirty="0" smtClean="0">
                <a:latin typeface="Arial Narrow" pitchFamily="34" charset="0"/>
              </a:rPr>
              <a:t>	         </a:t>
            </a:r>
            <a:r>
              <a:rPr lang="en-US" dirty="0" err="1" smtClean="0">
                <a:latin typeface="Arial Narrow" pitchFamily="34" charset="0"/>
              </a:rPr>
              <a:t>pernyataan_n</a:t>
            </a:r>
            <a:r>
              <a:rPr lang="en-US" dirty="0" smtClean="0">
                <a:latin typeface="Arial Narrow" pitchFamily="34" charset="0"/>
              </a:rPr>
              <a:t>;</a:t>
            </a:r>
          </a:p>
          <a:p>
            <a:pPr marL="514350" indent="-171450">
              <a:buNone/>
            </a:pPr>
            <a:r>
              <a:rPr lang="en-US" dirty="0" smtClean="0">
                <a:latin typeface="Arial Narrow" pitchFamily="34" charset="0"/>
              </a:rPr>
              <a:t>      };</a:t>
            </a:r>
          </a:p>
          <a:p>
            <a:pPr marL="514350" indent="-171450">
              <a:buNone/>
            </a:pPr>
            <a:r>
              <a:rPr lang="en-US" dirty="0" smtClean="0">
                <a:latin typeface="Arial Narrow" pitchFamily="34" charset="0"/>
              </a:rPr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15719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4. switch</a:t>
            </a:r>
          </a:p>
          <a:p>
            <a:pPr indent="57150">
              <a:buNone/>
            </a:pPr>
            <a:r>
              <a:rPr lang="en-US" dirty="0" smtClean="0"/>
              <a:t>Syntax:</a:t>
            </a:r>
          </a:p>
          <a:p>
            <a:pPr indent="57150">
              <a:buNone/>
            </a:pPr>
            <a:r>
              <a:rPr lang="en-US" dirty="0" smtClean="0">
                <a:latin typeface="Arial Narrow" pitchFamily="34" charset="0"/>
              </a:rPr>
              <a:t>&lt;?</a:t>
            </a:r>
            <a:r>
              <a:rPr lang="en-US" dirty="0" err="1" smtClean="0">
                <a:latin typeface="Arial Narrow" pitchFamily="34" charset="0"/>
              </a:rPr>
              <a:t>php</a:t>
            </a:r>
            <a:endParaRPr lang="en-US" dirty="0" smtClean="0">
              <a:latin typeface="Arial Narrow" pitchFamily="34" charset="0"/>
            </a:endParaRPr>
          </a:p>
          <a:p>
            <a:pPr indent="57150">
              <a:buNone/>
            </a:pPr>
            <a:r>
              <a:rPr lang="en-US" dirty="0" smtClean="0">
                <a:latin typeface="Arial Narrow" pitchFamily="34" charset="0"/>
              </a:rPr>
              <a:t>     switch (</a:t>
            </a:r>
            <a:r>
              <a:rPr lang="en-US" dirty="0" err="1" smtClean="0">
                <a:latin typeface="Arial Narrow" pitchFamily="34" charset="0"/>
              </a:rPr>
              <a:t>kondisi</a:t>
            </a:r>
            <a:r>
              <a:rPr lang="en-US" dirty="0" smtClean="0">
                <a:latin typeface="Arial Narrow" pitchFamily="34" charset="0"/>
              </a:rPr>
              <a:t>){</a:t>
            </a:r>
          </a:p>
          <a:p>
            <a:pPr indent="57150">
              <a:buNone/>
            </a:pPr>
            <a:r>
              <a:rPr lang="en-US" dirty="0" smtClean="0">
                <a:latin typeface="Arial Narrow" pitchFamily="34" charset="0"/>
              </a:rPr>
              <a:t>     case nilai_1:</a:t>
            </a:r>
          </a:p>
          <a:p>
            <a:pPr indent="57150">
              <a:buNone/>
            </a:pPr>
            <a:r>
              <a:rPr lang="en-US" dirty="0" smtClean="0">
                <a:latin typeface="Arial Narrow" pitchFamily="34" charset="0"/>
              </a:rPr>
              <a:t>          </a:t>
            </a:r>
            <a:r>
              <a:rPr lang="en-US" dirty="0" err="1" smtClean="0">
                <a:latin typeface="Arial Narrow" pitchFamily="34" charset="0"/>
              </a:rPr>
              <a:t>pernyataan</a:t>
            </a:r>
            <a:r>
              <a:rPr lang="en-US" dirty="0" smtClean="0">
                <a:latin typeface="Arial Narrow" pitchFamily="34" charset="0"/>
              </a:rPr>
              <a:t> 1;</a:t>
            </a:r>
          </a:p>
          <a:p>
            <a:pPr indent="57150">
              <a:buNone/>
            </a:pPr>
            <a:r>
              <a:rPr lang="en-US" dirty="0" smtClean="0">
                <a:latin typeface="Arial Narrow" pitchFamily="34" charset="0"/>
              </a:rPr>
              <a:t>          break;</a:t>
            </a:r>
          </a:p>
          <a:p>
            <a:pPr indent="57150">
              <a:buNone/>
            </a:pPr>
            <a:r>
              <a:rPr lang="en-US" dirty="0" smtClean="0">
                <a:latin typeface="Arial Narrow" pitchFamily="34" charset="0"/>
              </a:rPr>
              <a:t>     case  nilai_2:</a:t>
            </a:r>
          </a:p>
          <a:p>
            <a:pPr indent="57150">
              <a:buNone/>
            </a:pPr>
            <a:r>
              <a:rPr lang="en-US" dirty="0" smtClean="0">
                <a:latin typeface="Arial Narrow" pitchFamily="34" charset="0"/>
              </a:rPr>
              <a:t>          </a:t>
            </a:r>
            <a:r>
              <a:rPr lang="en-US" dirty="0" err="1" smtClean="0">
                <a:latin typeface="Arial Narrow" pitchFamily="34" charset="0"/>
              </a:rPr>
              <a:t>pernyataan</a:t>
            </a:r>
            <a:r>
              <a:rPr lang="en-US" dirty="0" smtClean="0">
                <a:latin typeface="Arial Narrow" pitchFamily="34" charset="0"/>
              </a:rPr>
              <a:t> 2;</a:t>
            </a:r>
          </a:p>
          <a:p>
            <a:pPr indent="57150">
              <a:buNone/>
            </a:pPr>
            <a:r>
              <a:rPr lang="en-US" dirty="0" smtClean="0">
                <a:latin typeface="Arial Narrow" pitchFamily="34" charset="0"/>
              </a:rPr>
              <a:t>          break;</a:t>
            </a:r>
          </a:p>
          <a:p>
            <a:pPr indent="57150">
              <a:buNone/>
            </a:pPr>
            <a:r>
              <a:rPr lang="en-US" dirty="0" smtClean="0">
                <a:latin typeface="Arial Narrow" pitchFamily="34" charset="0"/>
              </a:rPr>
              <a:t>     case  nilai_3:</a:t>
            </a:r>
          </a:p>
          <a:p>
            <a:pPr indent="57150">
              <a:buNone/>
            </a:pPr>
            <a:r>
              <a:rPr lang="en-US" dirty="0" smtClean="0">
                <a:latin typeface="Arial Narrow" pitchFamily="34" charset="0"/>
              </a:rPr>
              <a:t>          ……….</a:t>
            </a:r>
          </a:p>
          <a:p>
            <a:pPr indent="57150">
              <a:buNone/>
            </a:pPr>
            <a:r>
              <a:rPr lang="en-US" dirty="0" smtClean="0">
                <a:latin typeface="Arial Narrow" pitchFamily="34" charset="0"/>
              </a:rPr>
              <a:t>          break;</a:t>
            </a:r>
          </a:p>
          <a:p>
            <a:pPr indent="57150">
              <a:buNone/>
            </a:pPr>
            <a:r>
              <a:rPr lang="en-US" dirty="0" smtClean="0">
                <a:latin typeface="Arial Narrow" pitchFamily="34" charset="0"/>
              </a:rPr>
              <a:t>     default:</a:t>
            </a:r>
          </a:p>
          <a:p>
            <a:pPr indent="57150">
              <a:buNone/>
            </a:pPr>
            <a:r>
              <a:rPr lang="en-US" dirty="0" smtClean="0">
                <a:latin typeface="Arial Narrow" pitchFamily="34" charset="0"/>
              </a:rPr>
              <a:t>          </a:t>
            </a:r>
            <a:r>
              <a:rPr lang="en-US" dirty="0" err="1" smtClean="0">
                <a:latin typeface="Arial Narrow" pitchFamily="34" charset="0"/>
              </a:rPr>
              <a:t>pernyataan_n</a:t>
            </a:r>
            <a:r>
              <a:rPr lang="en-US" dirty="0" smtClean="0">
                <a:latin typeface="Arial Narrow" pitchFamily="34" charset="0"/>
              </a:rPr>
              <a:t>;</a:t>
            </a:r>
          </a:p>
          <a:p>
            <a:pPr indent="57150">
              <a:buNone/>
            </a:pPr>
            <a:r>
              <a:rPr lang="en-US" dirty="0" smtClean="0">
                <a:latin typeface="Arial Narrow" pitchFamily="34" charset="0"/>
              </a:rPr>
              <a:t>          break;</a:t>
            </a:r>
          </a:p>
          <a:p>
            <a:pPr indent="57150">
              <a:buNone/>
            </a:pPr>
            <a:r>
              <a:rPr lang="en-US" dirty="0" smtClean="0">
                <a:latin typeface="Arial Narrow" pitchFamily="34" charset="0"/>
              </a:rPr>
              <a:t>     }</a:t>
            </a:r>
          </a:p>
          <a:p>
            <a:pPr indent="57150">
              <a:buNone/>
            </a:pPr>
            <a:r>
              <a:rPr lang="en-US" dirty="0" smtClean="0">
                <a:latin typeface="Arial Narrow" pitchFamily="34" charset="0"/>
              </a:rPr>
              <a:t>?&gt;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1571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5. If </a:t>
            </a:r>
            <a:r>
              <a:rPr lang="en-US" dirty="0" err="1" smtClean="0"/>
              <a:t>berkalang</a:t>
            </a:r>
            <a:endParaRPr lang="en-US" dirty="0" smtClean="0"/>
          </a:p>
          <a:p>
            <a:pPr marL="514350" indent="-171450">
              <a:buNone/>
            </a:pPr>
            <a:r>
              <a:rPr lang="en-US" dirty="0" smtClean="0"/>
              <a:t>Syntax :</a:t>
            </a:r>
          </a:p>
          <a:p>
            <a:pPr marL="514350" indent="-171450">
              <a:buNone/>
            </a:pPr>
            <a:r>
              <a:rPr lang="en-US" dirty="0" smtClean="0">
                <a:latin typeface="Arial Narrow" pitchFamily="34" charset="0"/>
              </a:rPr>
              <a:t>&lt;?</a:t>
            </a:r>
            <a:r>
              <a:rPr lang="en-US" dirty="0" err="1" smtClean="0">
                <a:latin typeface="Arial Narrow" pitchFamily="34" charset="0"/>
              </a:rPr>
              <a:t>php</a:t>
            </a:r>
            <a:endParaRPr lang="en-US" dirty="0" smtClean="0">
              <a:latin typeface="Arial Narrow" pitchFamily="34" charset="0"/>
            </a:endParaRPr>
          </a:p>
          <a:p>
            <a:pPr marL="514350" indent="-171450">
              <a:buNone/>
            </a:pPr>
            <a:r>
              <a:rPr lang="en-US" dirty="0" smtClean="0">
                <a:latin typeface="Arial Narrow" pitchFamily="34" charset="0"/>
              </a:rPr>
              <a:t>      if (kondisi_1) {</a:t>
            </a:r>
          </a:p>
          <a:p>
            <a:pPr marL="514350" indent="-171450">
              <a:buNone/>
            </a:pPr>
            <a:r>
              <a:rPr lang="en-US" dirty="0">
                <a:latin typeface="Arial Narrow" pitchFamily="34" charset="0"/>
              </a:rPr>
              <a:t>	</a:t>
            </a:r>
            <a:r>
              <a:rPr lang="en-US" dirty="0" smtClean="0">
                <a:latin typeface="Arial Narrow" pitchFamily="34" charset="0"/>
              </a:rPr>
              <a:t>	  if (kondisi_1_1){</a:t>
            </a:r>
          </a:p>
          <a:p>
            <a:pPr marL="514350" indent="-171450">
              <a:buNone/>
            </a:pPr>
            <a:r>
              <a:rPr lang="en-US" dirty="0">
                <a:latin typeface="Arial Narrow" pitchFamily="34" charset="0"/>
              </a:rPr>
              <a:t>	</a:t>
            </a:r>
            <a:r>
              <a:rPr lang="en-US" dirty="0" smtClean="0">
                <a:latin typeface="Arial Narrow" pitchFamily="34" charset="0"/>
              </a:rPr>
              <a:t>	       pernyataan_1_1; </a:t>
            </a:r>
          </a:p>
          <a:p>
            <a:pPr marL="514350" indent="-171450">
              <a:buNone/>
            </a:pPr>
            <a:r>
              <a:rPr lang="en-US" dirty="0">
                <a:latin typeface="Arial Narrow" pitchFamily="34" charset="0"/>
              </a:rPr>
              <a:t>	</a:t>
            </a:r>
            <a:r>
              <a:rPr lang="en-US" dirty="0" smtClean="0">
                <a:latin typeface="Arial Narrow" pitchFamily="34" charset="0"/>
              </a:rPr>
              <a:t>	  } else {</a:t>
            </a:r>
          </a:p>
          <a:p>
            <a:pPr marL="514350" indent="-171450">
              <a:buNone/>
            </a:pP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 		       pernyataan_1_2;</a:t>
            </a:r>
          </a:p>
          <a:p>
            <a:pPr marL="514350" indent="-171450">
              <a:buNone/>
            </a:pPr>
            <a:r>
              <a:rPr lang="en-US" dirty="0" smtClean="0">
                <a:latin typeface="Arial Narrow" pitchFamily="34" charset="0"/>
              </a:rPr>
              <a:t>		  }</a:t>
            </a:r>
          </a:p>
          <a:p>
            <a:pPr marL="514350" indent="-171450">
              <a:buNone/>
            </a:pPr>
            <a:r>
              <a:rPr lang="en-US" dirty="0" smtClean="0">
                <a:latin typeface="Arial Narrow" pitchFamily="34" charset="0"/>
              </a:rPr>
              <a:t>      } else {</a:t>
            </a:r>
          </a:p>
          <a:p>
            <a:pPr marL="514350" indent="-171450">
              <a:buNone/>
            </a:pPr>
            <a:r>
              <a:rPr lang="en-US" dirty="0">
                <a:latin typeface="Arial Narrow" pitchFamily="34" charset="0"/>
              </a:rPr>
              <a:t>	</a:t>
            </a:r>
            <a:r>
              <a:rPr lang="en-US" dirty="0" smtClean="0">
                <a:latin typeface="Arial Narrow" pitchFamily="34" charset="0"/>
              </a:rPr>
              <a:t>	  if </a:t>
            </a:r>
            <a:r>
              <a:rPr lang="en-US" dirty="0">
                <a:latin typeface="Arial Narrow" pitchFamily="34" charset="0"/>
              </a:rPr>
              <a:t>(</a:t>
            </a:r>
            <a:r>
              <a:rPr lang="en-US" dirty="0" smtClean="0">
                <a:latin typeface="Arial Narrow" pitchFamily="34" charset="0"/>
              </a:rPr>
              <a:t> kondisi_2_1 ) {</a:t>
            </a:r>
          </a:p>
          <a:p>
            <a:pPr marL="514350" indent="-171450">
              <a:buNone/>
            </a:pPr>
            <a:r>
              <a:rPr lang="en-US" dirty="0">
                <a:latin typeface="Arial Narrow" pitchFamily="34" charset="0"/>
              </a:rPr>
              <a:t>	</a:t>
            </a:r>
            <a:r>
              <a:rPr lang="en-US" dirty="0" smtClean="0">
                <a:latin typeface="Arial Narrow" pitchFamily="34" charset="0"/>
              </a:rPr>
              <a:t>	        pernyataan_2_1 ;</a:t>
            </a:r>
          </a:p>
          <a:p>
            <a:pPr marL="514350" indent="-171450">
              <a:buNone/>
            </a:pPr>
            <a:r>
              <a:rPr lang="en-US" dirty="0">
                <a:latin typeface="Arial Narrow" pitchFamily="34" charset="0"/>
              </a:rPr>
              <a:t>	</a:t>
            </a:r>
            <a:r>
              <a:rPr lang="en-US" dirty="0" smtClean="0">
                <a:latin typeface="Arial Narrow" pitchFamily="34" charset="0"/>
              </a:rPr>
              <a:t>	  } ;</a:t>
            </a:r>
          </a:p>
          <a:p>
            <a:pPr marL="514350" indent="-171450">
              <a:buNone/>
            </a:pP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     } ;</a:t>
            </a:r>
          </a:p>
          <a:p>
            <a:pPr marL="514350" indent="-171450">
              <a:buNone/>
            </a:pPr>
            <a:r>
              <a:rPr lang="en-US" dirty="0" smtClean="0">
                <a:latin typeface="Arial Narrow" pitchFamily="34" charset="0"/>
              </a:rPr>
              <a:t>?&gt;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15719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Statement if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&lt;html&gt;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&lt;title&gt; Statement if &lt;/title&gt;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&lt;body&gt;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&lt;?</a:t>
            </a:r>
            <a:r>
              <a:rPr lang="en-US" sz="2400" dirty="0" err="1" smtClean="0">
                <a:latin typeface="Arial Narrow" pitchFamily="34" charset="0"/>
              </a:rPr>
              <a:t>php</a:t>
            </a:r>
            <a:endParaRPr lang="en-US" sz="24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$</a:t>
            </a:r>
            <a:r>
              <a:rPr lang="en-US" sz="2400" dirty="0" err="1" smtClean="0">
                <a:latin typeface="Arial Narrow" pitchFamily="34" charset="0"/>
              </a:rPr>
              <a:t>ket</a:t>
            </a:r>
            <a:r>
              <a:rPr lang="en-US" sz="2400" dirty="0" smtClean="0">
                <a:latin typeface="Arial Narrow" pitchFamily="34" charset="0"/>
              </a:rPr>
              <a:t> = “ – “;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$</a:t>
            </a:r>
            <a:r>
              <a:rPr lang="en-US" sz="2400" dirty="0" err="1" smtClean="0">
                <a:latin typeface="Arial Narrow" pitchFamily="34" charset="0"/>
              </a:rPr>
              <a:t>nilai</a:t>
            </a:r>
            <a:r>
              <a:rPr lang="en-US" sz="2400" dirty="0" smtClean="0">
                <a:latin typeface="Arial Narrow" pitchFamily="34" charset="0"/>
              </a:rPr>
              <a:t> = 80;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if ($</a:t>
            </a:r>
            <a:r>
              <a:rPr lang="en-US" sz="2400" dirty="0" err="1" smtClean="0">
                <a:latin typeface="Arial Narrow" pitchFamily="34" charset="0"/>
              </a:rPr>
              <a:t>nilai</a:t>
            </a:r>
            <a:r>
              <a:rPr lang="en-US" sz="2400" dirty="0" smtClean="0">
                <a:latin typeface="Arial Narrow" pitchFamily="34" charset="0"/>
              </a:rPr>
              <a:t> &gt; 70){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	    $</a:t>
            </a:r>
            <a:r>
              <a:rPr lang="en-US" sz="2400" dirty="0" err="1" smtClean="0">
                <a:latin typeface="Arial Narrow" pitchFamily="34" charset="0"/>
              </a:rPr>
              <a:t>ket</a:t>
            </a:r>
            <a:r>
              <a:rPr lang="en-US" sz="2400" dirty="0" smtClean="0">
                <a:latin typeface="Arial Narrow" pitchFamily="34" charset="0"/>
              </a:rPr>
              <a:t> = " Lulus ";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} 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echo " </a:t>
            </a:r>
            <a:r>
              <a:rPr lang="en-US" sz="2400" dirty="0" err="1" smtClean="0">
                <a:latin typeface="Arial Narrow" pitchFamily="34" charset="0"/>
              </a:rPr>
              <a:t>Nilai</a:t>
            </a:r>
            <a:r>
              <a:rPr lang="en-US" sz="2400" dirty="0" smtClean="0">
                <a:latin typeface="Arial Narrow" pitchFamily="34" charset="0"/>
              </a:rPr>
              <a:t> : ".$</a:t>
            </a:r>
            <a:r>
              <a:rPr lang="en-US" sz="2400" dirty="0" err="1" smtClean="0">
                <a:latin typeface="Arial Narrow" pitchFamily="34" charset="0"/>
              </a:rPr>
              <a:t>nilai</a:t>
            </a:r>
            <a:r>
              <a:rPr lang="en-US" sz="2400" dirty="0" smtClean="0">
                <a:latin typeface="Arial Narrow" pitchFamily="34" charset="0"/>
              </a:rPr>
              <a:t> 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echo " &lt;</a:t>
            </a:r>
            <a:r>
              <a:rPr lang="en-US" sz="2400" dirty="0" err="1" smtClean="0">
                <a:latin typeface="Arial Narrow" pitchFamily="34" charset="0"/>
              </a:rPr>
              <a:t>br</a:t>
            </a:r>
            <a:r>
              <a:rPr lang="en-US" sz="2400" dirty="0" smtClean="0">
                <a:latin typeface="Arial Narrow" pitchFamily="34" charset="0"/>
              </a:rPr>
              <a:t>/&gt; ";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echo " </a:t>
            </a:r>
            <a:r>
              <a:rPr lang="en-US" sz="2400" dirty="0" err="1" smtClean="0">
                <a:latin typeface="Arial Narrow" pitchFamily="34" charset="0"/>
              </a:rPr>
              <a:t>Keterangan</a:t>
            </a:r>
            <a:r>
              <a:rPr lang="en-US" sz="2400" dirty="0" smtClean="0">
                <a:latin typeface="Arial Narrow" pitchFamily="34" charset="0"/>
              </a:rPr>
              <a:t> : ".$</a:t>
            </a:r>
            <a:r>
              <a:rPr lang="en-US" sz="2400" dirty="0" err="1" smtClean="0">
                <a:latin typeface="Arial Narrow" pitchFamily="34" charset="0"/>
              </a:rPr>
              <a:t>ket</a:t>
            </a:r>
            <a:r>
              <a:rPr lang="en-US" sz="2400" dirty="0" smtClean="0">
                <a:latin typeface="Arial Narrow" pitchFamily="34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?&gt;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&lt;/body&gt;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&lt;/html&gt;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Statement if - else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&lt;html&gt;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&lt;title&gt; Statement if - else &lt;/title&gt;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&lt;body&gt;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&lt;?</a:t>
            </a:r>
            <a:r>
              <a:rPr lang="en-US" sz="2400" dirty="0" err="1" smtClean="0">
                <a:latin typeface="Arial Narrow" pitchFamily="34" charset="0"/>
              </a:rPr>
              <a:t>php</a:t>
            </a:r>
            <a:endParaRPr lang="en-US" sz="24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$</a:t>
            </a:r>
            <a:r>
              <a:rPr lang="en-US" sz="2400" dirty="0" err="1" smtClean="0">
                <a:latin typeface="Arial Narrow" pitchFamily="34" charset="0"/>
              </a:rPr>
              <a:t>nilai</a:t>
            </a:r>
            <a:r>
              <a:rPr lang="en-US" sz="2400" dirty="0" smtClean="0">
                <a:latin typeface="Arial Narrow" pitchFamily="34" charset="0"/>
              </a:rPr>
              <a:t> = 80;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if ($</a:t>
            </a:r>
            <a:r>
              <a:rPr lang="en-US" sz="2400" dirty="0" err="1" smtClean="0">
                <a:latin typeface="Arial Narrow" pitchFamily="34" charset="0"/>
              </a:rPr>
              <a:t>nilai</a:t>
            </a:r>
            <a:r>
              <a:rPr lang="en-US" sz="2400" dirty="0" smtClean="0">
                <a:latin typeface="Arial Narrow" pitchFamily="34" charset="0"/>
              </a:rPr>
              <a:t> &gt; 70){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	    $</a:t>
            </a:r>
            <a:r>
              <a:rPr lang="en-US" sz="2400" dirty="0" err="1" smtClean="0">
                <a:latin typeface="Arial Narrow" pitchFamily="34" charset="0"/>
              </a:rPr>
              <a:t>ket</a:t>
            </a:r>
            <a:r>
              <a:rPr lang="en-US" sz="2400" dirty="0" smtClean="0">
                <a:latin typeface="Arial Narrow" pitchFamily="34" charset="0"/>
              </a:rPr>
              <a:t> = " Lulus ";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} else {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	    $</a:t>
            </a:r>
            <a:r>
              <a:rPr lang="en-US" sz="2400" dirty="0" err="1" smtClean="0">
                <a:latin typeface="Arial Narrow" pitchFamily="34" charset="0"/>
              </a:rPr>
              <a:t>ket</a:t>
            </a:r>
            <a:r>
              <a:rPr lang="en-US" sz="2400" dirty="0" smtClean="0">
                <a:latin typeface="Arial Narrow" pitchFamily="34" charset="0"/>
              </a:rPr>
              <a:t> = “</a:t>
            </a:r>
            <a:r>
              <a:rPr lang="en-US" sz="2400" dirty="0" err="1" smtClean="0">
                <a:latin typeface="Arial Narrow" pitchFamily="34" charset="0"/>
              </a:rPr>
              <a:t>Tidak</a:t>
            </a:r>
            <a:r>
              <a:rPr lang="en-US" sz="2400" dirty="0" smtClean="0">
                <a:latin typeface="Arial Narrow" pitchFamily="34" charset="0"/>
              </a:rPr>
              <a:t> Lulus”;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 }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echo " </a:t>
            </a:r>
            <a:r>
              <a:rPr lang="en-US" sz="2400" dirty="0" err="1" smtClean="0">
                <a:latin typeface="Arial Narrow" pitchFamily="34" charset="0"/>
              </a:rPr>
              <a:t>Nilai</a:t>
            </a:r>
            <a:r>
              <a:rPr lang="en-US" sz="2400" dirty="0" smtClean="0">
                <a:latin typeface="Arial Narrow" pitchFamily="34" charset="0"/>
              </a:rPr>
              <a:t> : ".$</a:t>
            </a:r>
            <a:r>
              <a:rPr lang="en-US" sz="2400" dirty="0" err="1" smtClean="0">
                <a:latin typeface="Arial Narrow" pitchFamily="34" charset="0"/>
              </a:rPr>
              <a:t>nilai</a:t>
            </a:r>
            <a:r>
              <a:rPr lang="en-US" sz="2400" dirty="0" smtClean="0">
                <a:latin typeface="Arial Narrow" pitchFamily="34" charset="0"/>
              </a:rPr>
              <a:t> 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echo " &lt;</a:t>
            </a:r>
            <a:r>
              <a:rPr lang="en-US" sz="2400" dirty="0" err="1" smtClean="0">
                <a:latin typeface="Arial Narrow" pitchFamily="34" charset="0"/>
              </a:rPr>
              <a:t>br</a:t>
            </a:r>
            <a:r>
              <a:rPr lang="en-US" sz="2400" dirty="0" smtClean="0">
                <a:latin typeface="Arial Narrow" pitchFamily="34" charset="0"/>
              </a:rPr>
              <a:t>/&gt; ";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    echo " </a:t>
            </a:r>
            <a:r>
              <a:rPr lang="en-US" sz="2400" dirty="0" err="1" smtClean="0">
                <a:latin typeface="Arial Narrow" pitchFamily="34" charset="0"/>
              </a:rPr>
              <a:t>Keterangan</a:t>
            </a:r>
            <a:r>
              <a:rPr lang="en-US" sz="2400" dirty="0" smtClean="0">
                <a:latin typeface="Arial Narrow" pitchFamily="34" charset="0"/>
              </a:rPr>
              <a:t> : ".$</a:t>
            </a:r>
            <a:r>
              <a:rPr lang="en-US" sz="2400" dirty="0" err="1" smtClean="0">
                <a:latin typeface="Arial Narrow" pitchFamily="34" charset="0"/>
              </a:rPr>
              <a:t>ket</a:t>
            </a:r>
            <a:r>
              <a:rPr lang="en-US" sz="2400" dirty="0" smtClean="0">
                <a:latin typeface="Arial Narrow" pitchFamily="34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?&gt;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&lt;/body&gt;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&lt;/html&gt;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Review Pengantar PHP </a:t>
            </a:r>
          </a:p>
          <a:p>
            <a:r>
              <a:rPr lang="id-ID" dirty="0" smtClean="0"/>
              <a:t>Operator relasi</a:t>
            </a:r>
          </a:p>
          <a:p>
            <a:r>
              <a:rPr lang="id-ID" dirty="0" smtClean="0"/>
              <a:t>Operator Logika</a:t>
            </a:r>
          </a:p>
          <a:p>
            <a:r>
              <a:rPr lang="id-ID" dirty="0" smtClean="0"/>
              <a:t>Keputusan tunggal</a:t>
            </a:r>
          </a:p>
          <a:p>
            <a:r>
              <a:rPr lang="id-ID" dirty="0" smtClean="0"/>
              <a:t>Keputusan ganda/jamak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Pokok Bahasan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15719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if – </a:t>
            </a:r>
            <a:r>
              <a:rPr lang="en-US" dirty="0" err="1" smtClean="0"/>
              <a:t>elseif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&lt;title&gt; Statement if - else &lt;/title&gt;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&lt;?</a:t>
            </a:r>
            <a:r>
              <a:rPr lang="en-US" dirty="0" err="1" smtClean="0">
                <a:latin typeface="Arial Narrow" pitchFamily="34" charset="0"/>
              </a:rPr>
              <a:t>php</a:t>
            </a:r>
            <a:endParaRPr lang="en-US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$</a:t>
            </a:r>
            <a:r>
              <a:rPr lang="en-US" dirty="0" err="1" smtClean="0">
                <a:latin typeface="Arial Narrow" pitchFamily="34" charset="0"/>
              </a:rPr>
              <a:t>nilai</a:t>
            </a:r>
            <a:r>
              <a:rPr lang="en-US" dirty="0" smtClean="0">
                <a:latin typeface="Arial Narrow" pitchFamily="34" charset="0"/>
              </a:rPr>
              <a:t> = 80;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if ($</a:t>
            </a:r>
            <a:r>
              <a:rPr lang="en-US" dirty="0" err="1" smtClean="0">
                <a:latin typeface="Arial Narrow" pitchFamily="34" charset="0"/>
              </a:rPr>
              <a:t>nilai</a:t>
            </a:r>
            <a:r>
              <a:rPr lang="en-US" dirty="0" smtClean="0">
                <a:latin typeface="Arial Narrow" pitchFamily="34" charset="0"/>
              </a:rPr>
              <a:t> &gt; 85){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	    $</a:t>
            </a:r>
            <a:r>
              <a:rPr lang="en-US" dirty="0" err="1" smtClean="0">
                <a:latin typeface="Arial Narrow" pitchFamily="34" charset="0"/>
              </a:rPr>
              <a:t>ket</a:t>
            </a:r>
            <a:r>
              <a:rPr lang="en-US" dirty="0" smtClean="0">
                <a:latin typeface="Arial Narrow" pitchFamily="34" charset="0"/>
              </a:rPr>
              <a:t> = "  </a:t>
            </a:r>
            <a:r>
              <a:rPr lang="en-US" dirty="0" err="1" smtClean="0">
                <a:latin typeface="Arial Narrow" pitchFamily="34" charset="0"/>
              </a:rPr>
              <a:t>Baik</a:t>
            </a:r>
            <a:r>
              <a:rPr lang="en-US" dirty="0" smtClean="0">
                <a:latin typeface="Arial Narrow" pitchFamily="34" charset="0"/>
              </a:rPr>
              <a:t>  ";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} </a:t>
            </a:r>
            <a:r>
              <a:rPr lang="en-US" dirty="0" err="1" smtClean="0">
                <a:latin typeface="Arial Narrow" pitchFamily="34" charset="0"/>
              </a:rPr>
              <a:t>elseif</a:t>
            </a:r>
            <a:r>
              <a:rPr lang="en-US" dirty="0" smtClean="0">
                <a:latin typeface="Arial Narrow" pitchFamily="34" charset="0"/>
              </a:rPr>
              <a:t> ($</a:t>
            </a:r>
            <a:r>
              <a:rPr lang="en-US" dirty="0" err="1" smtClean="0">
                <a:latin typeface="Arial Narrow" pitchFamily="34" charset="0"/>
              </a:rPr>
              <a:t>nilai</a:t>
            </a:r>
            <a:r>
              <a:rPr lang="en-US" dirty="0" smtClean="0">
                <a:latin typeface="Arial Narrow" pitchFamily="34" charset="0"/>
              </a:rPr>
              <a:t> &gt; 60)  {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	    $</a:t>
            </a:r>
            <a:r>
              <a:rPr lang="en-US" dirty="0" err="1" smtClean="0">
                <a:latin typeface="Arial Narrow" pitchFamily="34" charset="0"/>
              </a:rPr>
              <a:t>ket</a:t>
            </a:r>
            <a:r>
              <a:rPr lang="en-US" dirty="0" smtClean="0">
                <a:latin typeface="Arial Narrow" pitchFamily="34" charset="0"/>
              </a:rPr>
              <a:t> = “ </a:t>
            </a:r>
            <a:r>
              <a:rPr lang="en-US" dirty="0" err="1" smtClean="0">
                <a:latin typeface="Arial Narrow" pitchFamily="34" charset="0"/>
              </a:rPr>
              <a:t>Cukup</a:t>
            </a:r>
            <a:r>
              <a:rPr lang="en-US" dirty="0" smtClean="0">
                <a:latin typeface="Arial Narrow" pitchFamily="34" charset="0"/>
              </a:rPr>
              <a:t> ”;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} else {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	    $</a:t>
            </a:r>
            <a:r>
              <a:rPr lang="en-US" dirty="0" err="1" smtClean="0">
                <a:latin typeface="Arial Narrow" pitchFamily="34" charset="0"/>
              </a:rPr>
              <a:t>ket</a:t>
            </a:r>
            <a:r>
              <a:rPr lang="en-US" dirty="0" smtClean="0">
                <a:latin typeface="Arial Narrow" pitchFamily="34" charset="0"/>
              </a:rPr>
              <a:t> = “ </a:t>
            </a:r>
            <a:r>
              <a:rPr lang="en-US" dirty="0" err="1" smtClean="0">
                <a:latin typeface="Arial Narrow" pitchFamily="34" charset="0"/>
              </a:rPr>
              <a:t>Kurang</a:t>
            </a:r>
            <a:r>
              <a:rPr lang="en-US" dirty="0" smtClean="0">
                <a:latin typeface="Arial Narrow" pitchFamily="34" charset="0"/>
              </a:rPr>
              <a:t> ” 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}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echo " </a:t>
            </a:r>
            <a:r>
              <a:rPr lang="en-US" dirty="0" err="1" smtClean="0">
                <a:latin typeface="Arial Narrow" pitchFamily="34" charset="0"/>
              </a:rPr>
              <a:t>Nilai</a:t>
            </a:r>
            <a:r>
              <a:rPr lang="en-US" dirty="0" smtClean="0">
                <a:latin typeface="Arial Narrow" pitchFamily="34" charset="0"/>
              </a:rPr>
              <a:t> : ".$</a:t>
            </a:r>
            <a:r>
              <a:rPr lang="en-US" dirty="0" err="1" smtClean="0">
                <a:latin typeface="Arial Narrow" pitchFamily="34" charset="0"/>
              </a:rPr>
              <a:t>nilai</a:t>
            </a:r>
            <a:r>
              <a:rPr lang="en-US" dirty="0" smtClean="0">
                <a:latin typeface="Arial Narrow" pitchFamily="34" charset="0"/>
              </a:rPr>
              <a:t> 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echo " &lt;</a:t>
            </a:r>
            <a:r>
              <a:rPr lang="en-US" dirty="0" err="1" smtClean="0">
                <a:latin typeface="Arial Narrow" pitchFamily="34" charset="0"/>
              </a:rPr>
              <a:t>br</a:t>
            </a:r>
            <a:r>
              <a:rPr lang="en-US" dirty="0" smtClean="0">
                <a:latin typeface="Arial Narrow" pitchFamily="34" charset="0"/>
              </a:rPr>
              <a:t>/&gt; ";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echo " </a:t>
            </a:r>
            <a:r>
              <a:rPr lang="en-US" dirty="0" err="1" smtClean="0">
                <a:latin typeface="Arial Narrow" pitchFamily="34" charset="0"/>
              </a:rPr>
              <a:t>Keterangan</a:t>
            </a:r>
            <a:r>
              <a:rPr lang="en-US" dirty="0" smtClean="0">
                <a:latin typeface="Arial Narrow" pitchFamily="34" charset="0"/>
              </a:rPr>
              <a:t> : ".$</a:t>
            </a:r>
            <a:r>
              <a:rPr lang="en-US" dirty="0" err="1" smtClean="0">
                <a:latin typeface="Arial Narrow" pitchFamily="34" charset="0"/>
              </a:rPr>
              <a:t>ket</a:t>
            </a:r>
            <a:r>
              <a:rPr lang="en-US" dirty="0" smtClean="0">
                <a:latin typeface="Arial Narrow" pitchFamily="34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?&gt;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&lt;/html&gt;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16711"/>
            <a:ext cx="8429684" cy="4838735"/>
          </a:xfrm>
        </p:spPr>
        <p:txBody>
          <a:bodyPr/>
          <a:lstStyle/>
          <a:p>
            <a:r>
              <a:rPr lang="pt-BR" dirty="0" smtClean="0"/>
              <a:t>PHP Manual (</a:t>
            </a:r>
            <a:r>
              <a:rPr lang="en-US" u="sng" dirty="0" smtClean="0">
                <a:hlinkClick r:id="rId3"/>
              </a:rPr>
              <a:t>http://www.php.net/docs.php</a:t>
            </a:r>
            <a:r>
              <a:rPr lang="pt-BR" dirty="0" smtClean="0"/>
              <a:t>)</a:t>
            </a:r>
            <a:endParaRPr lang="id-ID" dirty="0" smtClean="0"/>
          </a:p>
          <a:p>
            <a:pPr lvl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Content Placeholder 3" descr="konsep+aplikasi+berbasis+PH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133600"/>
            <a:ext cx="8255339" cy="33528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</p:spPr>
        <p:txBody>
          <a:bodyPr>
            <a:normAutofit/>
          </a:bodyPr>
          <a:lstStyle/>
          <a:p>
            <a:r>
              <a:rPr lang="id-ID" dirty="0" smtClean="0"/>
              <a:t>Review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Internet (</a:t>
            </a:r>
            <a:r>
              <a:rPr lang="en-US" dirty="0" err="1" smtClean="0"/>
              <a:t>kependekan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interconnection-networking)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harfiah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global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Internet Protocol Suite (TCP/IP)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melayani</a:t>
            </a:r>
            <a:r>
              <a:rPr lang="en-US" dirty="0" smtClean="0"/>
              <a:t> </a:t>
            </a:r>
            <a:r>
              <a:rPr lang="en-US" dirty="0" err="1" smtClean="0"/>
              <a:t>miliaran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Situs</a:t>
            </a:r>
            <a:r>
              <a:rPr lang="en-US" dirty="0" smtClean="0"/>
              <a:t> web (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: web site)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disingkat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, </a:t>
            </a:r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pula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berkas-berkas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, video,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smtClean="0"/>
              <a:t>Web </a:t>
            </a:r>
            <a:r>
              <a:rPr lang="en-US" dirty="0" err="1" smtClean="0"/>
              <a:t>Statis</a:t>
            </a:r>
            <a:r>
              <a:rPr lang="en-US" dirty="0" smtClean="0"/>
              <a:t> :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client side scripting. Update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script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Web </a:t>
            </a:r>
            <a:r>
              <a:rPr lang="en-US" dirty="0" err="1" smtClean="0"/>
              <a:t>Dinamis</a:t>
            </a:r>
            <a:r>
              <a:rPr lang="en-US" dirty="0" smtClean="0"/>
              <a:t> :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(server side scripting </a:t>
            </a:r>
            <a:r>
              <a:rPr lang="en-US" dirty="0" err="1" smtClean="0"/>
              <a:t>dan</a:t>
            </a:r>
            <a:r>
              <a:rPr lang="en-US" dirty="0" smtClean="0"/>
              <a:t> database) </a:t>
            </a:r>
            <a:r>
              <a:rPr lang="en-US" dirty="0" err="1" smtClean="0"/>
              <a:t>sehingga</a:t>
            </a:r>
            <a:r>
              <a:rPr lang="en-US" dirty="0" smtClean="0"/>
              <a:t> 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diupdate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script,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data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1428736"/>
            <a:ext cx="810000" cy="285752"/>
          </a:xfrm>
        </p:spPr>
        <p:txBody>
          <a:bodyPr/>
          <a:lstStyle/>
          <a:p>
            <a:fld id="{F83B1F82-999A-4B7F-AD2E-DEC3AF020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server web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mentransfer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Pengguna</a:t>
            </a:r>
            <a:r>
              <a:rPr lang="en-US" dirty="0" smtClean="0"/>
              <a:t>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Web Browser, </a:t>
            </a:r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server web, </a:t>
            </a:r>
            <a:r>
              <a:rPr lang="en-US" dirty="0" err="1" smtClean="0"/>
              <a:t>kemudian</a:t>
            </a:r>
            <a:r>
              <a:rPr lang="en-US" dirty="0" smtClean="0"/>
              <a:t> server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merespon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berkas-berkas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menolak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yang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Hyper Text Markup Language (html),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markup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browser. </a:t>
            </a:r>
            <a:r>
              <a:rPr lang="en-US" dirty="0" err="1" smtClean="0"/>
              <a:t>Dokumen</a:t>
            </a:r>
            <a:r>
              <a:rPr lang="en-US" dirty="0" smtClean="0"/>
              <a:t> html (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web)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yang </a:t>
            </a:r>
            <a:r>
              <a:rPr lang="en-US" dirty="0" err="1" smtClean="0"/>
              <a:t>menginstruksikan</a:t>
            </a:r>
            <a:r>
              <a:rPr lang="en-US" dirty="0" smtClean="0"/>
              <a:t> browser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HyperText</a:t>
            </a:r>
            <a:r>
              <a:rPr lang="en-US" dirty="0" smtClean="0"/>
              <a:t> Transfer Protocol (HTTP) </a:t>
            </a:r>
            <a:r>
              <a:rPr lang="id-ID" dirty="0" smtClean="0"/>
              <a:t>m</a:t>
            </a:r>
            <a:r>
              <a:rPr lang="en-US" dirty="0" err="1" smtClean="0"/>
              <a:t>erupakan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yang </a:t>
            </a: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mentransfer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www.</a:t>
            </a:r>
            <a:endParaRPr lang="id-ID" dirty="0" smtClean="0"/>
          </a:p>
          <a:p>
            <a:r>
              <a:rPr lang="en-US" dirty="0" err="1" smtClean="0"/>
              <a:t>Uniform Resource Locator (URL) merupakan alamat dari sebuah resource yang dapat diakses di internet. Resource yang dimaksud disini bisa berupa berkas halaman web, video, mp3, dll.</a:t>
            </a:r>
          </a:p>
          <a:p>
            <a:pPr marL="355600" indent="0">
              <a:buNone/>
            </a:pPr>
            <a:r>
              <a:rPr lang="en-US" dirty="0" smtClean="0"/>
              <a:t>URL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 </a:t>
            </a:r>
            <a:r>
              <a:rPr lang="en-US" dirty="0" err="1" smtClean="0"/>
              <a:t>bagian</a:t>
            </a:r>
            <a:r>
              <a:rPr lang="en-US" dirty="0" smtClean="0"/>
              <a:t>:</a:t>
            </a:r>
            <a:endParaRPr lang="id-ID" dirty="0" smtClean="0"/>
          </a:p>
          <a:p>
            <a:pPr marL="35560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Protokol</a:t>
            </a:r>
            <a:r>
              <a:rPr lang="en-US" dirty="0" smtClean="0"/>
              <a:t> (http:// </a:t>
            </a:r>
            <a:r>
              <a:rPr lang="en-US" dirty="0" err="1" smtClean="0"/>
              <a:t>atau</a:t>
            </a:r>
            <a:r>
              <a:rPr lang="en-US" dirty="0" smtClean="0"/>
              <a:t> https://)</a:t>
            </a:r>
          </a:p>
          <a:p>
            <a:pPr marL="35560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Alamat</a:t>
            </a:r>
            <a:r>
              <a:rPr lang="en-US" dirty="0" smtClean="0"/>
              <a:t> Server (</a:t>
            </a:r>
            <a:r>
              <a:rPr lang="en-US" dirty="0" err="1" smtClean="0"/>
              <a:t>lokasi</a:t>
            </a:r>
            <a:r>
              <a:rPr lang="en-US" dirty="0" smtClean="0"/>
              <a:t> data </a:t>
            </a:r>
            <a:r>
              <a:rPr lang="en-US" dirty="0" err="1" smtClean="0"/>
              <a:t>tersimpan</a:t>
            </a:r>
            <a:r>
              <a:rPr lang="en-US" dirty="0" smtClean="0"/>
              <a:t>)</a:t>
            </a:r>
          </a:p>
          <a:p>
            <a:pPr marL="355600" indent="0">
              <a:buNone/>
            </a:pPr>
            <a:r>
              <a:rPr lang="en-US" dirty="0" smtClean="0"/>
              <a:t>• File Path (folder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file)</a:t>
            </a:r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Pemrograman Web</a:t>
            </a:r>
          </a:p>
          <a:p>
            <a:pPr marL="725488">
              <a:buNone/>
            </a:pPr>
            <a:r>
              <a:rPr lang="en-US" dirty="0" smtClean="0"/>
              <a:t>Client Side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disisi</a:t>
            </a:r>
            <a:r>
              <a:rPr lang="en-US" dirty="0" smtClean="0"/>
              <a:t> client</a:t>
            </a:r>
            <a:r>
              <a:rPr lang="id-ID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Javascript</a:t>
            </a:r>
            <a:r>
              <a:rPr lang="en-US" dirty="0" smtClean="0"/>
              <a:t>, VBScript, HTML, CSS)</a:t>
            </a:r>
          </a:p>
          <a:p>
            <a:pPr marL="725488">
              <a:buNone/>
            </a:pPr>
            <a:r>
              <a:rPr lang="en-US" dirty="0" smtClean="0"/>
              <a:t>Server Side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disisi</a:t>
            </a:r>
            <a:r>
              <a:rPr lang="en-US" dirty="0" smtClean="0"/>
              <a:t> server</a:t>
            </a:r>
          </a:p>
          <a:p>
            <a:pPr marL="725488">
              <a:buNone/>
            </a:pPr>
            <a:r>
              <a:rPr lang="en-US" dirty="0" smtClean="0"/>
              <a:t>	(JSP, PHP, ASP, Perl)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PHP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id-ID" dirty="0" smtClean="0"/>
              <a:t>open source </a:t>
            </a:r>
            <a:r>
              <a:rPr lang="en-US" dirty="0" smtClean="0"/>
              <a:t>script yang paling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r>
              <a:rPr lang="id-ID" dirty="0" smtClean="0"/>
              <a:t> </a:t>
            </a:r>
          </a:p>
          <a:p>
            <a:r>
              <a:rPr lang="en-US" dirty="0" smtClean="0"/>
              <a:t>PHP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Rasmus</a:t>
            </a:r>
            <a:r>
              <a:rPr lang="en-US" dirty="0" smtClean="0"/>
              <a:t> </a:t>
            </a:r>
            <a:r>
              <a:rPr lang="en-US" dirty="0" err="1" smtClean="0"/>
              <a:t>Lerdorf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1995.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PHP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FI (Form Interpreted), yang </a:t>
            </a:r>
            <a:r>
              <a:rPr lang="en-US" dirty="0" err="1" smtClean="0"/>
              <a:t>wujudnya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script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data form </a:t>
            </a:r>
            <a:r>
              <a:rPr lang="en-US" dirty="0" err="1" smtClean="0"/>
              <a:t>dari</a:t>
            </a:r>
            <a:r>
              <a:rPr lang="en-US" dirty="0" smtClean="0"/>
              <a:t> web. </a:t>
            </a:r>
            <a:endParaRPr lang="id-ID" dirty="0" smtClean="0"/>
          </a:p>
          <a:p>
            <a:r>
              <a:rPr lang="id-ID" dirty="0" smtClean="0"/>
              <a:t>PHP adalah singkatan dari "PHP Hypertext Preprocessor“ </a:t>
            </a:r>
          </a:p>
          <a:p>
            <a:r>
              <a:rPr lang="id-ID" dirty="0" smtClean="0"/>
              <a:t>Script PHP dieksekusi pada server </a:t>
            </a:r>
          </a:p>
          <a:p>
            <a:r>
              <a:rPr lang="id-ID" dirty="0" smtClean="0"/>
              <a:t>PHP tidak ada biaya, bebas untuk men-download dan menggunakan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Pengantar PHP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1F82-999A-4B7F-AD2E-DEC3AF020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標楷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1554</Words>
  <Application>Microsoft Office PowerPoint</Application>
  <PresentationFormat>On-screen Show (4:3)</PresentationFormat>
  <Paragraphs>363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Book</vt:lpstr>
      <vt:lpstr>PEMROGRAMAN WEB</vt:lpstr>
      <vt:lpstr>Tujuan Intruksional</vt:lpstr>
      <vt:lpstr>Pokok Bahasan </vt:lpstr>
      <vt:lpstr>Review</vt:lpstr>
      <vt:lpstr>Review</vt:lpstr>
      <vt:lpstr>Review</vt:lpstr>
      <vt:lpstr>Review</vt:lpstr>
      <vt:lpstr>Review</vt:lpstr>
      <vt:lpstr>Pengantar PHP </vt:lpstr>
      <vt:lpstr>Pengantar PHP </vt:lpstr>
      <vt:lpstr>Pengantar PHP </vt:lpstr>
      <vt:lpstr>Pengantar PHP </vt:lpstr>
      <vt:lpstr>Pengantar PHP </vt:lpstr>
      <vt:lpstr>Pengantar PHP </vt:lpstr>
      <vt:lpstr>Pengantar PHP </vt:lpstr>
      <vt:lpstr>Pengantar PHP</vt:lpstr>
      <vt:lpstr>Pengantar PHP</vt:lpstr>
      <vt:lpstr>Pengantar PHP</vt:lpstr>
      <vt:lpstr>Pengantar PHP</vt:lpstr>
      <vt:lpstr>Pengantar PHP</vt:lpstr>
      <vt:lpstr>Pengantar PHP</vt:lpstr>
      <vt:lpstr>Pengantar PHP</vt:lpstr>
      <vt:lpstr>Struktur percabangan</vt:lpstr>
      <vt:lpstr>Struktur percabangan</vt:lpstr>
      <vt:lpstr>Struktur percabangan</vt:lpstr>
      <vt:lpstr>Struktur percabangan</vt:lpstr>
      <vt:lpstr>Struktur percabangan</vt:lpstr>
      <vt:lpstr>Struktur percabangan</vt:lpstr>
      <vt:lpstr>Struktur percabangan</vt:lpstr>
      <vt:lpstr>Struktur percabangan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Akakom</dc:creator>
  <cp:lastModifiedBy>robby</cp:lastModifiedBy>
  <cp:revision>180</cp:revision>
  <dcterms:created xsi:type="dcterms:W3CDTF">2012-08-28T02:50:44Z</dcterms:created>
  <dcterms:modified xsi:type="dcterms:W3CDTF">2015-09-14T00:58:40Z</dcterms:modified>
</cp:coreProperties>
</file>