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9"/>
  </p:notesMasterIdLst>
  <p:handoutMasterIdLst>
    <p:handoutMasterId r:id="rId30"/>
  </p:handoutMasterIdLst>
  <p:sldIdLst>
    <p:sldId id="256" r:id="rId2"/>
    <p:sldId id="260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6" r:id="rId24"/>
    <p:sldId id="297" r:id="rId25"/>
    <p:sldId id="300" r:id="rId26"/>
    <p:sldId id="301" r:id="rId27"/>
    <p:sldId id="299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5C4E"/>
    <a:srgbClr val="990000"/>
    <a:srgbClr val="CC3300"/>
    <a:srgbClr val="800000"/>
    <a:srgbClr val="EDC7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69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204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071F42-6185-4430-9474-88E785A27776}" type="datetimeFigureOut">
              <a:rPr lang="en-US" smtClean="0"/>
              <a:pPr/>
              <a:t>10/2/2016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080047-6413-4F7A-ACAB-B9FFFF1428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6929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A418C-FB80-4CA6-9A0A-16CD532EB3ED}" type="datetimeFigureOut">
              <a:rPr lang="en-US" smtClean="0"/>
              <a:pPr/>
              <a:t>10/2/2016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511626-9AF6-478B-A0A4-12C980223C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177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err="1" smtClean="0"/>
              <a:t>Nama</a:t>
            </a:r>
            <a:r>
              <a:rPr lang="en-US" baseline="0" dirty="0" smtClean="0"/>
              <a:t> Mata </a:t>
            </a:r>
            <a:r>
              <a:rPr lang="en-US" baseline="0" dirty="0" err="1" smtClean="0"/>
              <a:t>Kuliah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sesuai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silabi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</a:t>
            </a:r>
            <a:r>
              <a:rPr lang="en-US" dirty="0" err="1" smtClean="0"/>
              <a:t>pengampu</a:t>
            </a:r>
            <a:r>
              <a:rPr lang="en-US" dirty="0" smtClean="0"/>
              <a:t> </a:t>
            </a:r>
            <a:r>
              <a:rPr lang="en-US" dirty="0" err="1" smtClean="0"/>
              <a:t>matakuliah</a:t>
            </a:r>
            <a:r>
              <a:rPr lang="en-US" dirty="0" smtClean="0"/>
              <a:t> </a:t>
            </a:r>
            <a:r>
              <a:rPr lang="en-US" dirty="0" err="1" smtClean="0"/>
              <a:t>paralel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tiga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dituliskan</a:t>
            </a:r>
            <a:r>
              <a:rPr lang="en-US" dirty="0" smtClean="0"/>
              <a:t> : “Tim </a:t>
            </a:r>
            <a:r>
              <a:rPr lang="en-US" dirty="0" err="1" smtClean="0"/>
              <a:t>Pengampu</a:t>
            </a:r>
            <a:r>
              <a:rPr lang="en-US" baseline="0" dirty="0" smtClean="0"/>
              <a:t> Mata </a:t>
            </a:r>
            <a:r>
              <a:rPr lang="en-US" baseline="0" dirty="0" err="1" smtClean="0"/>
              <a:t>Kuliah</a:t>
            </a:r>
            <a:r>
              <a:rPr lang="en-US" baseline="0" dirty="0" smtClean="0"/>
              <a:t>”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“</a:t>
            </a:r>
            <a:r>
              <a:rPr lang="en-US" baseline="0" dirty="0" err="1" smtClean="0"/>
              <a:t>Sesi</a:t>
            </a:r>
            <a:r>
              <a:rPr lang="en-US" baseline="0" dirty="0" smtClean="0"/>
              <a:t> n” </a:t>
            </a:r>
            <a:r>
              <a:rPr lang="en-US" baseline="0" dirty="0" err="1" smtClean="0"/>
              <a:t>diisi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sesuai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sesi</a:t>
            </a:r>
            <a:r>
              <a:rPr lang="en-US" baseline="0" dirty="0" smtClean="0"/>
              <a:t> / </a:t>
            </a:r>
            <a:r>
              <a:rPr lang="en-US" baseline="0" dirty="0" err="1" smtClean="0"/>
              <a:t>pertemuan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contoh</a:t>
            </a:r>
            <a:r>
              <a:rPr lang="en-US" baseline="0" dirty="0" smtClean="0"/>
              <a:t> : “</a:t>
            </a:r>
            <a:r>
              <a:rPr lang="en-US" baseline="0" dirty="0" err="1" smtClean="0"/>
              <a:t>sesi</a:t>
            </a:r>
            <a:r>
              <a:rPr lang="en-US" baseline="0" dirty="0" smtClean="0"/>
              <a:t> 1” / “</a:t>
            </a:r>
            <a:r>
              <a:rPr lang="en-US" baseline="0" dirty="0" err="1" smtClean="0"/>
              <a:t>sesi</a:t>
            </a:r>
            <a:r>
              <a:rPr lang="en-US" baseline="0" dirty="0" smtClean="0"/>
              <a:t> 2” </a:t>
            </a:r>
            <a:r>
              <a:rPr lang="en-US" baseline="0" dirty="0" err="1" smtClean="0"/>
              <a:t>dst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Pokok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Bahasan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Mengikuti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Silabi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Nomor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Kode</a:t>
            </a:r>
            <a:r>
              <a:rPr lang="en-US" baseline="0" dirty="0" smtClean="0"/>
              <a:t> Mata </a:t>
            </a:r>
            <a:r>
              <a:rPr lang="en-US" baseline="0" dirty="0" err="1" smtClean="0"/>
              <a:t>Kuliah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diisi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sesuai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Mata </a:t>
            </a:r>
            <a:r>
              <a:rPr lang="en-US" baseline="0" dirty="0" err="1" smtClean="0"/>
              <a:t>Kuliah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Revisi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Terakhir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diisi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terakhir</a:t>
            </a:r>
            <a:r>
              <a:rPr lang="en-US" baseline="0" dirty="0" smtClean="0"/>
              <a:t> kali </a:t>
            </a:r>
            <a:r>
              <a:rPr lang="en-US" baseline="0" dirty="0" err="1" smtClean="0"/>
              <a:t>direvisi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sebelum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direvisi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maka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diisi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tahun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pembuatan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11626-9AF6-478B-A0A4-12C980223C6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Intruksional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dimaksud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adalah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tujuan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hendak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dicapai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sesi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dimaksud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jumlah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sesuai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silabi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SAP;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11626-9AF6-478B-A0A4-12C980223C6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Tiap</a:t>
            </a:r>
            <a:r>
              <a:rPr lang="en-US" dirty="0" smtClean="0"/>
              <a:t> </a:t>
            </a:r>
            <a:r>
              <a:rPr lang="en-US" dirty="0" err="1" smtClean="0"/>
              <a:t>referensi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spesifik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bab</a:t>
            </a:r>
            <a:r>
              <a:rPr lang="en-US" baseline="0" dirty="0" smtClean="0"/>
              <a:t> / chapter / </a:t>
            </a:r>
            <a:r>
              <a:rPr lang="en-US" baseline="0" dirty="0" err="1" smtClean="0"/>
              <a:t>sesi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diacu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sesi</a:t>
            </a:r>
            <a:r>
              <a:rPr lang="en-US" baseline="0" dirty="0" smtClean="0"/>
              <a:t> / </a:t>
            </a:r>
            <a:r>
              <a:rPr lang="en-US" baseline="0" dirty="0" err="1" smtClean="0"/>
              <a:t>pertemuan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dimaksud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11626-9AF6-478B-A0A4-12C980223C65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 cstate="print">
            <a:lum/>
          </a:blip>
          <a:srcRect/>
          <a:stretch>
            <a:fillRect l="-26000" r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4"/>
          <p:cNvGrpSpPr/>
          <p:nvPr/>
        </p:nvGrpSpPr>
        <p:grpSpPr>
          <a:xfrm>
            <a:off x="0" y="2928934"/>
            <a:ext cx="9144000" cy="285752"/>
            <a:chOff x="0" y="2928934"/>
            <a:chExt cx="9144000" cy="285752"/>
          </a:xfrm>
        </p:grpSpPr>
        <p:sp>
          <p:nvSpPr>
            <p:cNvPr id="12" name="Rectangle 11"/>
            <p:cNvSpPr/>
            <p:nvPr userDrawn="1"/>
          </p:nvSpPr>
          <p:spPr>
            <a:xfrm flipH="1">
              <a:off x="0" y="2928934"/>
              <a:ext cx="9144000" cy="285752"/>
            </a:xfrm>
            <a:prstGeom prst="rect">
              <a:avLst/>
            </a:prstGeom>
            <a:solidFill>
              <a:schemeClr val="accent3">
                <a:tint val="6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 flipH="1">
              <a:off x="8334000" y="2963384"/>
              <a:ext cx="810000" cy="214314"/>
            </a:xfrm>
            <a:prstGeom prst="rect">
              <a:avLst/>
            </a:prstGeom>
            <a:solidFill>
              <a:schemeClr val="accent1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 flipH="1">
              <a:off x="0" y="2966642"/>
              <a:ext cx="8286776" cy="214314"/>
            </a:xfrm>
            <a:prstGeom prst="rect">
              <a:avLst/>
            </a:prstGeom>
            <a:solidFill>
              <a:srgbClr val="B25C4E"/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28940" y="142852"/>
            <a:ext cx="6100778" cy="831855"/>
          </a:xfrm>
          <a:noFill/>
        </p:spPr>
        <p:txBody>
          <a:bodyPr/>
          <a:lstStyle>
            <a:lvl1pPr algn="r">
              <a:defRPr baseline="0">
                <a:gradFill flip="none" rotWithShape="1">
                  <a:gsLst>
                    <a:gs pos="0">
                      <a:srgbClr val="03D4A8"/>
                    </a:gs>
                    <a:gs pos="25000">
                      <a:srgbClr val="21D6E0"/>
                    </a:gs>
                    <a:gs pos="75000">
                      <a:srgbClr val="0087E6"/>
                    </a:gs>
                    <a:gs pos="100000">
                      <a:srgbClr val="005CBF"/>
                    </a:gs>
                  </a:gsLst>
                  <a:lin ang="16200000" scaled="1"/>
                  <a:tileRect/>
                </a:gradFill>
                <a:effectLst>
                  <a:outerShdw blurRad="50800" dist="50800" dir="18900000" algn="tl" rotWithShape="0">
                    <a:schemeClr val="accent5">
                      <a:tint val="20000"/>
                      <a:alpha val="43000"/>
                    </a:schemeClr>
                  </a:outerShdw>
                </a:effectLst>
              </a:defRPr>
            </a:lvl1pPr>
          </a:lstStyle>
          <a:p>
            <a:r>
              <a:rPr kumimoji="0" lang="en-US" dirty="0" err="1" smtClean="0"/>
              <a:t>Nama</a:t>
            </a:r>
            <a:r>
              <a:rPr kumimoji="0" lang="en-US" dirty="0" smtClean="0"/>
              <a:t> Mata </a:t>
            </a:r>
            <a:r>
              <a:rPr kumimoji="0" lang="en-US" dirty="0" err="1" smtClean="0"/>
              <a:t>Kuliah</a:t>
            </a:r>
            <a:endParaRPr kumimoji="0"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219007"/>
            <a:ext cx="6415110" cy="638621"/>
          </a:xfrm>
          <a:noFill/>
        </p:spPr>
        <p:txBody>
          <a:bodyPr/>
          <a:lstStyle>
            <a:lvl1pPr marL="0" indent="0" algn="ctr">
              <a:buNone/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en-US" dirty="0" err="1" smtClean="0"/>
              <a:t>Sesi</a:t>
            </a:r>
            <a:r>
              <a:rPr kumimoji="0" lang="en-US" dirty="0" smtClean="0"/>
              <a:t> n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8000"/>
            <a:ext cx="1800000" cy="360000"/>
          </a:xfrm>
        </p:spPr>
        <p:txBody>
          <a:bodyPr vert="horz"/>
          <a:lstStyle>
            <a:lvl1pPr algn="l">
              <a:defRPr/>
            </a:lvl1pPr>
          </a:lstStyle>
          <a:p>
            <a:fld id="{2BEC5AB1-D644-4B1A-97F9-D8FE37A65485}" type="datetime1">
              <a:rPr lang="en-US" smtClean="0"/>
              <a:pPr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64000" y="6498000"/>
            <a:ext cx="2880000" cy="360000"/>
          </a:xfrm>
        </p:spPr>
        <p:txBody>
          <a:bodyPr vert="horz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4000" y="2928934"/>
            <a:ext cx="810000" cy="285752"/>
          </a:xfrm>
        </p:spPr>
        <p:txBody>
          <a:bodyPr/>
          <a:lstStyle/>
          <a:p>
            <a:fld id="{F83B1F82-999A-4B7F-AD2E-DEC3AF02052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 descr="5 akakom.ac.id-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143862" y="5143512"/>
            <a:ext cx="4642716" cy="1238057"/>
          </a:xfrm>
          <a:prstGeom prst="rect">
            <a:avLst/>
          </a:prstGeom>
        </p:spPr>
      </p:pic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3857644" y="1142984"/>
            <a:ext cx="5072074" cy="428628"/>
          </a:xfrm>
        </p:spPr>
        <p:txBody>
          <a:bodyPr>
            <a:normAutofit/>
          </a:bodyPr>
          <a:lstStyle>
            <a:lvl1pPr algn="r">
              <a:buNone/>
              <a:defRPr sz="28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Dosen</a:t>
            </a:r>
            <a:r>
              <a:rPr lang="en-US" dirty="0" smtClean="0"/>
              <a:t> 1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7" hasCustomPrompt="1"/>
          </p:nvPr>
        </p:nvSpPr>
        <p:spPr>
          <a:xfrm>
            <a:off x="3857620" y="1571612"/>
            <a:ext cx="5072082" cy="428628"/>
          </a:xfrm>
        </p:spPr>
        <p:txBody>
          <a:bodyPr>
            <a:noAutofit/>
          </a:bodyPr>
          <a:lstStyle>
            <a:lvl1pPr algn="r">
              <a:buNone/>
              <a:defRPr sz="28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Dosen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8" hasCustomPrompt="1"/>
          </p:nvPr>
        </p:nvSpPr>
        <p:spPr>
          <a:xfrm>
            <a:off x="3857620" y="2000240"/>
            <a:ext cx="5072079" cy="428618"/>
          </a:xfrm>
        </p:spPr>
        <p:txBody>
          <a:bodyPr>
            <a:noAutofit/>
          </a:bodyPr>
          <a:lstStyle>
            <a:lvl1pPr algn="r">
              <a:buNone/>
              <a:defRPr sz="28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Dosen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9" hasCustomPrompt="1"/>
          </p:nvPr>
        </p:nvSpPr>
        <p:spPr>
          <a:xfrm>
            <a:off x="2143134" y="3857628"/>
            <a:ext cx="4786320" cy="914400"/>
          </a:xfrm>
        </p:spPr>
        <p:txBody>
          <a:bodyPr>
            <a:normAutofit/>
          </a:bodyPr>
          <a:lstStyle>
            <a:lvl1pPr algn="ctr">
              <a:buNone/>
              <a:defRPr sz="2800" baseline="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Pokok</a:t>
            </a:r>
            <a:r>
              <a:rPr lang="en-US" dirty="0" smtClean="0"/>
              <a:t> </a:t>
            </a:r>
            <a:r>
              <a:rPr lang="en-US" dirty="0" err="1" smtClean="0"/>
              <a:t>Bahasan</a:t>
            </a:r>
            <a:endParaRPr lang="en-US" dirty="0"/>
          </a:p>
        </p:txBody>
      </p:sp>
      <p:sp>
        <p:nvSpPr>
          <p:cNvPr id="33" name="Rectangle 32"/>
          <p:cNvSpPr/>
          <p:nvPr userDrawn="1"/>
        </p:nvSpPr>
        <p:spPr>
          <a:xfrm>
            <a:off x="0" y="6500834"/>
            <a:ext cx="3000364" cy="35716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rgbClr val="990000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3000364" y="6500858"/>
            <a:ext cx="3143272" cy="35716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990000">
                <a:alpha val="4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 err="1" smtClean="0"/>
              <a:t>Kode</a:t>
            </a:r>
            <a:r>
              <a:rPr lang="en-US" baseline="0" dirty="0" smtClean="0"/>
              <a:t> MK :  </a:t>
            </a:r>
            <a:endParaRPr lang="en-US" dirty="0"/>
          </a:p>
        </p:txBody>
      </p:sp>
      <p:sp>
        <p:nvSpPr>
          <p:cNvPr id="36" name="Rectangle 35"/>
          <p:cNvSpPr/>
          <p:nvPr userDrawn="1"/>
        </p:nvSpPr>
        <p:spPr>
          <a:xfrm>
            <a:off x="-32" y="6500834"/>
            <a:ext cx="9144032" cy="357166"/>
          </a:xfrm>
          <a:prstGeom prst="rect">
            <a:avLst/>
          </a:prstGeom>
          <a:noFill/>
          <a:ln>
            <a:gradFill flip="none" rotWithShape="1">
              <a:gsLst>
                <a:gs pos="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108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20" hasCustomPrompt="1"/>
          </p:nvPr>
        </p:nvSpPr>
        <p:spPr>
          <a:xfrm>
            <a:off x="4286272" y="6500834"/>
            <a:ext cx="1857364" cy="357190"/>
          </a:xfrm>
        </p:spPr>
        <p:txBody>
          <a:bodyPr>
            <a:noAutofit/>
          </a:bodyPr>
          <a:lstStyle>
            <a:lvl1pPr>
              <a:buNone/>
              <a:defRPr sz="1800" baseline="0"/>
            </a:lvl1pPr>
          </a:lstStyle>
          <a:p>
            <a:pPr lvl="0"/>
            <a:r>
              <a:rPr lang="en-US" dirty="0" smtClean="0"/>
              <a:t>9999 T</a:t>
            </a:r>
            <a:endParaRPr lang="en-US" dirty="0"/>
          </a:p>
        </p:txBody>
      </p:sp>
      <p:sp>
        <p:nvSpPr>
          <p:cNvPr id="39" name="Rectangle 38"/>
          <p:cNvSpPr/>
          <p:nvPr userDrawn="1"/>
        </p:nvSpPr>
        <p:spPr>
          <a:xfrm>
            <a:off x="6143668" y="6500834"/>
            <a:ext cx="3000364" cy="35716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baseline="0" dirty="0" err="1" smtClean="0">
                <a:solidFill>
                  <a:schemeClr val="tx1"/>
                </a:solidFill>
              </a:rPr>
              <a:t>Revisi</a:t>
            </a:r>
            <a:r>
              <a:rPr lang="en-US" baseline="0" dirty="0" smtClean="0">
                <a:solidFill>
                  <a:schemeClr val="tx1"/>
                </a:solidFill>
              </a:rPr>
              <a:t> </a:t>
            </a:r>
            <a:r>
              <a:rPr lang="en-US" baseline="0" dirty="0" err="1" smtClean="0">
                <a:solidFill>
                  <a:schemeClr val="tx1"/>
                </a:solidFill>
              </a:rPr>
              <a:t>Terakhir</a:t>
            </a:r>
            <a:r>
              <a:rPr lang="en-US" baseline="0" dirty="0" smtClean="0">
                <a:solidFill>
                  <a:schemeClr val="tx1"/>
                </a:solidFill>
              </a:rPr>
              <a:t> :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3" name="Picture 22" descr="4 akakom-edupower4 prtama utamaed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1406" y="0"/>
            <a:ext cx="1214445" cy="1412861"/>
          </a:xfrm>
          <a:prstGeom prst="rect">
            <a:avLst/>
          </a:prstGeom>
        </p:spPr>
      </p:pic>
      <p:sp>
        <p:nvSpPr>
          <p:cNvPr id="25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7929608" y="6500850"/>
            <a:ext cx="785796" cy="285736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 smtClean="0"/>
              <a:t>2012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AE1DB-C293-4D37-8FDF-BECBE9E361D7}" type="datetime1">
              <a:rPr lang="en-US" smtClean="0"/>
              <a:pPr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B1F82-999A-4B7F-AD2E-DEC3AF0205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6286520"/>
            <a:ext cx="9144000" cy="285752"/>
            <a:chOff x="0" y="1428736"/>
            <a:chExt cx="9144000" cy="285752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1428736"/>
              <a:ext cx="9144000" cy="285752"/>
            </a:xfrm>
            <a:prstGeom prst="rect">
              <a:avLst/>
            </a:prstGeom>
            <a:solidFill>
              <a:schemeClr val="accent3">
                <a:tint val="6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0" y="1463186"/>
              <a:ext cx="810000" cy="214314"/>
            </a:xfrm>
            <a:prstGeom prst="rect">
              <a:avLst/>
            </a:prstGeom>
            <a:solidFill>
              <a:schemeClr val="accent1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857224" y="1466444"/>
              <a:ext cx="8286776" cy="214314"/>
            </a:xfrm>
            <a:prstGeom prst="rect">
              <a:avLst/>
            </a:prstGeom>
            <a:solidFill>
              <a:schemeClr val="accent6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 dirty="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43802" y="285728"/>
            <a:ext cx="1500198" cy="6000791"/>
          </a:xfrm>
          <a:noFill/>
        </p:spPr>
        <p:txBody>
          <a:bodyPr vert="eaVert"/>
          <a:lstStyle>
            <a:lvl1pPr>
              <a:defRPr>
                <a:gradFill flip="none" rotWithShape="1"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16200000" scaled="1"/>
                  <a:tileRect/>
                </a:gradFill>
                <a:effectLst>
                  <a:outerShdw blurRad="50800" dist="50800" dir="13500000" algn="tl" rotWithShape="0">
                    <a:schemeClr val="tx2">
                      <a:alpha val="43000"/>
                    </a:scheme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2994" y="285730"/>
            <a:ext cx="6657964" cy="6000791"/>
          </a:xfrm>
          <a:noFill/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F7932-466F-4AAF-83C6-69F178E08BC1}" type="datetime1">
              <a:rPr lang="en-US" smtClean="0"/>
              <a:pPr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286520"/>
            <a:ext cx="810000" cy="285752"/>
          </a:xfrm>
        </p:spPr>
        <p:txBody>
          <a:bodyPr/>
          <a:lstStyle/>
          <a:p>
            <a:fld id="{F83B1F82-999A-4B7F-AD2E-DEC3AF0205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D74C-7B56-47E9-A72F-558A80E238BB}" type="datetime1">
              <a:rPr lang="en-US" smtClean="0"/>
              <a:pPr/>
              <a:t>10/2/2016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3B1F82-999A-4B7F-AD2E-DEC3AF0205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/>
          <p:cNvGrpSpPr/>
          <p:nvPr/>
        </p:nvGrpSpPr>
        <p:grpSpPr>
          <a:xfrm>
            <a:off x="0" y="2928934"/>
            <a:ext cx="9144000" cy="285752"/>
            <a:chOff x="0" y="2928934"/>
            <a:chExt cx="9144000" cy="285752"/>
          </a:xfrm>
        </p:grpSpPr>
        <p:sp>
          <p:nvSpPr>
            <p:cNvPr id="8" name="Rectangle 7"/>
            <p:cNvSpPr/>
            <p:nvPr userDrawn="1"/>
          </p:nvSpPr>
          <p:spPr>
            <a:xfrm flipH="1">
              <a:off x="0" y="2928934"/>
              <a:ext cx="9144000" cy="285752"/>
            </a:xfrm>
            <a:prstGeom prst="rect">
              <a:avLst/>
            </a:prstGeom>
            <a:solidFill>
              <a:schemeClr val="accent3">
                <a:tint val="6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 flipH="1">
              <a:off x="8334000" y="2963384"/>
              <a:ext cx="810000" cy="214314"/>
            </a:xfrm>
            <a:prstGeom prst="rect">
              <a:avLst/>
            </a:prstGeom>
            <a:solidFill>
              <a:schemeClr val="accent1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 flipH="1">
              <a:off x="0" y="2966642"/>
              <a:ext cx="8286776" cy="214314"/>
            </a:xfrm>
            <a:prstGeom prst="rect">
              <a:avLst/>
            </a:prstGeom>
            <a:solidFill>
              <a:schemeClr val="accent5"/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17345"/>
            <a:ext cx="7772400" cy="1362075"/>
          </a:xfrm>
          <a:noFill/>
        </p:spPr>
        <p:txBody>
          <a:bodyPr anchor="t"/>
          <a:lstStyle>
            <a:lvl1pPr algn="ctr">
              <a:defRPr sz="4000" b="1" cap="all">
                <a:gradFill flip="none" rotWithShape="1">
                  <a:gsLst>
                    <a:gs pos="0">
                      <a:srgbClr val="03D4A8"/>
                    </a:gs>
                    <a:gs pos="25000">
                      <a:srgbClr val="21D6E0"/>
                    </a:gs>
                    <a:gs pos="75000">
                      <a:srgbClr val="0087E6"/>
                    </a:gs>
                    <a:gs pos="100000">
                      <a:srgbClr val="005CBF"/>
                    </a:gs>
                  </a:gsLst>
                  <a:lin ang="16200000" scaled="1"/>
                  <a:tileRect/>
                </a:gradFill>
                <a:effectLst>
                  <a:outerShdw blurRad="50800" dist="50800" dir="18900000" algn="tl" rotWithShape="0">
                    <a:schemeClr val="accent5">
                      <a:tint val="20000"/>
                      <a:alpha val="43000"/>
                    </a:scheme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426089"/>
            <a:ext cx="6400800" cy="1500187"/>
          </a:xfrm>
          <a:noFill/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8000"/>
            <a:ext cx="1800000" cy="360000"/>
          </a:xfrm>
        </p:spPr>
        <p:txBody>
          <a:bodyPr vert="horz"/>
          <a:lstStyle/>
          <a:p>
            <a:fld id="{292AF24E-2939-4CA6-A68B-A84B02F8800F}" type="datetime1">
              <a:rPr lang="en-US" smtClean="0"/>
              <a:pPr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64000" y="6498000"/>
            <a:ext cx="2880000" cy="360000"/>
          </a:xfrm>
        </p:spPr>
        <p:txBody>
          <a:bodyPr vert="horz"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4000" y="2928934"/>
            <a:ext cx="810000" cy="285752"/>
          </a:xfrm>
        </p:spPr>
        <p:txBody>
          <a:bodyPr/>
          <a:lstStyle/>
          <a:p>
            <a:fld id="{F83B1F82-999A-4B7F-AD2E-DEC3AF0205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2994" y="1717110"/>
            <a:ext cx="4038600" cy="48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3994" y="1717110"/>
            <a:ext cx="4038600" cy="48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C926-65F0-47BC-995E-CBF1DF266C44}" type="datetime1">
              <a:rPr lang="en-US" smtClean="0"/>
              <a:pPr/>
              <a:t>10/2/2016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B1F82-999A-4B7F-AD2E-DEC3AF0205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2994" y="1717668"/>
            <a:ext cx="4040188" cy="639762"/>
          </a:xfrm>
          <a:solidFill>
            <a:srgbClr val="FF9900">
              <a:alpha val="10196"/>
            </a:srgbClr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2994" y="2357433"/>
            <a:ext cx="4040188" cy="419605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0819" y="1717668"/>
            <a:ext cx="4041775" cy="639762"/>
          </a:xfrm>
          <a:solidFill>
            <a:srgbClr val="FF9900">
              <a:alpha val="10196"/>
            </a:srgbClr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0820" y="2357430"/>
            <a:ext cx="4041775" cy="4197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E4475-221A-410C-ADE4-8539BA93309D}" type="datetime1">
              <a:rPr lang="en-US" smtClean="0"/>
              <a:pPr/>
              <a:t>10/2/2016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B1F82-999A-4B7F-AD2E-DEC3AF0205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9"/>
          <p:cNvGrpSpPr/>
          <p:nvPr/>
        </p:nvGrpSpPr>
        <p:grpSpPr>
          <a:xfrm>
            <a:off x="0" y="1428736"/>
            <a:ext cx="9144000" cy="285752"/>
            <a:chOff x="0" y="1428736"/>
            <a:chExt cx="9144000" cy="2857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1428736"/>
              <a:ext cx="9144000" cy="285752"/>
            </a:xfrm>
            <a:prstGeom prst="rect">
              <a:avLst/>
            </a:prstGeom>
            <a:solidFill>
              <a:schemeClr val="accent3">
                <a:tint val="6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0" y="1463186"/>
              <a:ext cx="810000" cy="214314"/>
            </a:xfrm>
            <a:prstGeom prst="rect">
              <a:avLst/>
            </a:prstGeom>
            <a:solidFill>
              <a:schemeClr val="accent1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857224" y="1466444"/>
              <a:ext cx="8286776" cy="214314"/>
            </a:xfrm>
            <a:prstGeom prst="rect">
              <a:avLst/>
            </a:prstGeom>
            <a:solidFill>
              <a:srgbClr val="B25C4E"/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A41E-5133-4F59-B1F6-4AA0BE10B6F0}" type="datetime1">
              <a:rPr lang="en-US" smtClean="0"/>
              <a:pPr/>
              <a:t>10/2/2016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B1F82-999A-4B7F-AD2E-DEC3AF02052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4 akakom-edupower4 prtama utamaed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1406" y="0"/>
            <a:ext cx="1214445" cy="1412861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6286520"/>
            <a:ext cx="9144000" cy="285752"/>
            <a:chOff x="0" y="1428736"/>
            <a:chExt cx="9144000" cy="2857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1428736"/>
              <a:ext cx="9144000" cy="285752"/>
            </a:xfrm>
            <a:prstGeom prst="rect">
              <a:avLst/>
            </a:prstGeom>
            <a:solidFill>
              <a:schemeClr val="accent3">
                <a:tint val="6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0" y="1463186"/>
              <a:ext cx="810000" cy="214314"/>
            </a:xfrm>
            <a:prstGeom prst="rect">
              <a:avLst/>
            </a:prstGeom>
            <a:solidFill>
              <a:schemeClr val="accent1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857224" y="1466444"/>
              <a:ext cx="8286776" cy="214314"/>
            </a:xfrm>
            <a:prstGeom prst="rect">
              <a:avLst/>
            </a:prstGeom>
            <a:solidFill>
              <a:schemeClr val="accent6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 dirty="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8A11-0A27-4C59-88FC-F46D7FA14E7C}" type="datetime1">
              <a:rPr lang="en-US" smtClean="0"/>
              <a:pPr/>
              <a:t>10/2/2016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86520"/>
            <a:ext cx="810000" cy="285752"/>
          </a:xfrm>
        </p:spPr>
        <p:txBody>
          <a:bodyPr/>
          <a:lstStyle/>
          <a:p>
            <a:fld id="{F83B1F82-999A-4B7F-AD2E-DEC3AF0205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26" y="285728"/>
            <a:ext cx="3286146" cy="1143008"/>
          </a:xfrm>
        </p:spPr>
        <p:txBody>
          <a:bodyPr anchor="t"/>
          <a:lstStyle>
            <a:lvl1pPr algn="l">
              <a:defRPr sz="2000" b="1"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24" y="1717341"/>
            <a:ext cx="8215338" cy="483860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4810" y="285728"/>
            <a:ext cx="4857752" cy="11448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8A102-E1E8-4C57-9B61-F7835A5A4129}" type="datetime1">
              <a:rPr lang="en-US" smtClean="0"/>
              <a:pPr/>
              <a:t>10/2/2016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B1F82-999A-4B7F-AD2E-DEC3AF0205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3" y="1718046"/>
            <a:ext cx="734214" cy="4834842"/>
          </a:xfrm>
          <a:noFill/>
        </p:spPr>
        <p:txBody>
          <a:bodyPr vert="eaVert" anchor="ctr"/>
          <a:lstStyle>
            <a:lvl1pPr algn="ctr">
              <a:defRPr sz="2000" b="1">
                <a:gradFill flip="none" rotWithShape="1"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16200000" scaled="1"/>
                  <a:tileRect/>
                </a:gra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5372" y="1790268"/>
            <a:ext cx="8091100" cy="4710569"/>
          </a:xfrm>
          <a:effectLst>
            <a:glow rad="101600">
              <a:schemeClr val="accent1">
                <a:alpha val="6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2994" y="285728"/>
            <a:ext cx="8229600" cy="1144800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1DADE-E9F7-47D2-A8F1-87CEDFDD51F3}" type="datetime1">
              <a:rPr lang="en-US" smtClean="0"/>
              <a:pPr/>
              <a:t>10/2/2016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B1F82-999A-4B7F-AD2E-DEC3AF0205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64000"/>
            <a:lum/>
          </a:blip>
          <a:srcRect/>
          <a:stretch>
            <a:fillRect l="-27000" r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2"/>
          <p:cNvGrpSpPr/>
          <p:nvPr/>
        </p:nvGrpSpPr>
        <p:grpSpPr>
          <a:xfrm>
            <a:off x="0" y="1428736"/>
            <a:ext cx="9144000" cy="285752"/>
            <a:chOff x="0" y="1428736"/>
            <a:chExt cx="9144000" cy="2857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1428736"/>
              <a:ext cx="9144000" cy="285752"/>
            </a:xfrm>
            <a:prstGeom prst="rect">
              <a:avLst/>
            </a:prstGeom>
            <a:solidFill>
              <a:schemeClr val="accent3">
                <a:tint val="6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0" y="1463186"/>
              <a:ext cx="810000" cy="214314"/>
            </a:xfrm>
            <a:prstGeom prst="rect">
              <a:avLst/>
            </a:prstGeom>
            <a:solidFill>
              <a:schemeClr val="accent1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857224" y="1466444"/>
              <a:ext cx="8286776" cy="214314"/>
            </a:xfrm>
            <a:prstGeom prst="rect">
              <a:avLst/>
            </a:prstGeom>
            <a:solidFill>
              <a:srgbClr val="B25C4E"/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2994" y="1716711"/>
            <a:ext cx="8229600" cy="4838735"/>
          </a:xfrm>
          <a:prstGeom prst="rect">
            <a:avLst/>
          </a:prstGeom>
          <a:noFill/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572272"/>
            <a:ext cx="1800000" cy="285728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BD74C-7B56-47E9-A72F-558A80E238BB}" type="datetime1">
              <a:rPr lang="en-US" smtClean="0"/>
              <a:pPr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64000" y="6572272"/>
            <a:ext cx="2880000" cy="285728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1428736"/>
            <a:ext cx="810000" cy="285752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50000"/>
                  </a:schemeClr>
                </a:solidFill>
              </a:defRPr>
            </a:lvl1pPr>
          </a:lstStyle>
          <a:p>
            <a:fld id="{F83B1F82-999A-4B7F-AD2E-DEC3AF0205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2994" y="283053"/>
            <a:ext cx="8229600" cy="1143000"/>
          </a:xfrm>
          <a:prstGeom prst="rect">
            <a:avLst/>
          </a:prstGeom>
          <a:noFill/>
        </p:spPr>
        <p:txBody>
          <a:bodyPr vert="horz" rtlCol="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pic>
        <p:nvPicPr>
          <p:cNvPr id="11" name="Picture 10" descr="4 akakom-edupower4 prtama utamaed.pn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71406" y="0"/>
            <a:ext cx="1214445" cy="141286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random/>
  </p:transition>
  <p:hf hdr="0" ftr="0" dt="0"/>
  <p:txStyles>
    <p:titleStyle>
      <a:lvl1pPr algn="ctr" rtl="0" eaLnBrk="1" latinLnBrk="0" hangingPunct="1">
        <a:spcBef>
          <a:spcPct val="0"/>
        </a:spcBef>
        <a:buNone/>
        <a:defRPr kumimoji="0" sz="4400" kern="1200">
          <a:gradFill flip="none" rotWithShape="1"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5400000" scaled="1"/>
            <a:tileRect/>
          </a:gradFill>
          <a:effectLst>
            <a:outerShdw blurRad="50800" dist="50800" dir="18900000" algn="tl" rotWithShape="0">
              <a:schemeClr val="tx2">
                <a:alpha val="43000"/>
              </a:scheme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3" pitchFamily="18" charset="2"/>
        <a:buChar char="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"/>
        <a:buChar char="Ø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3" pitchFamily="18" charset="2"/>
        <a:buChar char="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"/>
        <a:buChar char="Ø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3" pitchFamily="18" charset="2"/>
        <a:buChar char="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p.net/docs.ph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/>
          <p:cNvSpPr>
            <a:spLocks noGrp="1"/>
          </p:cNvSpPr>
          <p:nvPr>
            <p:ph type="ctrTitle"/>
          </p:nvPr>
        </p:nvSpPr>
        <p:spPr>
          <a:xfrm>
            <a:off x="1428728" y="142852"/>
            <a:ext cx="7500990" cy="831855"/>
          </a:xfrm>
        </p:spPr>
        <p:txBody>
          <a:bodyPr>
            <a:normAutofit/>
          </a:bodyPr>
          <a:lstStyle/>
          <a:p>
            <a:r>
              <a:rPr lang="id-ID" dirty="0" smtClean="0"/>
              <a:t>PEMROGRAMAN WEB</a:t>
            </a:r>
            <a:endParaRPr lang="en-US" dirty="0"/>
          </a:p>
        </p:txBody>
      </p:sp>
      <p:sp>
        <p:nvSpPr>
          <p:cNvPr id="28" name="Subtitle 2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Sesi</a:t>
            </a:r>
            <a:r>
              <a:rPr lang="en-US" dirty="0" smtClean="0"/>
              <a:t> </a:t>
            </a:r>
            <a:r>
              <a:rPr lang="id-ID" dirty="0" smtClean="0"/>
              <a:t>4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Robby </a:t>
            </a:r>
            <a:r>
              <a:rPr lang="en-US" dirty="0" err="1" smtClean="0"/>
              <a:t>Cokro</a:t>
            </a:r>
            <a:r>
              <a:rPr lang="en-US" dirty="0" smtClean="0"/>
              <a:t> </a:t>
            </a:r>
            <a:r>
              <a:rPr lang="en-US" dirty="0" err="1" smtClean="0"/>
              <a:t>Buwono</a:t>
            </a:r>
            <a:endParaRPr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id-ID" dirty="0" smtClean="0"/>
              <a:t>AK2011T</a:t>
            </a:r>
            <a:endParaRPr lang="en-US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smtClean="0"/>
              <a:t>2013</a:t>
            </a:r>
            <a:endParaRPr 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70418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strtoupper</a:t>
            </a:r>
            <a:r>
              <a:rPr lang="en-US" dirty="0" smtClean="0"/>
              <a:t> :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mengubah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 :</a:t>
            </a:r>
          </a:p>
          <a:p>
            <a:pPr marL="0" indent="0">
              <a:buNone/>
            </a:pPr>
            <a:r>
              <a:rPr lang="en-US" dirty="0" smtClean="0"/>
              <a:t>$</a:t>
            </a:r>
            <a:r>
              <a:rPr lang="en-US" dirty="0" err="1" smtClean="0"/>
              <a:t>kampus</a:t>
            </a:r>
            <a:r>
              <a:rPr lang="en-US" dirty="0" smtClean="0"/>
              <a:t> = "STMIK AKAKOM Yogyakarta";</a:t>
            </a:r>
          </a:p>
          <a:p>
            <a:pPr marL="0" indent="0">
              <a:buNone/>
            </a:pPr>
            <a:r>
              <a:rPr lang="en-US" dirty="0" smtClean="0"/>
              <a:t>$</a:t>
            </a:r>
            <a:r>
              <a:rPr lang="en-US" dirty="0" err="1" smtClean="0"/>
              <a:t>besar</a:t>
            </a:r>
            <a:r>
              <a:rPr lang="en-US" dirty="0" smtClean="0"/>
              <a:t> = </a:t>
            </a:r>
            <a:r>
              <a:rPr lang="en-US" dirty="0" err="1" smtClean="0"/>
              <a:t>strtoupper</a:t>
            </a:r>
            <a:r>
              <a:rPr lang="en-US" dirty="0" smtClean="0"/>
              <a:t>($</a:t>
            </a:r>
            <a:r>
              <a:rPr lang="en-US" dirty="0" err="1" smtClean="0"/>
              <a:t>kampus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632176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strtolower</a:t>
            </a:r>
            <a:r>
              <a:rPr lang="en-US" dirty="0" smtClean="0"/>
              <a:t>: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mengubah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   </a:t>
            </a:r>
            <a:r>
              <a:rPr lang="en-US" dirty="0" err="1" smtClean="0"/>
              <a:t>besar</a:t>
            </a:r>
            <a:r>
              <a:rPr lang="en-US" dirty="0" smtClean="0"/>
              <a:t> 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 :</a:t>
            </a:r>
          </a:p>
          <a:p>
            <a:pPr marL="0" indent="0">
              <a:buNone/>
            </a:pPr>
            <a:r>
              <a:rPr lang="en-US" dirty="0" smtClean="0"/>
              <a:t>$</a:t>
            </a:r>
            <a:r>
              <a:rPr lang="en-US" dirty="0" err="1" smtClean="0"/>
              <a:t>kampus</a:t>
            </a:r>
            <a:r>
              <a:rPr lang="en-US" dirty="0" smtClean="0"/>
              <a:t> = "STMIK AKAKOM Yogyakarta";</a:t>
            </a:r>
          </a:p>
          <a:p>
            <a:pPr marL="0" indent="0">
              <a:buNone/>
            </a:pPr>
            <a:r>
              <a:rPr lang="en-US" dirty="0" smtClean="0"/>
              <a:t>$</a:t>
            </a:r>
            <a:r>
              <a:rPr lang="en-US" dirty="0" err="1" smtClean="0"/>
              <a:t>kecil</a:t>
            </a:r>
            <a:r>
              <a:rPr lang="en-US" dirty="0" smtClean="0"/>
              <a:t>= </a:t>
            </a:r>
            <a:r>
              <a:rPr lang="en-US" dirty="0" err="1" smtClean="0"/>
              <a:t>strtolower</a:t>
            </a:r>
            <a:r>
              <a:rPr lang="en-US" dirty="0" smtClean="0"/>
              <a:t>($</a:t>
            </a:r>
            <a:r>
              <a:rPr lang="en-US" dirty="0" err="1" smtClean="0"/>
              <a:t>kampus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70418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ucfirst</a:t>
            </a:r>
            <a:r>
              <a:rPr lang="en-US" dirty="0" smtClean="0"/>
              <a:t>: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mengubah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  </a:t>
            </a:r>
            <a:r>
              <a:rPr lang="en-US" dirty="0" err="1" smtClean="0"/>
              <a:t>kecil</a:t>
            </a:r>
            <a:r>
              <a:rPr lang="en-US" dirty="0" smtClean="0"/>
              <a:t> </a:t>
            </a:r>
            <a:r>
              <a:rPr lang="en-US" dirty="0" err="1" smtClean="0"/>
              <a:t>diawal</a:t>
            </a:r>
            <a:r>
              <a:rPr lang="en-US" dirty="0" smtClean="0"/>
              <a:t> </a:t>
            </a:r>
            <a:r>
              <a:rPr lang="en-US" dirty="0" err="1" smtClean="0"/>
              <a:t>kalimat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 :</a:t>
            </a:r>
          </a:p>
          <a:p>
            <a:pPr marL="0" indent="0">
              <a:buNone/>
            </a:pPr>
            <a:r>
              <a:rPr lang="de-DE" dirty="0" smtClean="0"/>
              <a:t>$kampus = "pemrograman web“ ;</a:t>
            </a:r>
          </a:p>
          <a:p>
            <a:pPr marL="0" indent="0">
              <a:buNone/>
            </a:pPr>
            <a:r>
              <a:rPr lang="de-DE" dirty="0" smtClean="0"/>
              <a:t>$awal= ucfirst($kampus) ;</a:t>
            </a: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70418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ucwords</a:t>
            </a:r>
            <a:r>
              <a:rPr lang="en-US" dirty="0" smtClean="0"/>
              <a:t>: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mengubah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  </a:t>
            </a:r>
            <a:r>
              <a:rPr lang="en-US" dirty="0" err="1" smtClean="0"/>
              <a:t>kecil</a:t>
            </a:r>
            <a:r>
              <a:rPr lang="en-US" dirty="0" smtClean="0"/>
              <a:t> </a:t>
            </a:r>
            <a:r>
              <a:rPr lang="en-US" dirty="0" err="1" smtClean="0"/>
              <a:t>diawal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kata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 :</a:t>
            </a:r>
          </a:p>
          <a:p>
            <a:pPr marL="0" indent="0">
              <a:buNone/>
            </a:pPr>
            <a:r>
              <a:rPr lang="de-DE" dirty="0" smtClean="0"/>
              <a:t>$kampus = "pemrograman web“ ;</a:t>
            </a:r>
          </a:p>
          <a:p>
            <a:pPr marL="0" indent="0">
              <a:buNone/>
            </a:pPr>
            <a:r>
              <a:rPr lang="de-DE" dirty="0" smtClean="0"/>
              <a:t>$awal= </a:t>
            </a:r>
            <a:r>
              <a:rPr lang="en-US" dirty="0" err="1" smtClean="0"/>
              <a:t>ucwords</a:t>
            </a:r>
            <a:r>
              <a:rPr lang="de-DE" dirty="0" smtClean="0"/>
              <a:t>($kampus)  ;</a:t>
            </a: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632176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ltrims</a:t>
            </a:r>
            <a:r>
              <a:rPr lang="en-US" dirty="0" smtClean="0"/>
              <a:t>: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menghapus</a:t>
            </a:r>
            <a:r>
              <a:rPr lang="en-US" dirty="0" smtClean="0"/>
              <a:t> </a:t>
            </a:r>
            <a:r>
              <a:rPr lang="en-US" dirty="0" err="1" smtClean="0"/>
              <a:t>spasi</a:t>
            </a:r>
            <a:r>
              <a:rPr lang="en-US" dirty="0" smtClean="0"/>
              <a:t> </a:t>
            </a:r>
            <a:r>
              <a:rPr lang="en-US" dirty="0" err="1" smtClean="0"/>
              <a:t>disebalah</a:t>
            </a:r>
            <a:r>
              <a:rPr lang="en-US" dirty="0" smtClean="0"/>
              <a:t> </a:t>
            </a:r>
            <a:r>
              <a:rPr lang="en-US" dirty="0" err="1" smtClean="0"/>
              <a:t>kiri</a:t>
            </a:r>
            <a:r>
              <a:rPr lang="en-US" dirty="0" smtClean="0"/>
              <a:t> </a:t>
            </a:r>
            <a:r>
              <a:rPr lang="en-US" dirty="0" err="1" smtClean="0"/>
              <a:t>karakter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 :</a:t>
            </a:r>
          </a:p>
          <a:p>
            <a:pPr marL="0" indent="0">
              <a:buNone/>
            </a:pPr>
            <a:r>
              <a:rPr lang="de-DE" dirty="0" smtClean="0"/>
              <a:t>$kampus = “          pemrograman web“ ;</a:t>
            </a:r>
          </a:p>
          <a:p>
            <a:pPr marL="0" indent="0">
              <a:buNone/>
            </a:pPr>
            <a:r>
              <a:rPr lang="de-DE" dirty="0" smtClean="0"/>
              <a:t>$kiri= </a:t>
            </a:r>
            <a:r>
              <a:rPr lang="en-US" dirty="0" err="1" smtClean="0"/>
              <a:t>ltrim</a:t>
            </a:r>
            <a:r>
              <a:rPr lang="de-DE" dirty="0" smtClean="0"/>
              <a:t>($kampus)  ;</a:t>
            </a: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70418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trim: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menghapus</a:t>
            </a:r>
            <a:r>
              <a:rPr lang="en-US" dirty="0" smtClean="0"/>
              <a:t> </a:t>
            </a:r>
            <a:r>
              <a:rPr lang="en-US" dirty="0" err="1" smtClean="0"/>
              <a:t>spasi</a:t>
            </a:r>
            <a:r>
              <a:rPr lang="en-US" dirty="0" smtClean="0"/>
              <a:t> </a:t>
            </a:r>
            <a:r>
              <a:rPr lang="en-US" dirty="0" err="1" smtClean="0"/>
              <a:t>disebalah</a:t>
            </a:r>
            <a:r>
              <a:rPr lang="en-US" dirty="0" smtClean="0"/>
              <a:t> </a:t>
            </a:r>
            <a:r>
              <a:rPr lang="en-US" dirty="0" err="1" smtClean="0"/>
              <a:t>kiri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kanan</a:t>
            </a:r>
            <a:r>
              <a:rPr lang="en-US" dirty="0" smtClean="0"/>
              <a:t> </a:t>
            </a:r>
            <a:r>
              <a:rPr lang="en-US" dirty="0" err="1" smtClean="0"/>
              <a:t>karakter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 :</a:t>
            </a:r>
          </a:p>
          <a:p>
            <a:pPr marL="0" indent="0">
              <a:buNone/>
            </a:pPr>
            <a:r>
              <a:rPr lang="de-DE" dirty="0" smtClean="0"/>
              <a:t>$kampus = “          pemrograman web         “ ;</a:t>
            </a:r>
          </a:p>
          <a:p>
            <a:pPr marL="0" indent="0">
              <a:buNone/>
            </a:pPr>
            <a:r>
              <a:rPr lang="de-DE" dirty="0" smtClean="0"/>
              <a:t>$kiri= </a:t>
            </a:r>
            <a:r>
              <a:rPr lang="en-US" dirty="0" smtClean="0"/>
              <a:t>trims</a:t>
            </a:r>
            <a:r>
              <a:rPr lang="de-DE" dirty="0" smtClean="0"/>
              <a:t>($kampus)  ;</a:t>
            </a: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56016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rtrim</a:t>
            </a:r>
            <a:r>
              <a:rPr lang="en-US" dirty="0" smtClean="0"/>
              <a:t>: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menghapus</a:t>
            </a:r>
            <a:r>
              <a:rPr lang="en-US" dirty="0" smtClean="0"/>
              <a:t> </a:t>
            </a:r>
            <a:r>
              <a:rPr lang="en-US" dirty="0" err="1" smtClean="0"/>
              <a:t>spasi</a:t>
            </a:r>
            <a:r>
              <a:rPr lang="en-US" dirty="0" smtClean="0"/>
              <a:t> </a:t>
            </a:r>
            <a:r>
              <a:rPr lang="en-US" dirty="0" err="1" smtClean="0"/>
              <a:t>disebalah</a:t>
            </a:r>
            <a:r>
              <a:rPr lang="en-US" dirty="0" smtClean="0"/>
              <a:t> </a:t>
            </a:r>
            <a:r>
              <a:rPr lang="en-US" dirty="0" err="1" smtClean="0"/>
              <a:t>kanan</a:t>
            </a:r>
            <a:r>
              <a:rPr lang="en-US" dirty="0" smtClean="0"/>
              <a:t> </a:t>
            </a:r>
            <a:r>
              <a:rPr lang="en-US" dirty="0" err="1" smtClean="0"/>
              <a:t>karakter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 :</a:t>
            </a:r>
          </a:p>
          <a:p>
            <a:pPr marL="0" indent="0">
              <a:buNone/>
            </a:pPr>
            <a:r>
              <a:rPr lang="de-DE" dirty="0" smtClean="0"/>
              <a:t>$kampus = “ pemrograman web         “ ;</a:t>
            </a:r>
          </a:p>
          <a:p>
            <a:pPr marL="0" indent="0">
              <a:buNone/>
            </a:pPr>
            <a:r>
              <a:rPr lang="de-DE" dirty="0" smtClean="0"/>
              <a:t>$kiri= r</a:t>
            </a:r>
            <a:r>
              <a:rPr lang="en-US" dirty="0" smtClean="0"/>
              <a:t>trims</a:t>
            </a:r>
            <a:r>
              <a:rPr lang="de-DE" dirty="0" smtClean="0"/>
              <a:t>($kampus)  ;</a:t>
            </a: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56016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str_replace</a:t>
            </a:r>
            <a:r>
              <a:rPr lang="en-US" dirty="0" smtClean="0"/>
              <a:t> : </a:t>
            </a:r>
            <a:r>
              <a:rPr lang="en-US" dirty="0" err="1" smtClean="0"/>
              <a:t>mengganti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string 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string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karakter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 :</a:t>
            </a:r>
          </a:p>
          <a:p>
            <a:pPr marL="0" indent="0">
              <a:buNone/>
            </a:pPr>
            <a:r>
              <a:rPr lang="de-DE" dirty="0" smtClean="0"/>
              <a:t>$teks = "fulan Bin Ikhsan"  ;</a:t>
            </a:r>
          </a:p>
          <a:p>
            <a:pPr marL="0" indent="0">
              <a:buNone/>
            </a:pPr>
            <a:r>
              <a:rPr lang="de-DE" dirty="0" smtClean="0"/>
              <a:t>$hasil = str_replace("fulan", "Ahmad", $teks) ;</a:t>
            </a: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48816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str_repeat</a:t>
            </a:r>
            <a:r>
              <a:rPr lang="en-US" dirty="0" smtClean="0"/>
              <a:t> : </a:t>
            </a:r>
            <a:r>
              <a:rPr lang="en-US" dirty="0" err="1" smtClean="0"/>
              <a:t>mengulang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string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karakter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 :</a:t>
            </a:r>
          </a:p>
          <a:p>
            <a:pPr marL="0" indent="0">
              <a:buNone/>
            </a:pPr>
            <a:r>
              <a:rPr lang="de-DE" dirty="0" smtClean="0"/>
              <a:t>$teks = "AKAKOM "  ;</a:t>
            </a:r>
          </a:p>
          <a:p>
            <a:pPr marL="0" indent="0">
              <a:buNone/>
            </a:pPr>
            <a:r>
              <a:rPr lang="de-DE" dirty="0" smtClean="0"/>
              <a:t>  $hasil = str_repeat($teks, 5) ;</a:t>
            </a: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632176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str_pad</a:t>
            </a:r>
            <a:r>
              <a:rPr lang="en-US" dirty="0" smtClean="0"/>
              <a:t> : </a:t>
            </a:r>
            <a:r>
              <a:rPr lang="en-US" dirty="0" err="1" smtClean="0"/>
              <a:t>mengulang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string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karakter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 : </a:t>
            </a:r>
          </a:p>
          <a:p>
            <a:pPr marL="0" indent="0">
              <a:buNone/>
            </a:pPr>
            <a:r>
              <a:rPr lang="en-US" dirty="0" smtClean="0"/>
              <a:t>  $</a:t>
            </a:r>
            <a:r>
              <a:rPr lang="en-US" dirty="0" err="1" smtClean="0"/>
              <a:t>teks</a:t>
            </a:r>
            <a:r>
              <a:rPr lang="en-US" dirty="0" smtClean="0"/>
              <a:t> = "ABC"  ;</a:t>
            </a:r>
          </a:p>
          <a:p>
            <a:pPr marL="0" indent="0">
              <a:buNone/>
            </a:pPr>
            <a:r>
              <a:rPr lang="en-US" dirty="0" smtClean="0"/>
              <a:t>  $</a:t>
            </a:r>
            <a:r>
              <a:rPr lang="en-US" dirty="0" err="1" smtClean="0"/>
              <a:t>hasil</a:t>
            </a:r>
            <a:r>
              <a:rPr lang="en-US" dirty="0" smtClean="0"/>
              <a:t> = </a:t>
            </a:r>
            <a:r>
              <a:rPr lang="en-US" dirty="0" err="1" smtClean="0"/>
              <a:t>str_pad</a:t>
            </a:r>
            <a:r>
              <a:rPr lang="en-US" dirty="0" smtClean="0"/>
              <a:t>($</a:t>
            </a:r>
            <a:r>
              <a:rPr lang="en-US" dirty="0" err="1" smtClean="0"/>
              <a:t>teks</a:t>
            </a:r>
            <a:r>
              <a:rPr lang="en-US" dirty="0" smtClean="0"/>
              <a:t>, 6, "0", STR_PAD_LEFT) ;</a:t>
            </a:r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994" y="283053"/>
            <a:ext cx="8229600" cy="1143000"/>
          </a:xfrm>
        </p:spPr>
        <p:txBody>
          <a:bodyPr/>
          <a:lstStyle/>
          <a:p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Intruksional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Memahami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pemafaatan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0" y="1428736"/>
            <a:ext cx="810000" cy="285752"/>
          </a:xfrm>
        </p:spPr>
        <p:txBody>
          <a:bodyPr/>
          <a:lstStyle/>
          <a:p>
            <a:fld id="{F83B1F82-999A-4B7F-AD2E-DEC3AF02052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tanggal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70418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date :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memformat</a:t>
            </a:r>
            <a:r>
              <a:rPr lang="en-US" dirty="0" smtClean="0"/>
              <a:t> </a:t>
            </a:r>
            <a:r>
              <a:rPr lang="en-US" dirty="0" err="1" smtClean="0"/>
              <a:t>tanggal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timestamp</a:t>
            </a:r>
          </a:p>
          <a:p>
            <a:pPr marL="0" indent="0">
              <a:buNone/>
            </a:pPr>
            <a:r>
              <a:rPr lang="en-US" dirty="0" err="1" smtClean="0"/>
              <a:t>Contoh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</a:t>
            </a:r>
            <a:r>
              <a:rPr lang="en-US" dirty="0" err="1" smtClean="0"/>
              <a:t>tgl</a:t>
            </a:r>
            <a:r>
              <a:rPr lang="en-US" dirty="0" smtClean="0"/>
              <a:t> = date ("d-m-Y H:i:s") 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Format</a:t>
            </a:r>
          </a:p>
          <a:p>
            <a:pPr marL="0" indent="0">
              <a:buNone/>
            </a:pPr>
            <a:r>
              <a:rPr lang="en-US" dirty="0" smtClean="0"/>
              <a:t>d = </a:t>
            </a:r>
            <a:r>
              <a:rPr lang="en-US" dirty="0" err="1" smtClean="0"/>
              <a:t>penulisan</a:t>
            </a:r>
            <a:r>
              <a:rPr lang="en-US" dirty="0" smtClean="0"/>
              <a:t> </a:t>
            </a:r>
            <a:r>
              <a:rPr lang="en-US" dirty="0" err="1" smtClean="0"/>
              <a:t>tanggal</a:t>
            </a:r>
            <a:r>
              <a:rPr lang="en-US" dirty="0" smtClean="0"/>
              <a:t> format 2 digit</a:t>
            </a:r>
          </a:p>
          <a:p>
            <a:pPr marL="0" indent="0">
              <a:buNone/>
            </a:pPr>
            <a:r>
              <a:rPr lang="en-US" dirty="0" smtClean="0"/>
              <a:t>m = </a:t>
            </a:r>
            <a:r>
              <a:rPr lang="en-US" dirty="0" err="1" smtClean="0"/>
              <a:t>penulisan</a:t>
            </a:r>
            <a:r>
              <a:rPr lang="en-US" dirty="0" smtClean="0"/>
              <a:t> </a:t>
            </a:r>
            <a:r>
              <a:rPr lang="en-US" dirty="0" err="1" smtClean="0"/>
              <a:t>bulan</a:t>
            </a:r>
            <a:r>
              <a:rPr lang="en-US" dirty="0" smtClean="0"/>
              <a:t> format 2 digit</a:t>
            </a:r>
          </a:p>
          <a:p>
            <a:pPr marL="0" indent="0">
              <a:buNone/>
            </a:pPr>
            <a:r>
              <a:rPr lang="en-US" dirty="0" smtClean="0"/>
              <a:t>Y = </a:t>
            </a:r>
            <a:r>
              <a:rPr lang="en-US" dirty="0" err="1" smtClean="0"/>
              <a:t>penulisan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 format 4 digit</a:t>
            </a:r>
          </a:p>
          <a:p>
            <a:pPr marL="0" indent="0">
              <a:buNone/>
            </a:pPr>
            <a:r>
              <a:rPr lang="en-US" dirty="0" smtClean="0"/>
              <a:t>H = </a:t>
            </a:r>
            <a:r>
              <a:rPr lang="en-US" dirty="0" err="1" smtClean="0"/>
              <a:t>penulisan</a:t>
            </a:r>
            <a:r>
              <a:rPr lang="en-US" dirty="0" smtClean="0"/>
              <a:t> jam </a:t>
            </a:r>
            <a:r>
              <a:rPr lang="en-US" dirty="0" err="1" smtClean="0"/>
              <a:t>dengan</a:t>
            </a:r>
            <a:r>
              <a:rPr lang="en-US" dirty="0" smtClean="0"/>
              <a:t> format 24 jam</a:t>
            </a:r>
          </a:p>
          <a:p>
            <a:pPr marL="0" indent="0">
              <a:buNone/>
            </a:pPr>
            <a:r>
              <a:rPr lang="en-US" dirty="0" err="1" smtClean="0"/>
              <a:t>i</a:t>
            </a:r>
            <a:r>
              <a:rPr lang="en-US" dirty="0" smtClean="0"/>
              <a:t> = </a:t>
            </a:r>
            <a:r>
              <a:rPr lang="en-US" dirty="0" err="1" smtClean="0"/>
              <a:t>penulisan</a:t>
            </a:r>
            <a:r>
              <a:rPr lang="en-US" dirty="0" smtClean="0"/>
              <a:t> </a:t>
            </a:r>
            <a:r>
              <a:rPr lang="en-US" dirty="0" err="1" smtClean="0"/>
              <a:t>menit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 = </a:t>
            </a:r>
            <a:r>
              <a:rPr lang="en-US" dirty="0" err="1" smtClean="0"/>
              <a:t>penulisan</a:t>
            </a:r>
            <a:r>
              <a:rPr lang="en-US" dirty="0" smtClean="0"/>
              <a:t> </a:t>
            </a:r>
            <a:r>
              <a:rPr lang="en-US" dirty="0" err="1" smtClean="0"/>
              <a:t>detik</a:t>
            </a: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tanggal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62798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strtotime</a:t>
            </a:r>
            <a:r>
              <a:rPr lang="en-US" dirty="0" smtClean="0"/>
              <a:t> : </a:t>
            </a:r>
            <a:r>
              <a:rPr lang="en-US" dirty="0" err="1" smtClean="0"/>
              <a:t>merubah</a:t>
            </a:r>
            <a:r>
              <a:rPr lang="en-US" dirty="0" smtClean="0"/>
              <a:t> string </a:t>
            </a:r>
            <a:r>
              <a:rPr lang="en-US" dirty="0" err="1" smtClean="0"/>
              <a:t>tanggal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timestamp</a:t>
            </a:r>
          </a:p>
          <a:p>
            <a:pPr marL="0" indent="0">
              <a:buNone/>
            </a:pPr>
            <a:r>
              <a:rPr lang="en-US" dirty="0" err="1" smtClean="0"/>
              <a:t>Contoh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</a:t>
            </a:r>
            <a:r>
              <a:rPr lang="en-US" dirty="0" err="1" smtClean="0"/>
              <a:t>tgl</a:t>
            </a:r>
            <a:r>
              <a:rPr lang="en-US" dirty="0" smtClean="0"/>
              <a:t> = date("Y-m-d", </a:t>
            </a:r>
            <a:r>
              <a:rPr lang="en-US" dirty="0" err="1" smtClean="0"/>
              <a:t>strtotime</a:t>
            </a:r>
            <a:r>
              <a:rPr lang="en-US" dirty="0" smtClean="0"/>
              <a:t>("11-12-2013")) 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isset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err="1" smtClean="0"/>
              <a:t>isset</a:t>
            </a:r>
            <a:r>
              <a:rPr lang="en-US" dirty="0" smtClean="0"/>
              <a:t> : </a:t>
            </a:r>
            <a:r>
              <a:rPr lang="en-US" dirty="0" err="1" smtClean="0"/>
              <a:t>menyatakan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$</a:t>
            </a:r>
            <a:r>
              <a:rPr lang="en-US" dirty="0" err="1" smtClean="0"/>
              <a:t>tgl</a:t>
            </a:r>
            <a:r>
              <a:rPr lang="en-US" dirty="0" smtClean="0"/>
              <a:t> = date("Y-m-d", </a:t>
            </a:r>
            <a:r>
              <a:rPr lang="en-US" dirty="0" err="1" smtClean="0"/>
              <a:t>strtotime</a:t>
            </a:r>
            <a:r>
              <a:rPr lang="en-US" dirty="0" smtClean="0"/>
              <a:t>("11-12-2013")) ;</a:t>
            </a:r>
          </a:p>
          <a:p>
            <a:pPr>
              <a:buNone/>
            </a:pPr>
            <a:r>
              <a:rPr lang="en-US" dirty="0" smtClean="0"/>
              <a:t> $data = </a:t>
            </a:r>
            <a:r>
              <a:rPr lang="en-US" dirty="0" err="1" smtClean="0"/>
              <a:t>isset</a:t>
            </a:r>
            <a:r>
              <a:rPr lang="en-US" dirty="0" smtClean="0"/>
              <a:t>($</a:t>
            </a:r>
            <a:r>
              <a:rPr lang="en-US" dirty="0" err="1" smtClean="0"/>
              <a:t>tgl</a:t>
            </a:r>
            <a:r>
              <a:rPr lang="en-US" dirty="0" smtClean="0"/>
              <a:t>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unset : </a:t>
            </a:r>
            <a:r>
              <a:rPr lang="en-US" dirty="0" err="1" smtClean="0"/>
              <a:t>mengkosongkan</a:t>
            </a:r>
            <a:r>
              <a:rPr lang="en-US" dirty="0" smtClean="0"/>
              <a:t> </a:t>
            </a:r>
            <a:r>
              <a:rPr lang="en-US" dirty="0" err="1" smtClean="0"/>
              <a:t>isi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Contoh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unset($</a:t>
            </a:r>
            <a:r>
              <a:rPr lang="en-US" dirty="0" err="1" smtClean="0"/>
              <a:t>tgl</a:t>
            </a:r>
            <a:r>
              <a:rPr lang="en-US" dirty="0" smtClean="0"/>
              <a:t>);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Pembuatan</a:t>
            </a:r>
            <a:r>
              <a:rPr lang="en-US" dirty="0" smtClean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smtClean="0"/>
              <a:t>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515719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Fungsi</a:t>
            </a:r>
            <a:r>
              <a:rPr lang="en-US" dirty="0" smtClean="0"/>
              <a:t> : subprogram / </a:t>
            </a:r>
            <a:r>
              <a:rPr lang="en-US" dirty="0" err="1" smtClean="0"/>
              <a:t>subrutin</a:t>
            </a:r>
            <a:r>
              <a:rPr lang="en-US" dirty="0" smtClean="0"/>
              <a:t> program yang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sekumpulan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yang </a:t>
            </a:r>
            <a:r>
              <a:rPr lang="en-US" dirty="0" err="1" smtClean="0"/>
              <a:t>melaksanakan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Syntaks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nama_fungsi</a:t>
            </a:r>
            <a:r>
              <a:rPr lang="en-US" dirty="0" smtClean="0"/>
              <a:t> ($arg1, $arg2, … $</a:t>
            </a:r>
            <a:r>
              <a:rPr lang="en-US" dirty="0" err="1" smtClean="0"/>
              <a:t>argn</a:t>
            </a:r>
            <a:r>
              <a:rPr lang="en-US" dirty="0" smtClean="0"/>
              <a:t>){</a:t>
            </a:r>
          </a:p>
          <a:p>
            <a:pPr marL="0" indent="0">
              <a:buNone/>
            </a:pPr>
            <a:r>
              <a:rPr lang="en-US" dirty="0" smtClean="0"/>
              <a:t>	… </a:t>
            </a:r>
            <a:r>
              <a:rPr lang="en-US" dirty="0" err="1" smtClean="0"/>
              <a:t>blok</a:t>
            </a:r>
            <a:r>
              <a:rPr lang="en-US" dirty="0" smtClean="0"/>
              <a:t> </a:t>
            </a:r>
            <a:r>
              <a:rPr lang="en-US" dirty="0" err="1" smtClean="0"/>
              <a:t>pernyataan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…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jumlah</a:t>
            </a:r>
            <a:r>
              <a:rPr lang="en-US" dirty="0" smtClean="0"/>
              <a:t> ($x, $y){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$z = $x + $y;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return $z;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Pemanggilan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708376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memanggil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, </a:t>
            </a:r>
            <a:r>
              <a:rPr lang="en-US" dirty="0" err="1" smtClean="0"/>
              <a:t>gunakan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parameter </a:t>
            </a:r>
            <a:r>
              <a:rPr lang="en-US" dirty="0" err="1" smtClean="0"/>
              <a:t>argumennya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err="1" smtClean="0"/>
              <a:t>Contoh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$c = </a:t>
            </a:r>
            <a:r>
              <a:rPr lang="en-US" dirty="0" err="1" smtClean="0"/>
              <a:t>jumlah</a:t>
            </a:r>
            <a:r>
              <a:rPr lang="en-US" dirty="0" smtClean="0"/>
              <a:t> (5,5) 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d-ID" dirty="0" smtClean="0"/>
              <a:t>Variabel global : variabel yang di kenal dan digunakan di seluruh program (di luar fungsi atau di dalam fungsi</a:t>
            </a:r>
          </a:p>
          <a:p>
            <a:pPr>
              <a:buNone/>
            </a:pPr>
            <a:r>
              <a:rPr lang="id-ID" dirty="0" smtClean="0"/>
              <a:t>Contoh</a:t>
            </a:r>
          </a:p>
          <a:p>
            <a:pPr>
              <a:buNone/>
            </a:pPr>
            <a:r>
              <a:rPr lang="id-ID" dirty="0" smtClean="0"/>
              <a:t>function ubah(){</a:t>
            </a:r>
          </a:p>
          <a:p>
            <a:pPr>
              <a:buNone/>
            </a:pPr>
            <a:r>
              <a:rPr lang="id-ID" dirty="0" smtClean="0"/>
              <a:t>	</a:t>
            </a:r>
            <a:r>
              <a:rPr lang="id-ID" b="1" dirty="0" smtClean="0"/>
              <a:t>global</a:t>
            </a:r>
            <a:r>
              <a:rPr lang="id-ID" dirty="0" smtClean="0"/>
              <a:t> $a ;</a:t>
            </a:r>
          </a:p>
          <a:p>
            <a:pPr>
              <a:buNone/>
            </a:pPr>
            <a:r>
              <a:rPr lang="id-ID" dirty="0" smtClean="0"/>
              <a:t>	$a = 200;</a:t>
            </a:r>
          </a:p>
          <a:p>
            <a:pPr>
              <a:buNone/>
            </a:pPr>
            <a:r>
              <a:rPr lang="id-ID" dirty="0" smtClean="0"/>
              <a:t>}</a:t>
            </a:r>
          </a:p>
          <a:p>
            <a:pPr>
              <a:buNone/>
            </a:pPr>
            <a:endParaRPr lang="id-ID" dirty="0" smtClean="0"/>
          </a:p>
          <a:p>
            <a:pPr>
              <a:buNone/>
            </a:pPr>
            <a:r>
              <a:rPr lang="id-ID" dirty="0" smtClean="0"/>
              <a:t>$a = 10 ;</a:t>
            </a:r>
          </a:p>
          <a:p>
            <a:pPr>
              <a:buNone/>
            </a:pPr>
            <a:r>
              <a:rPr lang="id-ID" dirty="0" smtClean="0"/>
              <a:t>ubah() ;</a:t>
            </a:r>
          </a:p>
          <a:p>
            <a:pPr>
              <a:buNone/>
            </a:pPr>
            <a:r>
              <a:rPr lang="id-ID" dirty="0" smtClean="0"/>
              <a:t>echo $a 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Variabel Global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3B1F82-999A-4B7F-AD2E-DEC3AF02052F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d-ID" dirty="0" smtClean="0"/>
              <a:t>Pass By </a:t>
            </a:r>
            <a:r>
              <a:rPr lang="id-ID" dirty="0" smtClean="0"/>
              <a:t>Refere</a:t>
            </a:r>
            <a:r>
              <a:rPr lang="en-US" smtClean="0"/>
              <a:t>n</a:t>
            </a:r>
            <a:r>
              <a:rPr lang="id-ID" smtClean="0"/>
              <a:t>ce </a:t>
            </a:r>
            <a:r>
              <a:rPr lang="id-ID" dirty="0" smtClean="0"/>
              <a:t>adalah cara melewatkan parameter secara referensi</a:t>
            </a:r>
          </a:p>
          <a:p>
            <a:pPr>
              <a:buNone/>
            </a:pPr>
            <a:endParaRPr lang="id-ID" dirty="0" smtClean="0"/>
          </a:p>
          <a:p>
            <a:pPr>
              <a:buNone/>
            </a:pPr>
            <a:r>
              <a:rPr lang="id-ID" dirty="0" smtClean="0"/>
              <a:t>Contoh </a:t>
            </a:r>
          </a:p>
          <a:p>
            <a:pPr>
              <a:buNone/>
            </a:pPr>
            <a:r>
              <a:rPr lang="id-ID" dirty="0" smtClean="0"/>
              <a:t>function referen(&amp;$text) {</a:t>
            </a:r>
          </a:p>
          <a:p>
            <a:pPr>
              <a:buNone/>
            </a:pPr>
            <a:r>
              <a:rPr lang="id-ID" dirty="0" smtClean="0"/>
              <a:t>	$text = "AKAKOM YOGYAKARTA" ;</a:t>
            </a:r>
          </a:p>
          <a:p>
            <a:pPr>
              <a:buNone/>
            </a:pPr>
            <a:r>
              <a:rPr lang="id-ID" dirty="0" smtClean="0"/>
              <a:t>}</a:t>
            </a:r>
          </a:p>
          <a:p>
            <a:pPr>
              <a:buNone/>
            </a:pPr>
            <a:endParaRPr lang="id-ID" dirty="0" smtClean="0"/>
          </a:p>
          <a:p>
            <a:pPr>
              <a:buNone/>
            </a:pPr>
            <a:r>
              <a:rPr lang="id-ID" dirty="0" smtClean="0"/>
              <a:t>$text= "AKAKOM" ;</a:t>
            </a:r>
          </a:p>
          <a:p>
            <a:pPr>
              <a:buNone/>
            </a:pPr>
            <a:r>
              <a:rPr lang="id-ID" dirty="0" smtClean="0"/>
              <a:t>referen($text) ;</a:t>
            </a:r>
          </a:p>
          <a:p>
            <a:pPr>
              <a:buNone/>
            </a:pPr>
            <a:r>
              <a:rPr lang="id-ID" dirty="0" smtClean="0"/>
              <a:t>echo $text ;</a:t>
            </a:r>
            <a:endParaRPr lang="id-ID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Pass By Reference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3B1F82-999A-4B7F-AD2E-DEC3AF02052F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994" y="283053"/>
            <a:ext cx="8229600" cy="1143000"/>
          </a:xfrm>
        </p:spPr>
        <p:txBody>
          <a:bodyPr/>
          <a:lstStyle/>
          <a:p>
            <a:r>
              <a:rPr lang="en-US" dirty="0" err="1" smtClean="0"/>
              <a:t>Referensi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716711"/>
            <a:ext cx="8429684" cy="4838735"/>
          </a:xfrm>
        </p:spPr>
        <p:txBody>
          <a:bodyPr/>
          <a:lstStyle/>
          <a:p>
            <a:r>
              <a:rPr lang="pt-BR" dirty="0" smtClean="0"/>
              <a:t>PHP Manual (</a:t>
            </a:r>
            <a:r>
              <a:rPr lang="en-US" u="sng" dirty="0" smtClean="0">
                <a:hlinkClick r:id="rId3"/>
              </a:rPr>
              <a:t>http://www.php.net/docs.php</a:t>
            </a:r>
            <a:r>
              <a:rPr lang="pt-BR" dirty="0" smtClean="0"/>
              <a:t>)</a:t>
            </a:r>
            <a:endParaRPr lang="id-ID" dirty="0" smtClean="0"/>
          </a:p>
          <a:p>
            <a:pPr lvl="0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0" y="1428736"/>
            <a:ext cx="810000" cy="285752"/>
          </a:xfrm>
        </p:spPr>
        <p:txBody>
          <a:bodyPr/>
          <a:lstStyle/>
          <a:p>
            <a:fld id="{F83B1F82-999A-4B7F-AD2E-DEC3AF02052F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menyatakanblok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yang </a:t>
            </a:r>
            <a:r>
              <a:rPr lang="en-US" dirty="0" err="1" smtClean="0"/>
              <a:t>diberi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PHP </a:t>
            </a:r>
            <a:r>
              <a:rPr lang="en-US" dirty="0" err="1" smtClean="0"/>
              <a:t>menyediakan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bawaan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operasi-operasi</a:t>
            </a:r>
            <a:r>
              <a:rPr lang="en-US" dirty="0" smtClean="0"/>
              <a:t> yang </a:t>
            </a:r>
            <a:r>
              <a:rPr lang="en-US" dirty="0" err="1" smtClean="0"/>
              <a:t>diperlukan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, </a:t>
            </a:r>
            <a:r>
              <a:rPr lang="en-US" dirty="0" err="1" smtClean="0"/>
              <a:t>diantarannya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mengolah</a:t>
            </a:r>
            <a:r>
              <a:rPr lang="en-US" dirty="0" smtClean="0"/>
              <a:t> string, </a:t>
            </a:r>
            <a:r>
              <a:rPr lang="en-US" dirty="0" err="1" smtClean="0"/>
              <a:t>tanggal</a:t>
            </a:r>
            <a:r>
              <a:rPr lang="en-US" dirty="0" smtClean="0"/>
              <a:t>, </a:t>
            </a:r>
            <a:r>
              <a:rPr lang="en-US" dirty="0" err="1" smtClean="0"/>
              <a:t>perhitungan</a:t>
            </a:r>
            <a:r>
              <a:rPr lang="en-US" dirty="0" smtClean="0"/>
              <a:t> </a:t>
            </a:r>
            <a:r>
              <a:rPr lang="en-US" dirty="0" err="1" smtClean="0"/>
              <a:t>matematika</a:t>
            </a:r>
            <a:r>
              <a:rPr lang="en-US" dirty="0" smtClean="0"/>
              <a:t>, </a:t>
            </a:r>
            <a:r>
              <a:rPr lang="en-US" dirty="0" err="1" smtClean="0"/>
              <a:t>akses</a:t>
            </a:r>
            <a:r>
              <a:rPr lang="en-US" dirty="0" smtClean="0"/>
              <a:t> database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sebagainya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string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Fungsi</a:t>
            </a:r>
            <a:r>
              <a:rPr lang="en-US" dirty="0" smtClean="0"/>
              <a:t> string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memanipulasi</a:t>
            </a:r>
            <a:r>
              <a:rPr lang="en-US" dirty="0" smtClean="0"/>
              <a:t> string. </a:t>
            </a:r>
            <a:r>
              <a:rPr lang="id-ID" dirty="0" smtClean="0"/>
              <a:t>Fungsi string adalah bagian dari inti PHP. Tidak ada instalasi yang diperlukan untuk menggunakan fungsi-fungsi ini.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echo :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menampilkan</a:t>
            </a:r>
            <a:r>
              <a:rPr lang="en-US" dirty="0" smtClean="0"/>
              <a:t> string</a:t>
            </a:r>
          </a:p>
          <a:p>
            <a:pPr marL="0" indent="0">
              <a:buNone/>
            </a:pPr>
            <a:r>
              <a:rPr lang="en-US" dirty="0" err="1" smtClean="0"/>
              <a:t>Syntaks</a:t>
            </a:r>
            <a:r>
              <a:rPr lang="en-US" dirty="0" smtClean="0"/>
              <a:t> : echo (string arg1 [,string </a:t>
            </a:r>
            <a:r>
              <a:rPr lang="en-US" dirty="0" err="1" smtClean="0"/>
              <a:t>arg</a:t>
            </a:r>
            <a:r>
              <a:rPr lang="en-US" dirty="0" smtClean="0"/>
              <a:t>…])</a:t>
            </a:r>
          </a:p>
          <a:p>
            <a:pPr marL="0" indent="0"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 echo ("STMIK AKAKOM Yogyakarta") ;</a:t>
            </a:r>
          </a:p>
          <a:p>
            <a:pPr marL="0" indent="0">
              <a:buNone/>
            </a:pPr>
            <a:r>
              <a:rPr lang="en-US" dirty="0" smtClean="0"/>
              <a:t>  echo "&lt;</a:t>
            </a:r>
            <a:r>
              <a:rPr lang="en-US" dirty="0" err="1" smtClean="0"/>
              <a:t>br</a:t>
            </a:r>
            <a:r>
              <a:rPr lang="en-US" dirty="0" smtClean="0"/>
              <a:t>/&gt;"  ;</a:t>
            </a:r>
          </a:p>
          <a:p>
            <a:pPr marL="0" indent="0">
              <a:buNone/>
            </a:pPr>
            <a:r>
              <a:rPr lang="en-US" dirty="0" smtClean="0"/>
              <a:t>  echo "</a:t>
            </a:r>
            <a:r>
              <a:rPr lang="en-US" dirty="0" err="1" smtClean="0"/>
              <a:t>satu</a:t>
            </a:r>
            <a:r>
              <a:rPr lang="en-US" dirty="0" smtClean="0"/>
              <a:t> ","</a:t>
            </a:r>
            <a:r>
              <a:rPr lang="en-US" dirty="0" err="1" smtClean="0"/>
              <a:t>dua</a:t>
            </a:r>
            <a:r>
              <a:rPr lang="en-US" dirty="0" smtClean="0"/>
              <a:t> ","</a:t>
            </a:r>
            <a:r>
              <a:rPr lang="en-US" dirty="0" err="1" smtClean="0"/>
              <a:t>tiga</a:t>
            </a:r>
            <a:r>
              <a:rPr lang="en-US" dirty="0" smtClean="0"/>
              <a:t> “ ;</a:t>
            </a:r>
            <a:endParaRPr 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print :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menampilkan</a:t>
            </a:r>
            <a:r>
              <a:rPr lang="en-US" dirty="0" smtClean="0"/>
              <a:t> string</a:t>
            </a:r>
          </a:p>
          <a:p>
            <a:pPr marL="0" indent="0">
              <a:buNone/>
            </a:pPr>
            <a:r>
              <a:rPr lang="en-US" dirty="0" err="1" smtClean="0"/>
              <a:t>Syntaks</a:t>
            </a:r>
            <a:r>
              <a:rPr lang="en-US" dirty="0" smtClean="0"/>
              <a:t> : print(string </a:t>
            </a:r>
            <a:r>
              <a:rPr lang="en-US" dirty="0" err="1" smtClean="0"/>
              <a:t>arg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 print("STMIK AKAKOM Yogyakarta") ;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 :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menampilkan</a:t>
            </a:r>
            <a:r>
              <a:rPr lang="en-US" dirty="0" smtClean="0"/>
              <a:t> string yang </a:t>
            </a:r>
            <a:r>
              <a:rPr lang="en-US" dirty="0" err="1" smtClean="0"/>
              <a:t>bersesuaian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format</a:t>
            </a:r>
          </a:p>
          <a:p>
            <a:pPr marL="0" indent="0">
              <a:buNone/>
            </a:pPr>
            <a:r>
              <a:rPr lang="en-US" dirty="0" err="1" smtClean="0"/>
              <a:t>Syntaks</a:t>
            </a:r>
            <a:r>
              <a:rPr lang="en-US" dirty="0" smtClean="0"/>
              <a:t> : </a:t>
            </a:r>
            <a:r>
              <a:rPr lang="en-US" dirty="0" err="1" smtClean="0"/>
              <a:t>printf</a:t>
            </a:r>
            <a:r>
              <a:rPr lang="en-US" dirty="0" smtClean="0"/>
              <a:t>(string format[,</a:t>
            </a:r>
            <a:r>
              <a:rPr lang="en-US" dirty="0" err="1" smtClean="0"/>
              <a:t>mixd</a:t>
            </a:r>
            <a:r>
              <a:rPr lang="en-US" dirty="0" smtClean="0"/>
              <a:t> </a:t>
            </a:r>
            <a:r>
              <a:rPr lang="en-US" dirty="0" err="1" smtClean="0"/>
              <a:t>args</a:t>
            </a:r>
            <a:r>
              <a:rPr lang="en-US" dirty="0" smtClean="0"/>
              <a:t>])</a:t>
            </a:r>
          </a:p>
          <a:p>
            <a:pPr marL="0" indent="0"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 $</a:t>
            </a:r>
            <a:r>
              <a:rPr lang="en-US" dirty="0" err="1" smtClean="0"/>
              <a:t>kampus</a:t>
            </a:r>
            <a:r>
              <a:rPr lang="en-US" dirty="0" smtClean="0"/>
              <a:t> = “STMIK AKAKOM Yogyakarta”;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printf</a:t>
            </a:r>
            <a:r>
              <a:rPr lang="en-US" dirty="0" smtClean="0"/>
              <a:t>(“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kampus</a:t>
            </a:r>
            <a:r>
              <a:rPr lang="en-US" dirty="0" smtClean="0"/>
              <a:t> %s “, $</a:t>
            </a:r>
            <a:r>
              <a:rPr lang="en-US" dirty="0" err="1" smtClean="0"/>
              <a:t>kampus</a:t>
            </a:r>
            <a:r>
              <a:rPr lang="en-US" dirty="0" smtClean="0"/>
              <a:t>) ;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632176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err="1" smtClean="0"/>
              <a:t>printf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Penanda</a:t>
            </a:r>
            <a:r>
              <a:rPr lang="en-US" dirty="0" smtClean="0"/>
              <a:t> format :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id-ID" dirty="0" smtClean="0"/>
              <a:t>% b - Nomor Binary</a:t>
            </a:r>
            <a:br>
              <a:rPr lang="id-ID" dirty="0" smtClean="0"/>
            </a:br>
            <a:r>
              <a:rPr lang="id-ID" dirty="0" smtClean="0"/>
              <a:t>% c - Karakter sesuai dengan nilai ASCII</a:t>
            </a:r>
            <a:br>
              <a:rPr lang="id-ID" dirty="0" smtClean="0"/>
            </a:br>
            <a:r>
              <a:rPr lang="id-ID" dirty="0" smtClean="0"/>
              <a:t>% d - angka desimal </a:t>
            </a:r>
            <a:br>
              <a:rPr lang="id-ID" dirty="0" smtClean="0"/>
            </a:br>
            <a:r>
              <a:rPr lang="id-ID" dirty="0" smtClean="0"/>
              <a:t>% e - notasi </a:t>
            </a:r>
            <a:r>
              <a:rPr lang="en-US" dirty="0" smtClean="0"/>
              <a:t>scientific </a:t>
            </a:r>
            <a:r>
              <a:rPr lang="id-ID" dirty="0" smtClean="0"/>
              <a:t>(misalnya 1.2e +2)</a:t>
            </a:r>
            <a:br>
              <a:rPr lang="id-ID" dirty="0" smtClean="0"/>
            </a:br>
            <a:r>
              <a:rPr lang="id-ID" dirty="0" smtClean="0"/>
              <a:t>% f - Floating-point number </a:t>
            </a:r>
            <a:br>
              <a:rPr lang="id-ID" dirty="0" smtClean="0"/>
            </a:br>
            <a:r>
              <a:rPr lang="id-ID" dirty="0" smtClean="0"/>
              <a:t>% o - Oktal nomor</a:t>
            </a:r>
            <a:br>
              <a:rPr lang="id-ID" dirty="0" smtClean="0"/>
            </a:br>
            <a:r>
              <a:rPr lang="id-ID" dirty="0" smtClean="0"/>
              <a:t>% s - String</a:t>
            </a:r>
            <a:br>
              <a:rPr lang="id-ID" dirty="0" smtClean="0"/>
            </a:br>
            <a:r>
              <a:rPr lang="id-ID" dirty="0" smtClean="0"/>
              <a:t>% x - nomor Heksadesimal (huruf kecil)</a:t>
            </a:r>
            <a:br>
              <a:rPr lang="id-ID" dirty="0" smtClean="0"/>
            </a:br>
            <a:r>
              <a:rPr lang="id-ID" dirty="0" smtClean="0"/>
              <a:t>% X - nomor Heksadesimal (huruf besar)</a:t>
            </a:r>
            <a:endParaRPr 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70418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substr</a:t>
            </a:r>
            <a:r>
              <a:rPr lang="en-US" dirty="0" smtClean="0"/>
              <a:t> :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mengambil</a:t>
            </a:r>
            <a:r>
              <a:rPr lang="en-US" dirty="0" smtClean="0"/>
              <a:t> </a:t>
            </a:r>
            <a:r>
              <a:rPr lang="en-US" dirty="0" err="1" smtClean="0"/>
              <a:t>sejumlah</a:t>
            </a:r>
            <a:r>
              <a:rPr lang="en-US" dirty="0" smtClean="0"/>
              <a:t> </a:t>
            </a:r>
            <a:r>
              <a:rPr lang="en-US" dirty="0" err="1" smtClean="0"/>
              <a:t>karakter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kata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Syntaks</a:t>
            </a:r>
            <a:r>
              <a:rPr lang="en-US" dirty="0" smtClean="0"/>
              <a:t> : </a:t>
            </a:r>
            <a:r>
              <a:rPr lang="en-US" dirty="0" err="1" smtClean="0"/>
              <a:t>substr</a:t>
            </a:r>
            <a:r>
              <a:rPr lang="en-US" dirty="0" smtClean="0"/>
              <a:t>(string </a:t>
            </a:r>
            <a:r>
              <a:rPr lang="en-US" dirty="0" err="1" smtClean="0"/>
              <a:t>string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start[,</a:t>
            </a:r>
            <a:r>
              <a:rPr lang="en-US" dirty="0" err="1" smtClean="0"/>
              <a:t>int</a:t>
            </a:r>
            <a:r>
              <a:rPr lang="en-US" dirty="0" smtClean="0"/>
              <a:t> length])</a:t>
            </a:r>
          </a:p>
          <a:p>
            <a:pPr marL="0" indent="0"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 :</a:t>
            </a:r>
          </a:p>
          <a:p>
            <a:pPr marL="0" indent="0">
              <a:buNone/>
            </a:pPr>
            <a:r>
              <a:rPr lang="en-US" dirty="0" smtClean="0"/>
              <a:t>$</a:t>
            </a:r>
            <a:r>
              <a:rPr lang="en-US" dirty="0" err="1" smtClean="0"/>
              <a:t>kampus</a:t>
            </a:r>
            <a:r>
              <a:rPr lang="en-US" dirty="0" smtClean="0"/>
              <a:t> = “STMIK AKAKOM Yogyakarta”;</a:t>
            </a:r>
          </a:p>
          <a:p>
            <a:pPr marL="0" indent="0">
              <a:buNone/>
            </a:pPr>
            <a:r>
              <a:rPr lang="en-US" dirty="0" smtClean="0"/>
              <a:t>$</a:t>
            </a:r>
            <a:r>
              <a:rPr lang="en-US" dirty="0" err="1" smtClean="0"/>
              <a:t>ambilKata</a:t>
            </a:r>
            <a:r>
              <a:rPr lang="en-US" dirty="0" smtClean="0"/>
              <a:t> = </a:t>
            </a:r>
            <a:r>
              <a:rPr lang="en-US" dirty="0" err="1" smtClean="0"/>
              <a:t>substr</a:t>
            </a:r>
            <a:r>
              <a:rPr lang="en-US" dirty="0" smtClean="0"/>
              <a:t>($</a:t>
            </a:r>
            <a:r>
              <a:rPr lang="en-US" dirty="0" err="1" smtClean="0"/>
              <a:t>kampus</a:t>
            </a:r>
            <a:r>
              <a:rPr lang="en-US" dirty="0" smtClean="0"/>
              <a:t>, 7,  6 );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ook">
  <a:themeElements>
    <a:clrScheme name="Book">
      <a:dk1>
        <a:sysClr val="windowText" lastClr="000000"/>
      </a:dk1>
      <a:lt1>
        <a:sysClr val="window" lastClr="FFFFFF"/>
      </a:lt1>
      <a:dk2>
        <a:srgbClr val="000082"/>
      </a:dk2>
      <a:lt2>
        <a:srgbClr val="F3F3FF"/>
      </a:lt2>
      <a:accent1>
        <a:srgbClr val="828200"/>
      </a:accent1>
      <a:accent2>
        <a:srgbClr val="1B582B"/>
      </a:accent2>
      <a:accent3>
        <a:srgbClr val="009FEC"/>
      </a:accent3>
      <a:accent4>
        <a:srgbClr val="00BDBD"/>
      </a:accent4>
      <a:accent5>
        <a:srgbClr val="7C5BAE"/>
      </a:accent5>
      <a:accent6>
        <a:srgbClr val="0055AA"/>
      </a:accent6>
      <a:hlink>
        <a:srgbClr val="FC9658"/>
      </a:hlink>
      <a:folHlink>
        <a:srgbClr val="E800E8"/>
      </a:folHlink>
    </a:clrScheme>
    <a:fontScheme name="Book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黑体"/>
        <a:font script="Hant" typeface="標楷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方正舒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ook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80000">
              <a:schemeClr val="phClr">
                <a:tint val="7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7200000" scaled="1"/>
        </a:gradFill>
        <a:gradFill rotWithShape="1">
          <a:gsLst>
            <a:gs pos="0">
              <a:schemeClr val="phClr">
                <a:tint val="80000"/>
                <a:shade val="100000"/>
                <a:hueMod val="100000"/>
                <a:satMod val="100000"/>
              </a:schemeClr>
            </a:gs>
            <a:gs pos="30000">
              <a:schemeClr val="phClr">
                <a:tint val="10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50000"/>
                <a:hueMod val="100000"/>
                <a:satMod val="100000"/>
              </a:schemeClr>
            </a:gs>
          </a:gsLst>
          <a:lin ang="180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>
              <a:rot lat="0" lon="0" rev="0"/>
            </a:camera>
            <a:lightRig rig="morning" dir="bl"/>
          </a:scene3d>
          <a:sp3d extrusionH="222250" contourW="25400" prstMaterial="matte">
            <a:bevelT w="38100" h="38100" prst="softRound"/>
            <a:bevelB/>
            <a:extrusionClr>
              <a:srgbClr val="FF0000"/>
            </a:extrusionClr>
            <a:contourClr>
              <a:schemeClr val="accent3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soft" dir="bl">
              <a:rot lat="0" lon="0" rev="0"/>
            </a:lightRig>
          </a:scene3d>
          <a:sp3d prstMaterial="plastic">
            <a:bevelT w="38100" h="381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80000">
              <a:schemeClr val="phClr">
                <a:tint val="9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80000"/>
                <a:shade val="100000"/>
                <a:hueMod val="100000"/>
                <a:satMod val="100000"/>
              </a:schemeClr>
            </a:gs>
          </a:gsLst>
          <a:lin ang="180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95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951</TotalTime>
  <Words>891</Words>
  <Application>Microsoft Office PowerPoint</Application>
  <PresentationFormat>On-screen Show (4:3)</PresentationFormat>
  <Paragraphs>178</Paragraphs>
  <Slides>27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Book</vt:lpstr>
      <vt:lpstr>PEMROGRAMAN WEB</vt:lpstr>
      <vt:lpstr>Tujuan Intruksional</vt:lpstr>
      <vt:lpstr>Function</vt:lpstr>
      <vt:lpstr> string </vt:lpstr>
      <vt:lpstr>string</vt:lpstr>
      <vt:lpstr>string</vt:lpstr>
      <vt:lpstr>string</vt:lpstr>
      <vt:lpstr>string</vt:lpstr>
      <vt:lpstr>string</vt:lpstr>
      <vt:lpstr>string</vt:lpstr>
      <vt:lpstr>string</vt:lpstr>
      <vt:lpstr>string</vt:lpstr>
      <vt:lpstr>string</vt:lpstr>
      <vt:lpstr>string</vt:lpstr>
      <vt:lpstr>string</vt:lpstr>
      <vt:lpstr>string</vt:lpstr>
      <vt:lpstr>string</vt:lpstr>
      <vt:lpstr>string</vt:lpstr>
      <vt:lpstr>string</vt:lpstr>
      <vt:lpstr>tanggal</vt:lpstr>
      <vt:lpstr>tanggal</vt:lpstr>
      <vt:lpstr>isset</vt:lpstr>
      <vt:lpstr>Pembuatan fungsi dengan PHP</vt:lpstr>
      <vt:lpstr>Pemanggilan fungsi PHP</vt:lpstr>
      <vt:lpstr>Variabel Global</vt:lpstr>
      <vt:lpstr>Pass By Reference</vt:lpstr>
      <vt:lpstr>Referensi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Akakom</dc:creator>
  <cp:lastModifiedBy>Memey</cp:lastModifiedBy>
  <cp:revision>147</cp:revision>
  <dcterms:created xsi:type="dcterms:W3CDTF">2012-08-28T02:50:44Z</dcterms:created>
  <dcterms:modified xsi:type="dcterms:W3CDTF">2016-10-02T16:55:20Z</dcterms:modified>
</cp:coreProperties>
</file>