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67" r:id="rId4"/>
    <p:sldId id="268" r:id="rId5"/>
    <p:sldId id="269" r:id="rId6"/>
    <p:sldId id="270" r:id="rId7"/>
    <p:sldId id="271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5C4E"/>
    <a:srgbClr val="990000"/>
    <a:srgbClr val="CC3300"/>
    <a:srgbClr val="800000"/>
    <a:srgbClr val="EDC75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71F42-6185-4430-9474-88E785A27776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80047-6413-4F7A-ACAB-B9FFFF1428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A418C-FB80-4CA6-9A0A-16CD532EB3ED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11626-9AF6-478B-A0A4-12C980223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err="1" smtClean="0"/>
              <a:t>Nama</a:t>
            </a:r>
            <a:r>
              <a:rPr lang="en-US" baseline="0" dirty="0" smtClean="0"/>
              <a:t> Mata </a:t>
            </a:r>
            <a:r>
              <a:rPr lang="en-US" baseline="0" dirty="0" err="1" smtClean="0"/>
              <a:t>Kuliah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silabi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pengampu</a:t>
            </a:r>
            <a:r>
              <a:rPr lang="en-US" dirty="0" smtClean="0"/>
              <a:t> </a:t>
            </a:r>
            <a:r>
              <a:rPr lang="en-US" dirty="0" err="1" smtClean="0"/>
              <a:t>matakuliah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dituliskan</a:t>
            </a:r>
            <a:r>
              <a:rPr lang="en-US" dirty="0" smtClean="0"/>
              <a:t> : “Tim </a:t>
            </a:r>
            <a:r>
              <a:rPr lang="en-US" dirty="0" err="1" smtClean="0"/>
              <a:t>Pengampu</a:t>
            </a:r>
            <a:r>
              <a:rPr lang="en-US" baseline="0" dirty="0" smtClean="0"/>
              <a:t> Mata </a:t>
            </a:r>
            <a:r>
              <a:rPr lang="en-US" baseline="0" dirty="0" err="1" smtClean="0"/>
              <a:t>Kuliah</a:t>
            </a:r>
            <a:r>
              <a:rPr lang="en-US" baseline="0" dirty="0" smtClean="0"/>
              <a:t>”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“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n” </a:t>
            </a:r>
            <a:r>
              <a:rPr lang="en-US" baseline="0" dirty="0" err="1" smtClean="0"/>
              <a:t>diisi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pertemuan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contoh</a:t>
            </a:r>
            <a:r>
              <a:rPr lang="en-US" baseline="0" dirty="0" smtClean="0"/>
              <a:t> : “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1” / “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2” </a:t>
            </a:r>
            <a:r>
              <a:rPr lang="en-US" baseline="0" dirty="0" err="1" smtClean="0"/>
              <a:t>dst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Pokok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Bahasan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Mengikuti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Silabi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Nomor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Kode</a:t>
            </a:r>
            <a:r>
              <a:rPr lang="en-US" baseline="0" dirty="0" smtClean="0"/>
              <a:t> Mata </a:t>
            </a:r>
            <a:r>
              <a:rPr lang="en-US" baseline="0" dirty="0" err="1" smtClean="0"/>
              <a:t>Kuliah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Mata </a:t>
            </a:r>
            <a:r>
              <a:rPr lang="en-US" baseline="0" dirty="0" err="1" smtClean="0"/>
              <a:t>Kuliah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Revisi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Terakhir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terakhir</a:t>
            </a:r>
            <a:r>
              <a:rPr lang="en-US" baseline="0" dirty="0" smtClean="0"/>
              <a:t> kali </a:t>
            </a:r>
            <a:r>
              <a:rPr lang="en-US" baseline="0" dirty="0" err="1" smtClean="0"/>
              <a:t>direvisi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sebelum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direvisi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tahun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pembuatan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1626-9AF6-478B-A0A4-12C980223C6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Intruksional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dimaksud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tujuan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hendak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dicapai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dimaksud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silabi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SAP;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1626-9AF6-478B-A0A4-12C980223C6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spesifik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bab</a:t>
            </a:r>
            <a:r>
              <a:rPr lang="en-US" baseline="0" dirty="0" smtClean="0"/>
              <a:t> / chapter / 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diacu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pertemuan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dimaksud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1626-9AF6-478B-A0A4-12C980223C6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4"/>
          <p:cNvGrpSpPr/>
          <p:nvPr/>
        </p:nvGrpSpPr>
        <p:grpSpPr>
          <a:xfrm>
            <a:off x="0" y="2928934"/>
            <a:ext cx="9144000" cy="285752"/>
            <a:chOff x="0" y="2928934"/>
            <a:chExt cx="9144000" cy="285752"/>
          </a:xfrm>
        </p:grpSpPr>
        <p:sp>
          <p:nvSpPr>
            <p:cNvPr id="12" name="Rectangle 11"/>
            <p:cNvSpPr/>
            <p:nvPr userDrawn="1"/>
          </p:nvSpPr>
          <p:spPr>
            <a:xfrm flipH="1">
              <a:off x="0" y="2928934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 flipH="1">
              <a:off x="8334000" y="2963384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 flipH="1">
              <a:off x="0" y="2966642"/>
              <a:ext cx="8286776" cy="214314"/>
            </a:xfrm>
            <a:prstGeom prst="rect">
              <a:avLst/>
            </a:prstGeom>
            <a:solidFill>
              <a:srgbClr val="B25C4E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28940" y="142852"/>
            <a:ext cx="6100778" cy="831855"/>
          </a:xfrm>
          <a:noFill/>
        </p:spPr>
        <p:txBody>
          <a:bodyPr/>
          <a:lstStyle>
            <a:lvl1pPr algn="r">
              <a:defRPr baseline="0">
                <a:gradFill flip="none"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16200000" scaled="1"/>
                  <a:tileRect/>
                </a:gradFill>
                <a:effectLst>
                  <a:outerShdw blurRad="50800" dist="50800" dir="18900000" algn="tl" rotWithShape="0">
                    <a:schemeClr val="accent5">
                      <a:tint val="2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en-US" dirty="0" err="1" smtClean="0"/>
              <a:t>Nama</a:t>
            </a:r>
            <a:r>
              <a:rPr kumimoji="0" lang="en-US" dirty="0" smtClean="0"/>
              <a:t> Mata </a:t>
            </a:r>
            <a:r>
              <a:rPr kumimoji="0" lang="en-US" dirty="0" err="1" smtClean="0"/>
              <a:t>Kuliah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219007"/>
            <a:ext cx="6415110" cy="638621"/>
          </a:xfrm>
          <a:noFill/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dirty="0" err="1" smtClean="0"/>
              <a:t>Sesi</a:t>
            </a:r>
            <a:r>
              <a:rPr kumimoji="0" lang="en-US" dirty="0" smtClean="0"/>
              <a:t> n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8000"/>
            <a:ext cx="1800000" cy="360000"/>
          </a:xfrm>
        </p:spPr>
        <p:txBody>
          <a:bodyPr vert="horz"/>
          <a:lstStyle>
            <a:lvl1pPr algn="l">
              <a:defRPr/>
            </a:lvl1pPr>
          </a:lstStyle>
          <a:p>
            <a:fld id="{2BEC5AB1-D644-4B1A-97F9-D8FE37A65485}" type="datetime1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64000" y="6498000"/>
            <a:ext cx="2880000" cy="360000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000" y="2928934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5 akakom.ac.id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143862" y="5143512"/>
            <a:ext cx="4642716" cy="1238057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57644" y="1142984"/>
            <a:ext cx="5072074" cy="428628"/>
          </a:xfrm>
        </p:spPr>
        <p:txBody>
          <a:bodyPr>
            <a:normAutofit/>
          </a:bodyPr>
          <a:lstStyle>
            <a:lvl1pPr algn="r">
              <a:buNone/>
              <a:defRPr sz="28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1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7" hasCustomPrompt="1"/>
          </p:nvPr>
        </p:nvSpPr>
        <p:spPr>
          <a:xfrm>
            <a:off x="3857620" y="1571612"/>
            <a:ext cx="5072082" cy="428628"/>
          </a:xfrm>
        </p:spPr>
        <p:txBody>
          <a:bodyPr>
            <a:noAutofit/>
          </a:bodyPr>
          <a:lstStyle>
            <a:lvl1pPr algn="r">
              <a:buNone/>
              <a:defRPr sz="28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3857620" y="2000240"/>
            <a:ext cx="5072079" cy="428618"/>
          </a:xfrm>
        </p:spPr>
        <p:txBody>
          <a:bodyPr>
            <a:noAutofit/>
          </a:bodyPr>
          <a:lstStyle>
            <a:lvl1pPr algn="r">
              <a:buNone/>
              <a:defRPr sz="28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9" hasCustomPrompt="1"/>
          </p:nvPr>
        </p:nvSpPr>
        <p:spPr>
          <a:xfrm>
            <a:off x="2143134" y="3857628"/>
            <a:ext cx="4786320" cy="914400"/>
          </a:xfrm>
        </p:spPr>
        <p:txBody>
          <a:bodyPr>
            <a:normAutofit/>
          </a:bodyPr>
          <a:lstStyle>
            <a:lvl1pPr algn="ctr">
              <a:buNone/>
              <a:defRPr sz="2800" baseline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Bahasan</a:t>
            </a:r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0" y="6500834"/>
            <a:ext cx="3000364" cy="35716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990000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3000364" y="6500858"/>
            <a:ext cx="3143272" cy="3571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990000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 err="1" smtClean="0"/>
              <a:t>Kode</a:t>
            </a:r>
            <a:r>
              <a:rPr lang="en-US" baseline="0" dirty="0" smtClean="0"/>
              <a:t> MK :  </a:t>
            </a:r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-32" y="6500834"/>
            <a:ext cx="9144032" cy="357166"/>
          </a:xfrm>
          <a:prstGeom prst="rect">
            <a:avLst/>
          </a:prstGeom>
          <a:noFill/>
          <a:ln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20" hasCustomPrompt="1"/>
          </p:nvPr>
        </p:nvSpPr>
        <p:spPr>
          <a:xfrm>
            <a:off x="4286272" y="6500834"/>
            <a:ext cx="1857364" cy="357190"/>
          </a:xfrm>
        </p:spPr>
        <p:txBody>
          <a:bodyPr>
            <a:noAutofit/>
          </a:bodyPr>
          <a:lstStyle>
            <a:lvl1pPr>
              <a:buNone/>
              <a:defRPr sz="1800" baseline="0"/>
            </a:lvl1pPr>
          </a:lstStyle>
          <a:p>
            <a:pPr lvl="0"/>
            <a:r>
              <a:rPr lang="en-US" dirty="0" smtClean="0"/>
              <a:t>9999 T</a:t>
            </a:r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6143668" y="6500834"/>
            <a:ext cx="3000364" cy="3571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aseline="0" dirty="0" err="1" smtClean="0">
                <a:solidFill>
                  <a:schemeClr val="tx1"/>
                </a:solidFill>
              </a:rPr>
              <a:t>Revisi</a:t>
            </a:r>
            <a:r>
              <a:rPr lang="en-US" baseline="0" dirty="0" smtClean="0">
                <a:solidFill>
                  <a:schemeClr val="tx1"/>
                </a:solidFill>
              </a:rPr>
              <a:t> </a:t>
            </a:r>
            <a:r>
              <a:rPr lang="en-US" baseline="0" dirty="0" err="1" smtClean="0">
                <a:solidFill>
                  <a:schemeClr val="tx1"/>
                </a:solidFill>
              </a:rPr>
              <a:t>Terakhir</a:t>
            </a:r>
            <a:r>
              <a:rPr lang="en-US" baseline="0" dirty="0" smtClean="0">
                <a:solidFill>
                  <a:schemeClr val="tx1"/>
                </a:solidFill>
              </a:rPr>
              <a:t> :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" name="Picture 22" descr="4 akakom-edupower4 prtama utamaed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1406" y="0"/>
            <a:ext cx="1214445" cy="1412861"/>
          </a:xfrm>
          <a:prstGeom prst="rect">
            <a:avLst/>
          </a:prstGeom>
        </p:spPr>
      </p:pic>
      <p:sp>
        <p:nvSpPr>
          <p:cNvPr id="25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7929608" y="6500850"/>
            <a:ext cx="785796" cy="285736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 smtClean="0"/>
              <a:t>2012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E1DB-C293-4D37-8FDF-BECBE9E361D7}" type="datetime1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6286520"/>
            <a:ext cx="9144000" cy="285752"/>
            <a:chOff x="0" y="1428736"/>
            <a:chExt cx="9144000" cy="285752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43802" y="285728"/>
            <a:ext cx="1500198" cy="6000791"/>
          </a:xfrm>
          <a:noFill/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>
                  <a:outerShdw blurRad="50800" dist="50800" dir="13500000" algn="tl" rotWithShape="0">
                    <a:schemeClr val="tx2"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2994" y="285730"/>
            <a:ext cx="6657964" cy="6000791"/>
          </a:xfrm>
          <a:noFill/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7932-466F-4AAF-83C6-69F178E08BC1}" type="datetime1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286520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D74C-7B56-47E9-A72F-558A80E238BB}" type="datetime1">
              <a:rPr lang="en-US" smtClean="0"/>
              <a:pPr/>
              <a:t>9/28/2014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2928934"/>
            <a:ext cx="9144000" cy="285752"/>
            <a:chOff x="0" y="2928934"/>
            <a:chExt cx="9144000" cy="285752"/>
          </a:xfrm>
        </p:grpSpPr>
        <p:sp>
          <p:nvSpPr>
            <p:cNvPr id="8" name="Rectangle 7"/>
            <p:cNvSpPr/>
            <p:nvPr userDrawn="1"/>
          </p:nvSpPr>
          <p:spPr>
            <a:xfrm flipH="1">
              <a:off x="0" y="2928934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 flipH="1">
              <a:off x="8334000" y="2963384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 flipH="1">
              <a:off x="0" y="2966642"/>
              <a:ext cx="8286776" cy="214314"/>
            </a:xfrm>
            <a:prstGeom prst="rect">
              <a:avLst/>
            </a:prstGeom>
            <a:solidFill>
              <a:schemeClr val="accent5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17345"/>
            <a:ext cx="7772400" cy="1362075"/>
          </a:xfrm>
          <a:noFill/>
        </p:spPr>
        <p:txBody>
          <a:bodyPr anchor="t"/>
          <a:lstStyle>
            <a:lvl1pPr algn="ctr">
              <a:defRPr sz="4000" b="1" cap="all">
                <a:gradFill flip="none"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16200000" scaled="1"/>
                  <a:tileRect/>
                </a:gradFill>
                <a:effectLst>
                  <a:outerShdw blurRad="50800" dist="50800" dir="18900000" algn="tl" rotWithShape="0">
                    <a:schemeClr val="accent5">
                      <a:tint val="2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426089"/>
            <a:ext cx="6400800" cy="1500187"/>
          </a:xfrm>
          <a:noFill/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8000"/>
            <a:ext cx="1800000" cy="360000"/>
          </a:xfrm>
        </p:spPr>
        <p:txBody>
          <a:bodyPr vert="horz"/>
          <a:lstStyle/>
          <a:p>
            <a:fld id="{292AF24E-2939-4CA6-A68B-A84B02F8800F}" type="datetime1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64000" y="6498000"/>
            <a:ext cx="2880000" cy="360000"/>
          </a:xfrm>
        </p:spPr>
        <p:txBody>
          <a:bodyPr vert="horz"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000" y="2928934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994" y="1717110"/>
            <a:ext cx="4038600" cy="48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994" y="1717110"/>
            <a:ext cx="4038600" cy="48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C926-65F0-47BC-995E-CBF1DF266C44}" type="datetime1">
              <a:rPr lang="en-US" smtClean="0"/>
              <a:pPr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994" y="1717668"/>
            <a:ext cx="4040188" cy="639762"/>
          </a:xfrm>
          <a:solidFill>
            <a:srgbClr val="FF9900">
              <a:alpha val="10196"/>
            </a:srgb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2994" y="2357433"/>
            <a:ext cx="4040188" cy="41960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819" y="1717668"/>
            <a:ext cx="4041775" cy="639762"/>
          </a:xfrm>
          <a:solidFill>
            <a:srgbClr val="FF9900">
              <a:alpha val="10196"/>
            </a:srgb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820" y="2357430"/>
            <a:ext cx="4041775" cy="4197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4475-221A-410C-ADE4-8539BA93309D}" type="datetime1">
              <a:rPr lang="en-US" smtClean="0"/>
              <a:pPr/>
              <a:t>9/28/2014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"/>
          <p:cNvGrpSpPr/>
          <p:nvPr/>
        </p:nvGrpSpPr>
        <p:grpSpPr>
          <a:xfrm>
            <a:off x="0" y="1428736"/>
            <a:ext cx="9144000" cy="285752"/>
            <a:chOff x="0" y="1428736"/>
            <a:chExt cx="9144000" cy="2857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rgbClr val="B25C4E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A41E-5133-4F59-B1F6-4AA0BE10B6F0}" type="datetime1">
              <a:rPr lang="en-US" smtClean="0"/>
              <a:pPr/>
              <a:t>9/28/2014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4 akakom-edupower4 prtama utamae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406" y="0"/>
            <a:ext cx="1214445" cy="1412861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6286520"/>
            <a:ext cx="9144000" cy="285752"/>
            <a:chOff x="0" y="1428736"/>
            <a:chExt cx="9144000" cy="2857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8A11-0A27-4C59-88FC-F46D7FA14E7C}" type="datetime1">
              <a:rPr lang="en-US" smtClean="0"/>
              <a:pPr/>
              <a:t>9/28/2014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86520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6" y="285728"/>
            <a:ext cx="3286146" cy="1143008"/>
          </a:xfrm>
        </p:spPr>
        <p:txBody>
          <a:bodyPr anchor="t"/>
          <a:lstStyle>
            <a:lvl1pPr algn="l">
              <a:defRPr sz="20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717341"/>
            <a:ext cx="8215338" cy="48386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4810" y="285728"/>
            <a:ext cx="4857752" cy="1144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A102-E1E8-4C57-9B61-F7835A5A4129}" type="datetime1">
              <a:rPr lang="en-US" smtClean="0"/>
              <a:pPr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3" y="1718046"/>
            <a:ext cx="734214" cy="4834842"/>
          </a:xfrm>
          <a:noFill/>
        </p:spPr>
        <p:txBody>
          <a:bodyPr vert="eaVert" anchor="ctr"/>
          <a:lstStyle>
            <a:lvl1pPr algn="ctr">
              <a:defRPr sz="2000" b="1"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5372" y="1790268"/>
            <a:ext cx="8091100" cy="4710569"/>
          </a:xfrm>
          <a:effectLst>
            <a:glow rad="101600">
              <a:schemeClr val="accent1">
                <a:alpha val="6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2994" y="285728"/>
            <a:ext cx="8229600" cy="1144800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DADE-E9F7-47D2-A8F1-87CEDFDD51F3}" type="datetime1">
              <a:rPr lang="en-US" smtClean="0"/>
              <a:pPr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4000"/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2"/>
          <p:cNvGrpSpPr/>
          <p:nvPr/>
        </p:nvGrpSpPr>
        <p:grpSpPr>
          <a:xfrm>
            <a:off x="0" y="1428736"/>
            <a:ext cx="9144000" cy="285752"/>
            <a:chOff x="0" y="1428736"/>
            <a:chExt cx="9144000" cy="2857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rgbClr val="B25C4E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994" y="1716711"/>
            <a:ext cx="8229600" cy="4838735"/>
          </a:xfrm>
          <a:prstGeom prst="rect">
            <a:avLst/>
          </a:prstGeom>
          <a:noFill/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1800000" cy="285728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BD74C-7B56-47E9-A72F-558A80E238BB}" type="datetime1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64000" y="6572272"/>
            <a:ext cx="2880000" cy="285728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1428736"/>
            <a:ext cx="8100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50000"/>
                  </a:schemeClr>
                </a:solidFill>
              </a:defRPr>
            </a:lvl1pPr>
          </a:lstStyle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1" name="Picture 10" descr="4 akakom-edupower4 prtama utamaed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1406" y="0"/>
            <a:ext cx="1214445" cy="141286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random/>
  </p:transition>
  <p:hf hdr="0" ft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1"/>
            <a:tileRect/>
          </a:gradFill>
          <a:effectLst>
            <a:outerShdw blurRad="50800" dist="50800" dir="18900000" algn="tl" rotWithShape="0">
              <a:schemeClr val="tx2">
                <a:alpha val="43000"/>
              </a:scheme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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"/>
        <a:buChar char="Ø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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"/>
        <a:buChar char="Ø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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ctrTitle"/>
          </p:nvPr>
        </p:nvSpPr>
        <p:spPr>
          <a:xfrm>
            <a:off x="1428728" y="142852"/>
            <a:ext cx="7500990" cy="831855"/>
          </a:xfrm>
        </p:spPr>
        <p:txBody>
          <a:bodyPr>
            <a:normAutofit/>
          </a:bodyPr>
          <a:lstStyle/>
          <a:p>
            <a:r>
              <a:rPr lang="id-ID" dirty="0" smtClean="0"/>
              <a:t>PEMROGRAMAN WEB</a:t>
            </a:r>
            <a:endParaRPr lang="en-US" dirty="0"/>
          </a:p>
        </p:txBody>
      </p:sp>
      <p:sp>
        <p:nvSpPr>
          <p:cNvPr id="28" name="Subtitle 2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Sesi</a:t>
            </a:r>
            <a:r>
              <a:rPr lang="en-US" dirty="0" smtClean="0"/>
              <a:t> </a:t>
            </a:r>
            <a:r>
              <a:rPr lang="id-ID" dirty="0" smtClean="0"/>
              <a:t>5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Robby </a:t>
            </a:r>
            <a:r>
              <a:rPr lang="en-US" dirty="0" err="1" smtClean="0"/>
              <a:t>Cokro</a:t>
            </a:r>
            <a:r>
              <a:rPr lang="en-US" dirty="0" smtClean="0"/>
              <a:t> </a:t>
            </a:r>
            <a:r>
              <a:rPr lang="en-US" dirty="0" err="1" smtClean="0"/>
              <a:t>Buwono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 </a:t>
            </a:r>
            <a:endParaRPr lang="id-ID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d-ID" dirty="0" smtClean="0"/>
              <a:t>AK2011T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2013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</p:spPr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Intruksional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Mampu membuat form dan dan mengirim data ke halaman lain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1428736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Form </a:t>
            </a:r>
            <a:r>
              <a:rPr lang="en-US" dirty="0" err="1" smtClean="0"/>
              <a:t>pada</a:t>
            </a:r>
            <a:r>
              <a:rPr lang="en-US" dirty="0" smtClean="0"/>
              <a:t> HTML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dilewatkan</a:t>
            </a:r>
            <a:r>
              <a:rPr lang="en-US" dirty="0" smtClean="0"/>
              <a:t> user </a:t>
            </a:r>
            <a:r>
              <a:rPr lang="en-US" dirty="0" err="1" smtClean="0"/>
              <a:t>menuju</a:t>
            </a:r>
            <a:r>
              <a:rPr lang="en-US" dirty="0" smtClean="0"/>
              <a:t> server</a:t>
            </a:r>
          </a:p>
          <a:p>
            <a:pPr marL="0" indent="0">
              <a:buNone/>
            </a:pPr>
            <a:r>
              <a:rPr lang="en-US" dirty="0" smtClean="0"/>
              <a:t>Script HTML Form :</a:t>
            </a:r>
          </a:p>
          <a:p>
            <a:pPr marL="0" indent="0">
              <a:buNone/>
            </a:pPr>
            <a:r>
              <a:rPr lang="en-US" dirty="0" smtClean="0"/>
              <a:t>&lt;form name=“</a:t>
            </a:r>
            <a:r>
              <a:rPr lang="en-US" dirty="0" err="1" smtClean="0"/>
              <a:t>nama_form</a:t>
            </a:r>
            <a:r>
              <a:rPr lang="en-US" dirty="0" smtClean="0"/>
              <a:t>” action=“</a:t>
            </a:r>
            <a:r>
              <a:rPr lang="en-US" dirty="0" err="1" smtClean="0"/>
              <a:t>url</a:t>
            </a:r>
            <a:r>
              <a:rPr lang="en-US" dirty="0" smtClean="0"/>
              <a:t>” method=“post” / “get”&gt;</a:t>
            </a:r>
          </a:p>
          <a:p>
            <a:pPr marL="0" indent="0">
              <a:buNone/>
            </a:pPr>
            <a:r>
              <a:rPr lang="en-US" dirty="0" smtClean="0"/>
              <a:t>	…. </a:t>
            </a:r>
            <a:r>
              <a:rPr lang="en-US" dirty="0" err="1" smtClean="0"/>
              <a:t>Elemen</a:t>
            </a:r>
            <a:r>
              <a:rPr lang="en-US" dirty="0" smtClean="0"/>
              <a:t> form ….</a:t>
            </a:r>
          </a:p>
          <a:p>
            <a:pPr marL="0" indent="0">
              <a:buNone/>
            </a:pPr>
            <a:r>
              <a:rPr lang="en-US" dirty="0" smtClean="0"/>
              <a:t>&lt;/form&gt;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Pelewatan</a:t>
            </a:r>
            <a:r>
              <a:rPr lang="en-US" dirty="0" smtClean="0"/>
              <a:t> data </a:t>
            </a:r>
            <a:r>
              <a:rPr lang="en-US" dirty="0" err="1" smtClean="0"/>
              <a:t>melalui</a:t>
            </a:r>
            <a:r>
              <a:rPr lang="en-US" dirty="0" smtClean="0"/>
              <a:t> form </a:t>
            </a:r>
            <a:r>
              <a:rPr lang="en-US" dirty="0" err="1" smtClean="0"/>
              <a:t>dengan</a:t>
            </a:r>
            <a:r>
              <a:rPr lang="en-US" dirty="0" smtClean="0"/>
              <a:t>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GET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data yang </a:t>
            </a:r>
            <a:r>
              <a:rPr lang="en-US" dirty="0" err="1" smtClean="0"/>
              <a:t>ditampilkan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URL</a:t>
            </a:r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File </a:t>
            </a:r>
            <a:r>
              <a:rPr lang="en-US" b="1" dirty="0" smtClean="0"/>
              <a:t>Form.html</a:t>
            </a:r>
          </a:p>
          <a:p>
            <a:pPr marL="0" indent="0">
              <a:buNone/>
            </a:pPr>
            <a:r>
              <a:rPr lang="en-US" dirty="0" smtClean="0"/>
              <a:t>&lt;form action=“hasil.php” method=“get”&gt;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Pengguna</a:t>
            </a:r>
            <a:r>
              <a:rPr lang="en-US" dirty="0" smtClean="0"/>
              <a:t> : &lt;input type=“text” name=“</a:t>
            </a:r>
            <a:r>
              <a:rPr lang="en-US" dirty="0" err="1" smtClean="0"/>
              <a:t>pengguna</a:t>
            </a:r>
            <a:r>
              <a:rPr lang="en-US" dirty="0" smtClean="0"/>
              <a:t>” /&gt;</a:t>
            </a:r>
          </a:p>
          <a:p>
            <a:pPr marL="0" indent="0">
              <a:buNone/>
            </a:pPr>
            <a:r>
              <a:rPr lang="en-US" dirty="0" smtClean="0"/>
              <a:t>	&lt;input type=“submit” value=“Submit” /&gt;</a:t>
            </a:r>
          </a:p>
          <a:p>
            <a:pPr marL="0" indent="0">
              <a:buNone/>
            </a:pPr>
            <a:r>
              <a:rPr lang="en-US" dirty="0" smtClean="0"/>
              <a:t>&lt;/form&gt;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Pelewatan</a:t>
            </a:r>
            <a:r>
              <a:rPr lang="en-US" dirty="0" smtClean="0"/>
              <a:t> data </a:t>
            </a:r>
            <a:r>
              <a:rPr lang="en-US" dirty="0" err="1" smtClean="0"/>
              <a:t>melalui</a:t>
            </a:r>
            <a:r>
              <a:rPr lang="en-US" dirty="0" smtClean="0"/>
              <a:t> form </a:t>
            </a:r>
            <a:r>
              <a:rPr lang="en-US" dirty="0" err="1" smtClean="0"/>
              <a:t>dengan</a:t>
            </a:r>
            <a:r>
              <a:rPr lang="en-US" dirty="0" smtClean="0"/>
              <a:t>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File </a:t>
            </a:r>
            <a:r>
              <a:rPr lang="en-US" b="1" dirty="0" smtClean="0"/>
              <a:t>Hasil.php</a:t>
            </a:r>
          </a:p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echo $_GET[“</a:t>
            </a:r>
            <a:r>
              <a:rPr lang="en-US" dirty="0" err="1" smtClean="0"/>
              <a:t>pengguna</a:t>
            </a:r>
            <a:r>
              <a:rPr lang="en-US" dirty="0" smtClean="0"/>
              <a:t>”];</a:t>
            </a:r>
          </a:p>
          <a:p>
            <a:pPr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Pelewatan</a:t>
            </a:r>
            <a:r>
              <a:rPr lang="en-US" dirty="0" smtClean="0"/>
              <a:t> data </a:t>
            </a:r>
            <a:r>
              <a:rPr lang="en-US" dirty="0" err="1" smtClean="0"/>
              <a:t>melalui</a:t>
            </a:r>
            <a:r>
              <a:rPr lang="en-US" dirty="0" smtClean="0"/>
              <a:t> form </a:t>
            </a:r>
            <a:r>
              <a:rPr lang="en-US" dirty="0" err="1" smtClean="0"/>
              <a:t>dengan</a:t>
            </a:r>
            <a:r>
              <a:rPr lang="en-US" dirty="0" smtClean="0"/>
              <a:t>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POST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data </a:t>
            </a:r>
            <a:r>
              <a:rPr lang="en-US" dirty="0" err="1" smtClean="0"/>
              <a:t>ke</a:t>
            </a:r>
            <a:r>
              <a:rPr lang="en-US" dirty="0" smtClean="0"/>
              <a:t> server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terpisah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URL</a:t>
            </a:r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File </a:t>
            </a:r>
            <a:r>
              <a:rPr lang="en-US" b="1" dirty="0" smtClean="0"/>
              <a:t>Form.html</a:t>
            </a:r>
          </a:p>
          <a:p>
            <a:pPr marL="0" indent="0">
              <a:buNone/>
            </a:pPr>
            <a:r>
              <a:rPr lang="en-US" dirty="0" smtClean="0"/>
              <a:t>&lt;form action=“hasil.php” method=“post”&gt;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Pengguna</a:t>
            </a:r>
            <a:r>
              <a:rPr lang="en-US" dirty="0" smtClean="0"/>
              <a:t> : &lt;input type=“text” name=“</a:t>
            </a:r>
            <a:r>
              <a:rPr lang="en-US" dirty="0" err="1" smtClean="0"/>
              <a:t>pengguna</a:t>
            </a:r>
            <a:r>
              <a:rPr lang="en-US" dirty="0" smtClean="0"/>
              <a:t>” /&gt;</a:t>
            </a:r>
          </a:p>
          <a:p>
            <a:pPr marL="0" indent="0">
              <a:buNone/>
            </a:pPr>
            <a:r>
              <a:rPr lang="en-US" dirty="0" smtClean="0"/>
              <a:t>	&lt;input type=“submit” value=“Submit” /&gt;</a:t>
            </a:r>
          </a:p>
          <a:p>
            <a:pPr marL="0" indent="0">
              <a:buNone/>
            </a:pPr>
            <a:r>
              <a:rPr lang="en-US" dirty="0" smtClean="0"/>
              <a:t>&lt;/form&gt;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Pelewatan</a:t>
            </a:r>
            <a:r>
              <a:rPr lang="en-US" dirty="0" smtClean="0"/>
              <a:t> data </a:t>
            </a:r>
            <a:r>
              <a:rPr lang="en-US" dirty="0" err="1" smtClean="0"/>
              <a:t>melalui</a:t>
            </a:r>
            <a:r>
              <a:rPr lang="en-US" dirty="0" smtClean="0"/>
              <a:t> form </a:t>
            </a:r>
            <a:r>
              <a:rPr lang="en-US" dirty="0" err="1" smtClean="0"/>
              <a:t>dengan</a:t>
            </a:r>
            <a:r>
              <a:rPr lang="en-US" dirty="0" smtClean="0"/>
              <a:t>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File </a:t>
            </a:r>
            <a:r>
              <a:rPr lang="en-US" b="1" dirty="0" smtClean="0"/>
              <a:t>Hasil.php</a:t>
            </a:r>
          </a:p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echo $_POST[“</a:t>
            </a:r>
            <a:r>
              <a:rPr lang="en-US" dirty="0" err="1" smtClean="0"/>
              <a:t>pengguna</a:t>
            </a:r>
            <a:r>
              <a:rPr lang="en-US" dirty="0" smtClean="0"/>
              <a:t>”];</a:t>
            </a:r>
          </a:p>
          <a:p>
            <a:pPr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</p:spPr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716711"/>
            <a:ext cx="8429684" cy="4838735"/>
          </a:xfrm>
        </p:spPr>
        <p:txBody>
          <a:bodyPr/>
          <a:lstStyle/>
          <a:p>
            <a:r>
              <a:rPr lang="pt-BR" dirty="0" smtClean="0"/>
              <a:t>PHP Manual (</a:t>
            </a:r>
            <a:r>
              <a:rPr lang="en-US" u="sng" dirty="0" smtClean="0">
                <a:hlinkClick r:id="rId3"/>
              </a:rPr>
              <a:t>http://www.php.net/docs.php</a:t>
            </a:r>
            <a:r>
              <a:rPr lang="pt-BR" dirty="0" smtClean="0"/>
              <a:t>)</a:t>
            </a:r>
            <a:endParaRPr lang="id-ID" dirty="0" smtClean="0"/>
          </a:p>
          <a:p>
            <a:pPr lvl="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1428736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">
  <a:themeElements>
    <a:clrScheme name="Book">
      <a:dk1>
        <a:sysClr val="windowText" lastClr="000000"/>
      </a:dk1>
      <a:lt1>
        <a:sysClr val="window" lastClr="FFFFFF"/>
      </a:lt1>
      <a:dk2>
        <a:srgbClr val="000082"/>
      </a:dk2>
      <a:lt2>
        <a:srgbClr val="F3F3FF"/>
      </a:lt2>
      <a:accent1>
        <a:srgbClr val="828200"/>
      </a:accent1>
      <a:accent2>
        <a:srgbClr val="1B582B"/>
      </a:accent2>
      <a:accent3>
        <a:srgbClr val="009FEC"/>
      </a:accent3>
      <a:accent4>
        <a:srgbClr val="00BDBD"/>
      </a:accent4>
      <a:accent5>
        <a:srgbClr val="7C5BAE"/>
      </a:accent5>
      <a:accent6>
        <a:srgbClr val="0055AA"/>
      </a:accent6>
      <a:hlink>
        <a:srgbClr val="FC9658"/>
      </a:hlink>
      <a:folHlink>
        <a:srgbClr val="E800E8"/>
      </a:folHlink>
    </a:clrScheme>
    <a:fontScheme name="Book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標楷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方正舒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80000">
              <a:schemeClr val="phClr">
                <a:tint val="9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180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9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</TotalTime>
  <Words>271</Words>
  <Application>Microsoft Office PowerPoint</Application>
  <PresentationFormat>On-screen Show (4:3)</PresentationFormat>
  <Paragraphs>57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Book</vt:lpstr>
      <vt:lpstr>PEMROGRAMAN WEB</vt:lpstr>
      <vt:lpstr>Tujuan Intruksional</vt:lpstr>
      <vt:lpstr>HTML Form</vt:lpstr>
      <vt:lpstr>Pelewatan data melalui form dengan GET</vt:lpstr>
      <vt:lpstr>Pelewatan data melalui form dengan GET</vt:lpstr>
      <vt:lpstr>Pelewatan data melalui form dengan POST</vt:lpstr>
      <vt:lpstr>Pelewatan data melalui form dengan POST</vt:lpstr>
      <vt:lpstr>Referensi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Akakom</dc:creator>
  <cp:lastModifiedBy>robby</cp:lastModifiedBy>
  <cp:revision>143</cp:revision>
  <dcterms:created xsi:type="dcterms:W3CDTF">2012-08-28T02:50:44Z</dcterms:created>
  <dcterms:modified xsi:type="dcterms:W3CDTF">2014-09-28T15:46:08Z</dcterms:modified>
</cp:coreProperties>
</file>