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06" r:id="rId5"/>
    <p:sldId id="259" r:id="rId6"/>
    <p:sldId id="261" r:id="rId7"/>
    <p:sldId id="262" r:id="rId8"/>
    <p:sldId id="294" r:id="rId9"/>
    <p:sldId id="295" r:id="rId10"/>
    <p:sldId id="307" r:id="rId11"/>
    <p:sldId id="310" r:id="rId12"/>
    <p:sldId id="311" r:id="rId13"/>
    <p:sldId id="312" r:id="rId14"/>
    <p:sldId id="313" r:id="rId15"/>
    <p:sldId id="314" r:id="rId16"/>
    <p:sldId id="315" r:id="rId17"/>
    <p:sldId id="316" r:id="rId18"/>
    <p:sldId id="317" r:id="rId19"/>
    <p:sldId id="30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a:srgbClr val="111A22"/>
    <a:srgbClr val="0F161F"/>
    <a:srgbClr val="1219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p:scale>
          <a:sx n="75" d="100"/>
          <a:sy n="75" d="100"/>
        </p:scale>
        <p:origin x="41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0E86FE-47F0-40D4-AA42-6577473756DB}"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7617E-B10A-47B1-AD23-14AB22DCBE69}" type="slidenum">
              <a:rPr lang="en-US" smtClean="0"/>
              <a:t>‹#›</a:t>
            </a:fld>
            <a:endParaRPr lang="en-US"/>
          </a:p>
        </p:txBody>
      </p:sp>
    </p:spTree>
    <p:extLst>
      <p:ext uri="{BB962C8B-B14F-4D97-AF65-F5344CB8AC3E}">
        <p14:creationId xmlns:p14="http://schemas.microsoft.com/office/powerpoint/2010/main" val="1025237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0E86FE-47F0-40D4-AA42-6577473756DB}"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7617E-B10A-47B1-AD23-14AB22DCBE69}" type="slidenum">
              <a:rPr lang="en-US" smtClean="0"/>
              <a:t>‹#›</a:t>
            </a:fld>
            <a:endParaRPr lang="en-US"/>
          </a:p>
        </p:txBody>
      </p:sp>
    </p:spTree>
    <p:extLst>
      <p:ext uri="{BB962C8B-B14F-4D97-AF65-F5344CB8AC3E}">
        <p14:creationId xmlns:p14="http://schemas.microsoft.com/office/powerpoint/2010/main" val="1851802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0E86FE-47F0-40D4-AA42-6577473756DB}"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7617E-B10A-47B1-AD23-14AB22DCBE69}" type="slidenum">
              <a:rPr lang="en-US" smtClean="0"/>
              <a:t>‹#›</a:t>
            </a:fld>
            <a:endParaRPr lang="en-US"/>
          </a:p>
        </p:txBody>
      </p:sp>
    </p:spTree>
    <p:extLst>
      <p:ext uri="{BB962C8B-B14F-4D97-AF65-F5344CB8AC3E}">
        <p14:creationId xmlns:p14="http://schemas.microsoft.com/office/powerpoint/2010/main" val="4083006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0E86FE-47F0-40D4-AA42-6577473756DB}"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7617E-B10A-47B1-AD23-14AB22DCBE69}" type="slidenum">
              <a:rPr lang="en-US" smtClean="0"/>
              <a:t>‹#›</a:t>
            </a:fld>
            <a:endParaRPr lang="en-US"/>
          </a:p>
        </p:txBody>
      </p:sp>
    </p:spTree>
    <p:extLst>
      <p:ext uri="{BB962C8B-B14F-4D97-AF65-F5344CB8AC3E}">
        <p14:creationId xmlns:p14="http://schemas.microsoft.com/office/powerpoint/2010/main" val="1043892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0E86FE-47F0-40D4-AA42-6577473756DB}"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7617E-B10A-47B1-AD23-14AB22DCBE69}" type="slidenum">
              <a:rPr lang="en-US" smtClean="0"/>
              <a:t>‹#›</a:t>
            </a:fld>
            <a:endParaRPr lang="en-US"/>
          </a:p>
        </p:txBody>
      </p:sp>
    </p:spTree>
    <p:extLst>
      <p:ext uri="{BB962C8B-B14F-4D97-AF65-F5344CB8AC3E}">
        <p14:creationId xmlns:p14="http://schemas.microsoft.com/office/powerpoint/2010/main" val="2203826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0E86FE-47F0-40D4-AA42-6577473756DB}" type="datetimeFigureOut">
              <a:rPr lang="en-US" smtClean="0"/>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87617E-B10A-47B1-AD23-14AB22DCBE69}" type="slidenum">
              <a:rPr lang="en-US" smtClean="0"/>
              <a:t>‹#›</a:t>
            </a:fld>
            <a:endParaRPr lang="en-US"/>
          </a:p>
        </p:txBody>
      </p:sp>
    </p:spTree>
    <p:extLst>
      <p:ext uri="{BB962C8B-B14F-4D97-AF65-F5344CB8AC3E}">
        <p14:creationId xmlns:p14="http://schemas.microsoft.com/office/powerpoint/2010/main" val="3981120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0E86FE-47F0-40D4-AA42-6577473756DB}" type="datetimeFigureOut">
              <a:rPr lang="en-US" smtClean="0"/>
              <a:t>8/11/2024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87617E-B10A-47B1-AD23-14AB22DCBE69}" type="slidenum">
              <a:rPr lang="en-US" smtClean="0"/>
              <a:t>‹#›</a:t>
            </a:fld>
            <a:endParaRPr lang="en-US"/>
          </a:p>
        </p:txBody>
      </p:sp>
    </p:spTree>
    <p:extLst>
      <p:ext uri="{BB962C8B-B14F-4D97-AF65-F5344CB8AC3E}">
        <p14:creationId xmlns:p14="http://schemas.microsoft.com/office/powerpoint/2010/main" val="3722596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0E86FE-47F0-40D4-AA42-6577473756DB}" type="datetimeFigureOut">
              <a:rPr lang="en-US" smtClean="0"/>
              <a:t>8/11/2024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87617E-B10A-47B1-AD23-14AB22DCBE69}" type="slidenum">
              <a:rPr lang="en-US" smtClean="0"/>
              <a:t>‹#›</a:t>
            </a:fld>
            <a:endParaRPr lang="en-US"/>
          </a:p>
        </p:txBody>
      </p:sp>
    </p:spTree>
    <p:extLst>
      <p:ext uri="{BB962C8B-B14F-4D97-AF65-F5344CB8AC3E}">
        <p14:creationId xmlns:p14="http://schemas.microsoft.com/office/powerpoint/2010/main" val="2824416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0E86FE-47F0-40D4-AA42-6577473756DB}" type="datetimeFigureOut">
              <a:rPr lang="en-US" smtClean="0"/>
              <a:t>8/11/2024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87617E-B10A-47B1-AD23-14AB22DCBE69}" type="slidenum">
              <a:rPr lang="en-US" smtClean="0"/>
              <a:t>‹#›</a:t>
            </a:fld>
            <a:endParaRPr lang="en-US"/>
          </a:p>
        </p:txBody>
      </p:sp>
    </p:spTree>
    <p:extLst>
      <p:ext uri="{BB962C8B-B14F-4D97-AF65-F5344CB8AC3E}">
        <p14:creationId xmlns:p14="http://schemas.microsoft.com/office/powerpoint/2010/main" val="3220546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0E86FE-47F0-40D4-AA42-6577473756DB}" type="datetimeFigureOut">
              <a:rPr lang="en-US" smtClean="0"/>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87617E-B10A-47B1-AD23-14AB22DCBE69}" type="slidenum">
              <a:rPr lang="en-US" smtClean="0"/>
              <a:t>‹#›</a:t>
            </a:fld>
            <a:endParaRPr lang="en-US"/>
          </a:p>
        </p:txBody>
      </p:sp>
    </p:spTree>
    <p:extLst>
      <p:ext uri="{BB962C8B-B14F-4D97-AF65-F5344CB8AC3E}">
        <p14:creationId xmlns:p14="http://schemas.microsoft.com/office/powerpoint/2010/main" val="1672603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0E86FE-47F0-40D4-AA42-6577473756DB}" type="datetimeFigureOut">
              <a:rPr lang="en-US" smtClean="0"/>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87617E-B10A-47B1-AD23-14AB22DCBE69}" type="slidenum">
              <a:rPr lang="en-US" smtClean="0"/>
              <a:t>‹#›</a:t>
            </a:fld>
            <a:endParaRPr lang="en-US"/>
          </a:p>
        </p:txBody>
      </p:sp>
    </p:spTree>
    <p:extLst>
      <p:ext uri="{BB962C8B-B14F-4D97-AF65-F5344CB8AC3E}">
        <p14:creationId xmlns:p14="http://schemas.microsoft.com/office/powerpoint/2010/main" val="2428652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E86FE-47F0-40D4-AA42-6577473756DB}" type="datetimeFigureOut">
              <a:rPr lang="en-US" smtClean="0"/>
              <a:t>8/11/2024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7617E-B10A-47B1-AD23-14AB22DCBE69}" type="slidenum">
              <a:rPr lang="en-US" smtClean="0"/>
              <a:t>‹#›</a:t>
            </a:fld>
            <a:endParaRPr lang="en-US"/>
          </a:p>
        </p:txBody>
      </p:sp>
    </p:spTree>
    <p:extLst>
      <p:ext uri="{BB962C8B-B14F-4D97-AF65-F5344CB8AC3E}">
        <p14:creationId xmlns:p14="http://schemas.microsoft.com/office/powerpoint/2010/main" val="1124465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grpSp>
        <p:nvGrpSpPr>
          <p:cNvPr id="7" name="Group 6"/>
          <p:cNvGrpSpPr/>
          <p:nvPr/>
        </p:nvGrpSpPr>
        <p:grpSpPr>
          <a:xfrm>
            <a:off x="431800" y="317501"/>
            <a:ext cx="11417300" cy="6172200"/>
            <a:chOff x="431800" y="396081"/>
            <a:chExt cx="11417300" cy="6093619"/>
          </a:xfrm>
        </p:grpSpPr>
        <p:pic>
          <p:nvPicPr>
            <p:cNvPr id="4" name="Picture Placeholder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1800" y="396081"/>
              <a:ext cx="11417300" cy="6093619"/>
            </a:xfrm>
            <a:prstGeom prst="rect">
              <a:avLst/>
            </a:prstGeom>
          </p:spPr>
        </p:pic>
        <p:sp>
          <p:nvSpPr>
            <p:cNvPr id="6" name="Rectangle 5"/>
            <p:cNvSpPr/>
            <p:nvPr/>
          </p:nvSpPr>
          <p:spPr>
            <a:xfrm>
              <a:off x="431800" y="396081"/>
              <a:ext cx="11417300" cy="6093619"/>
            </a:xfrm>
            <a:prstGeom prst="rect">
              <a:avLst/>
            </a:prstGeom>
            <a:solidFill>
              <a:srgbClr val="1E1E1E">
                <a:alpha val="50196"/>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5" name="Title 1">
            <a:extLst>
              <a:ext uri="{FF2B5EF4-FFF2-40B4-BE49-F238E27FC236}">
                <a16:creationId xmlns:a16="http://schemas.microsoft.com/office/drawing/2014/main" id="{216815C6-3AD0-46E6-A74A-1967BD91AF50}"/>
              </a:ext>
            </a:extLst>
          </p:cNvPr>
          <p:cNvSpPr txBox="1">
            <a:spLocks/>
          </p:cNvSpPr>
          <p:nvPr/>
        </p:nvSpPr>
        <p:spPr>
          <a:xfrm>
            <a:off x="7061200" y="4049486"/>
            <a:ext cx="4201886" cy="1988456"/>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5400" kern="1200">
                <a:solidFill>
                  <a:schemeClr val="accent6">
                    <a:lumMod val="10000"/>
                  </a:schemeClr>
                </a:solidFill>
                <a:latin typeface="+mj-lt"/>
                <a:ea typeface="+mj-ea"/>
                <a:cs typeface="+mj-cs"/>
              </a:defRPr>
            </a:lvl1pPr>
          </a:lstStyle>
          <a:p>
            <a:r>
              <a:rPr lang="en-US" b="1" dirty="0" smtClean="0">
                <a:solidFill>
                  <a:schemeClr val="bg1"/>
                </a:solidFill>
                <a:latin typeface="Calisto MT" panose="02040603050505030304" pitchFamily="18" charset="0"/>
              </a:rPr>
              <a:t>Asynchronous </a:t>
            </a:r>
          </a:p>
          <a:p>
            <a:r>
              <a:rPr lang="en-US" b="1" dirty="0" smtClean="0">
                <a:solidFill>
                  <a:schemeClr val="bg1"/>
                </a:solidFill>
                <a:latin typeface="Calisto MT" panose="02040603050505030304" pitchFamily="18" charset="0"/>
              </a:rPr>
              <a:t>Programming</a:t>
            </a:r>
            <a:endParaRPr lang="en-US" b="1" dirty="0">
              <a:solidFill>
                <a:schemeClr val="bg1"/>
              </a:solidFill>
              <a:latin typeface="Calisto MT" panose="02040603050505030304" pitchFamily="18" charset="0"/>
            </a:endParaRPr>
          </a:p>
        </p:txBody>
      </p:sp>
    </p:spTree>
    <p:extLst>
      <p:ext uri="{BB962C8B-B14F-4D97-AF65-F5344CB8AC3E}">
        <p14:creationId xmlns:p14="http://schemas.microsoft.com/office/powerpoint/2010/main" val="255821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75656" y="365125"/>
            <a:ext cx="10178143" cy="1325563"/>
          </a:xfrm>
        </p:spPr>
        <p:txBody>
          <a:bodyPr/>
          <a:lstStyle/>
          <a:p>
            <a:pPr algn="just"/>
            <a:r>
              <a:rPr lang="en-US" b="1" dirty="0">
                <a:solidFill>
                  <a:srgbClr val="111A22"/>
                </a:solidFill>
                <a:latin typeface="Calisto MT" panose="02040603050505030304" pitchFamily="18" charset="0"/>
              </a:rPr>
              <a:t>Coding Example (Sync)</a:t>
            </a:r>
            <a:endParaRPr lang="en-US" b="1" dirty="0">
              <a:solidFill>
                <a:srgbClr val="1E1E1E"/>
              </a:solidFill>
              <a:latin typeface="Calisto MT" panose="02040603050505030304" pitchFamily="18" charset="0"/>
            </a:endParaRPr>
          </a:p>
        </p:txBody>
      </p:sp>
      <p:sp>
        <p:nvSpPr>
          <p:cNvPr id="7" name="Content Placeholder 2"/>
          <p:cNvSpPr>
            <a:spLocks noGrp="1"/>
          </p:cNvSpPr>
          <p:nvPr>
            <p:ph idx="1"/>
          </p:nvPr>
        </p:nvSpPr>
        <p:spPr>
          <a:xfrm>
            <a:off x="1175656" y="1825625"/>
            <a:ext cx="10178144" cy="4351338"/>
          </a:xfrm>
        </p:spPr>
        <p:txBody>
          <a:bodyPr>
            <a:normAutofit/>
          </a:bodyPr>
          <a:lstStyle/>
          <a:p>
            <a:pPr marL="0" indent="0" algn="just">
              <a:buNone/>
            </a:pPr>
            <a:r>
              <a:rPr lang="en-US" dirty="0" smtClean="0"/>
              <a:t>Controller’s Action Method to Process Product Tasks</a:t>
            </a:r>
          </a:p>
        </p:txBody>
      </p:sp>
      <p:sp>
        <p:nvSpPr>
          <p:cNvPr id="8" name="Rectangle 7"/>
          <p:cNvSpPr/>
          <p:nvPr/>
        </p:nvSpPr>
        <p:spPr>
          <a:xfrm>
            <a:off x="0" y="0"/>
            <a:ext cx="786674" cy="6858000"/>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srgbClr val="111A22"/>
                </a:solidFill>
              </a:rPr>
              <a:t>a</a:t>
            </a:r>
            <a:endParaRPr lang="en-US" dirty="0">
              <a:solidFill>
                <a:srgbClr val="111A22"/>
              </a:solidFill>
            </a:endParaRPr>
          </a:p>
        </p:txBody>
      </p:sp>
      <p:sp>
        <p:nvSpPr>
          <p:cNvPr id="9" name="Rectangle 8"/>
          <p:cNvSpPr/>
          <p:nvPr/>
        </p:nvSpPr>
        <p:spPr>
          <a:xfrm>
            <a:off x="10580915" y="5711735"/>
            <a:ext cx="1843314" cy="1200329"/>
          </a:xfrm>
          <a:prstGeom prst="rect">
            <a:avLst/>
          </a:prstGeom>
        </p:spPr>
        <p:txBody>
          <a:bodyPr wrap="square">
            <a:spAutoFit/>
          </a:bodyPr>
          <a:lstStyle/>
          <a:p>
            <a:pPr algn="just"/>
            <a:r>
              <a:rPr lang="en-US" b="1" dirty="0" smtClean="0">
                <a:solidFill>
                  <a:srgbClr val="111A22"/>
                </a:solidFill>
                <a:latin typeface="Calisto MT" panose="02040603050505030304" pitchFamily="18" charset="0"/>
              </a:rPr>
              <a:t>. . . . . . . . . . .</a:t>
            </a:r>
          </a:p>
          <a:p>
            <a:pPr algn="just"/>
            <a:r>
              <a:rPr lang="en-US" b="1" dirty="0" smtClean="0">
                <a:solidFill>
                  <a:srgbClr val="111A22"/>
                </a:solidFill>
                <a:latin typeface="Calisto MT" panose="02040603050505030304" pitchFamily="18" charset="0"/>
              </a:rPr>
              <a:t>. . . . . . . . . . .</a:t>
            </a:r>
          </a:p>
          <a:p>
            <a:pPr algn="just"/>
            <a:r>
              <a:rPr lang="en-US" b="1" dirty="0" smtClean="0">
                <a:solidFill>
                  <a:srgbClr val="111A22"/>
                </a:solidFill>
                <a:latin typeface="Calisto MT" panose="02040603050505030304" pitchFamily="18" charset="0"/>
              </a:rPr>
              <a:t>. . . . . . . . . . .</a:t>
            </a:r>
          </a:p>
          <a:p>
            <a:pPr algn="just"/>
            <a:endParaRPr lang="en-US" b="1" dirty="0">
              <a:solidFill>
                <a:srgbClr val="111A22"/>
              </a:solidFill>
              <a:latin typeface="Calisto MT" panose="02040603050505030304" pitchFamily="18" charset="0"/>
            </a:endParaRPr>
          </a:p>
        </p:txBody>
      </p:sp>
      <p:pic>
        <p:nvPicPr>
          <p:cNvPr id="3" name="Picture 2"/>
          <p:cNvPicPr>
            <a:picLocks noChangeAspect="1"/>
          </p:cNvPicPr>
          <p:nvPr/>
        </p:nvPicPr>
        <p:blipFill>
          <a:blip r:embed="rId2"/>
          <a:stretch>
            <a:fillRect/>
          </a:stretch>
        </p:blipFill>
        <p:spPr>
          <a:xfrm>
            <a:off x="1677054" y="2496456"/>
            <a:ext cx="8514879" cy="4048057"/>
          </a:xfrm>
          <a:prstGeom prst="rect">
            <a:avLst/>
          </a:prstGeom>
        </p:spPr>
      </p:pic>
    </p:spTree>
    <p:extLst>
      <p:ext uri="{BB962C8B-B14F-4D97-AF65-F5344CB8AC3E}">
        <p14:creationId xmlns:p14="http://schemas.microsoft.com/office/powerpoint/2010/main" val="2155191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75656" y="365125"/>
            <a:ext cx="10178143" cy="1325563"/>
          </a:xfrm>
        </p:spPr>
        <p:txBody>
          <a:bodyPr/>
          <a:lstStyle/>
          <a:p>
            <a:pPr algn="just"/>
            <a:r>
              <a:rPr lang="en-US" b="1" dirty="0">
                <a:solidFill>
                  <a:srgbClr val="111A22"/>
                </a:solidFill>
                <a:latin typeface="Calisto MT" panose="02040603050505030304" pitchFamily="18" charset="0"/>
              </a:rPr>
              <a:t>Coding Example (Sync)</a:t>
            </a:r>
            <a:endParaRPr lang="en-US" b="1" dirty="0">
              <a:solidFill>
                <a:srgbClr val="1E1E1E"/>
              </a:solidFill>
              <a:latin typeface="Calisto MT" panose="02040603050505030304" pitchFamily="18" charset="0"/>
            </a:endParaRPr>
          </a:p>
        </p:txBody>
      </p:sp>
      <p:sp>
        <p:nvSpPr>
          <p:cNvPr id="7" name="Content Placeholder 2"/>
          <p:cNvSpPr>
            <a:spLocks noGrp="1"/>
          </p:cNvSpPr>
          <p:nvPr>
            <p:ph idx="1"/>
          </p:nvPr>
        </p:nvSpPr>
        <p:spPr>
          <a:xfrm>
            <a:off x="1175656" y="1552531"/>
            <a:ext cx="10178144" cy="4351338"/>
          </a:xfrm>
        </p:spPr>
        <p:txBody>
          <a:bodyPr>
            <a:normAutofit/>
          </a:bodyPr>
          <a:lstStyle/>
          <a:p>
            <a:pPr marL="0" indent="0" algn="just">
              <a:buNone/>
            </a:pPr>
            <a:r>
              <a:rPr lang="en-US" dirty="0" smtClean="0"/>
              <a:t>Functions for validation, Price Calculation, Generating Description…</a:t>
            </a:r>
          </a:p>
        </p:txBody>
      </p:sp>
      <p:sp>
        <p:nvSpPr>
          <p:cNvPr id="8" name="Rectangle 7"/>
          <p:cNvSpPr/>
          <p:nvPr/>
        </p:nvSpPr>
        <p:spPr>
          <a:xfrm>
            <a:off x="0" y="0"/>
            <a:ext cx="786674" cy="6858000"/>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srgbClr val="111A22"/>
                </a:solidFill>
              </a:rPr>
              <a:t>a</a:t>
            </a:r>
            <a:endParaRPr lang="en-US" dirty="0">
              <a:solidFill>
                <a:srgbClr val="111A22"/>
              </a:solidFill>
            </a:endParaRPr>
          </a:p>
        </p:txBody>
      </p:sp>
      <p:sp>
        <p:nvSpPr>
          <p:cNvPr id="9" name="Rectangle 8"/>
          <p:cNvSpPr/>
          <p:nvPr/>
        </p:nvSpPr>
        <p:spPr>
          <a:xfrm>
            <a:off x="10580915" y="5711735"/>
            <a:ext cx="1843314" cy="1200329"/>
          </a:xfrm>
          <a:prstGeom prst="rect">
            <a:avLst/>
          </a:prstGeom>
        </p:spPr>
        <p:txBody>
          <a:bodyPr wrap="square">
            <a:spAutoFit/>
          </a:bodyPr>
          <a:lstStyle/>
          <a:p>
            <a:pPr algn="just"/>
            <a:r>
              <a:rPr lang="en-US" b="1" dirty="0" smtClean="0">
                <a:solidFill>
                  <a:srgbClr val="111A22"/>
                </a:solidFill>
                <a:latin typeface="Calisto MT" panose="02040603050505030304" pitchFamily="18" charset="0"/>
              </a:rPr>
              <a:t>. . . . . . . . . . .</a:t>
            </a:r>
          </a:p>
          <a:p>
            <a:pPr algn="just"/>
            <a:r>
              <a:rPr lang="en-US" b="1" dirty="0" smtClean="0">
                <a:solidFill>
                  <a:srgbClr val="111A22"/>
                </a:solidFill>
                <a:latin typeface="Calisto MT" panose="02040603050505030304" pitchFamily="18" charset="0"/>
              </a:rPr>
              <a:t>. . . . . . . . . . .</a:t>
            </a:r>
          </a:p>
          <a:p>
            <a:pPr algn="just"/>
            <a:r>
              <a:rPr lang="en-US" b="1" dirty="0" smtClean="0">
                <a:solidFill>
                  <a:srgbClr val="111A22"/>
                </a:solidFill>
                <a:latin typeface="Calisto MT" panose="02040603050505030304" pitchFamily="18" charset="0"/>
              </a:rPr>
              <a:t>. . . . . . . . . . .</a:t>
            </a:r>
          </a:p>
          <a:p>
            <a:pPr algn="just"/>
            <a:endParaRPr lang="en-US" b="1" dirty="0">
              <a:solidFill>
                <a:srgbClr val="111A22"/>
              </a:solidFill>
              <a:latin typeface="Calisto MT" panose="02040603050505030304" pitchFamily="18" charset="0"/>
            </a:endParaRPr>
          </a:p>
        </p:txBody>
      </p:sp>
      <p:pic>
        <p:nvPicPr>
          <p:cNvPr id="2" name="Picture 1"/>
          <p:cNvPicPr>
            <a:picLocks noChangeAspect="1"/>
          </p:cNvPicPr>
          <p:nvPr/>
        </p:nvPicPr>
        <p:blipFill rotWithShape="1">
          <a:blip r:embed="rId2"/>
          <a:srcRect r="10257"/>
          <a:stretch/>
        </p:blipFill>
        <p:spPr>
          <a:xfrm>
            <a:off x="1858147" y="2190484"/>
            <a:ext cx="8333786" cy="4481030"/>
          </a:xfrm>
          <a:prstGeom prst="rect">
            <a:avLst/>
          </a:prstGeom>
        </p:spPr>
      </p:pic>
    </p:spTree>
    <p:extLst>
      <p:ext uri="{BB962C8B-B14F-4D97-AF65-F5344CB8AC3E}">
        <p14:creationId xmlns:p14="http://schemas.microsoft.com/office/powerpoint/2010/main" val="24166406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75656" y="365125"/>
            <a:ext cx="10178143" cy="1325563"/>
          </a:xfrm>
        </p:spPr>
        <p:txBody>
          <a:bodyPr/>
          <a:lstStyle/>
          <a:p>
            <a:pPr algn="just"/>
            <a:r>
              <a:rPr lang="en-US" b="1" dirty="0">
                <a:solidFill>
                  <a:srgbClr val="111A22"/>
                </a:solidFill>
                <a:latin typeface="Calisto MT" panose="02040603050505030304" pitchFamily="18" charset="0"/>
              </a:rPr>
              <a:t>Coding Example (Sync)</a:t>
            </a:r>
            <a:endParaRPr lang="en-US" b="1" dirty="0">
              <a:solidFill>
                <a:srgbClr val="1E1E1E"/>
              </a:solidFill>
              <a:latin typeface="Calisto MT" panose="02040603050505030304" pitchFamily="18" charset="0"/>
            </a:endParaRPr>
          </a:p>
        </p:txBody>
      </p:sp>
      <p:sp>
        <p:nvSpPr>
          <p:cNvPr id="7" name="Content Placeholder 2"/>
          <p:cNvSpPr>
            <a:spLocks noGrp="1"/>
          </p:cNvSpPr>
          <p:nvPr>
            <p:ph idx="1"/>
          </p:nvPr>
        </p:nvSpPr>
        <p:spPr>
          <a:xfrm>
            <a:off x="1175655" y="1690688"/>
            <a:ext cx="10178144" cy="4351338"/>
          </a:xfrm>
        </p:spPr>
        <p:txBody>
          <a:bodyPr>
            <a:normAutofit/>
          </a:bodyPr>
          <a:lstStyle/>
          <a:p>
            <a:pPr marL="0" indent="0" algn="just">
              <a:buNone/>
            </a:pPr>
            <a:r>
              <a:rPr lang="en-US" dirty="0" smtClean="0"/>
              <a:t>View For </a:t>
            </a:r>
            <a:r>
              <a:rPr lang="en-US" dirty="0" err="1" smtClean="0"/>
              <a:t>ProcessProduct</a:t>
            </a:r>
            <a:endParaRPr lang="en-US" dirty="0" smtClean="0"/>
          </a:p>
        </p:txBody>
      </p:sp>
      <p:sp>
        <p:nvSpPr>
          <p:cNvPr id="8" name="Rectangle 7"/>
          <p:cNvSpPr/>
          <p:nvPr/>
        </p:nvSpPr>
        <p:spPr>
          <a:xfrm>
            <a:off x="0" y="0"/>
            <a:ext cx="786674" cy="6858000"/>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srgbClr val="111A22"/>
                </a:solidFill>
              </a:rPr>
              <a:t>a</a:t>
            </a:r>
            <a:endParaRPr lang="en-US" dirty="0">
              <a:solidFill>
                <a:srgbClr val="111A22"/>
              </a:solidFill>
            </a:endParaRPr>
          </a:p>
        </p:txBody>
      </p:sp>
      <p:sp>
        <p:nvSpPr>
          <p:cNvPr id="9" name="Rectangle 8"/>
          <p:cNvSpPr/>
          <p:nvPr/>
        </p:nvSpPr>
        <p:spPr>
          <a:xfrm>
            <a:off x="10580915" y="5711735"/>
            <a:ext cx="1843314" cy="1200329"/>
          </a:xfrm>
          <a:prstGeom prst="rect">
            <a:avLst/>
          </a:prstGeom>
        </p:spPr>
        <p:txBody>
          <a:bodyPr wrap="square">
            <a:spAutoFit/>
          </a:bodyPr>
          <a:lstStyle/>
          <a:p>
            <a:pPr algn="just"/>
            <a:r>
              <a:rPr lang="en-US" b="1" dirty="0" smtClean="0">
                <a:solidFill>
                  <a:srgbClr val="111A22"/>
                </a:solidFill>
                <a:latin typeface="Calisto MT" panose="02040603050505030304" pitchFamily="18" charset="0"/>
              </a:rPr>
              <a:t>. . . . . . . . . . .</a:t>
            </a:r>
          </a:p>
          <a:p>
            <a:pPr algn="just"/>
            <a:r>
              <a:rPr lang="en-US" b="1" dirty="0" smtClean="0">
                <a:solidFill>
                  <a:srgbClr val="111A22"/>
                </a:solidFill>
                <a:latin typeface="Calisto MT" panose="02040603050505030304" pitchFamily="18" charset="0"/>
              </a:rPr>
              <a:t>. . . . . . . . . . .</a:t>
            </a:r>
          </a:p>
          <a:p>
            <a:pPr algn="just"/>
            <a:r>
              <a:rPr lang="en-US" b="1" dirty="0" smtClean="0">
                <a:solidFill>
                  <a:srgbClr val="111A22"/>
                </a:solidFill>
                <a:latin typeface="Calisto MT" panose="02040603050505030304" pitchFamily="18" charset="0"/>
              </a:rPr>
              <a:t>. . . . . . . . . . .</a:t>
            </a:r>
          </a:p>
          <a:p>
            <a:pPr algn="just"/>
            <a:endParaRPr lang="en-US" b="1" dirty="0">
              <a:solidFill>
                <a:srgbClr val="111A22"/>
              </a:solidFill>
              <a:latin typeface="Calisto MT" panose="02040603050505030304" pitchFamily="18" charset="0"/>
            </a:endParaRPr>
          </a:p>
        </p:txBody>
      </p:sp>
      <p:pic>
        <p:nvPicPr>
          <p:cNvPr id="3" name="Picture 2"/>
          <p:cNvPicPr>
            <a:picLocks noChangeAspect="1"/>
          </p:cNvPicPr>
          <p:nvPr/>
        </p:nvPicPr>
        <p:blipFill rotWithShape="1">
          <a:blip r:embed="rId2"/>
          <a:srcRect l="1" r="28331"/>
          <a:stretch/>
        </p:blipFill>
        <p:spPr>
          <a:xfrm>
            <a:off x="1808367" y="2327274"/>
            <a:ext cx="8139837" cy="3984625"/>
          </a:xfrm>
          <a:prstGeom prst="rect">
            <a:avLst/>
          </a:prstGeom>
        </p:spPr>
      </p:pic>
    </p:spTree>
    <p:extLst>
      <p:ext uri="{BB962C8B-B14F-4D97-AF65-F5344CB8AC3E}">
        <p14:creationId xmlns:p14="http://schemas.microsoft.com/office/powerpoint/2010/main" val="35568311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75656" y="365125"/>
            <a:ext cx="10178143" cy="1325563"/>
          </a:xfrm>
        </p:spPr>
        <p:txBody>
          <a:bodyPr/>
          <a:lstStyle/>
          <a:p>
            <a:pPr algn="just"/>
            <a:r>
              <a:rPr lang="en-US" b="1" dirty="0">
                <a:solidFill>
                  <a:srgbClr val="111A22"/>
                </a:solidFill>
                <a:latin typeface="Calisto MT" panose="02040603050505030304" pitchFamily="18" charset="0"/>
              </a:rPr>
              <a:t>Coding Example (Sync)</a:t>
            </a:r>
            <a:endParaRPr lang="en-US" b="1" dirty="0">
              <a:solidFill>
                <a:srgbClr val="1E1E1E"/>
              </a:solidFill>
              <a:latin typeface="Calisto MT" panose="02040603050505030304" pitchFamily="18" charset="0"/>
            </a:endParaRPr>
          </a:p>
        </p:txBody>
      </p:sp>
      <p:sp>
        <p:nvSpPr>
          <p:cNvPr id="7" name="Content Placeholder 2"/>
          <p:cNvSpPr>
            <a:spLocks noGrp="1"/>
          </p:cNvSpPr>
          <p:nvPr>
            <p:ph idx="1"/>
          </p:nvPr>
        </p:nvSpPr>
        <p:spPr>
          <a:xfrm>
            <a:off x="1175655" y="1690688"/>
            <a:ext cx="10178144" cy="4351338"/>
          </a:xfrm>
        </p:spPr>
        <p:txBody>
          <a:bodyPr>
            <a:normAutofit/>
          </a:bodyPr>
          <a:lstStyle/>
          <a:p>
            <a:pPr marL="0" indent="0" algn="just">
              <a:buNone/>
            </a:pPr>
            <a:r>
              <a:rPr lang="en-US" dirty="0" smtClean="0"/>
              <a:t>Output of Synchronous task</a:t>
            </a:r>
          </a:p>
        </p:txBody>
      </p:sp>
      <p:sp>
        <p:nvSpPr>
          <p:cNvPr id="8" name="Rectangle 7"/>
          <p:cNvSpPr/>
          <p:nvPr/>
        </p:nvSpPr>
        <p:spPr>
          <a:xfrm>
            <a:off x="0" y="0"/>
            <a:ext cx="786674" cy="6858000"/>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srgbClr val="111A22"/>
                </a:solidFill>
              </a:rPr>
              <a:t>a</a:t>
            </a:r>
            <a:endParaRPr lang="en-US" dirty="0">
              <a:solidFill>
                <a:srgbClr val="111A22"/>
              </a:solidFill>
            </a:endParaRPr>
          </a:p>
        </p:txBody>
      </p:sp>
      <p:sp>
        <p:nvSpPr>
          <p:cNvPr id="9" name="Rectangle 8"/>
          <p:cNvSpPr/>
          <p:nvPr/>
        </p:nvSpPr>
        <p:spPr>
          <a:xfrm>
            <a:off x="10580915" y="5711735"/>
            <a:ext cx="1843314" cy="1200329"/>
          </a:xfrm>
          <a:prstGeom prst="rect">
            <a:avLst/>
          </a:prstGeom>
        </p:spPr>
        <p:txBody>
          <a:bodyPr wrap="square">
            <a:spAutoFit/>
          </a:bodyPr>
          <a:lstStyle/>
          <a:p>
            <a:pPr algn="just"/>
            <a:r>
              <a:rPr lang="en-US" b="1" dirty="0" smtClean="0">
                <a:solidFill>
                  <a:srgbClr val="111A22"/>
                </a:solidFill>
                <a:latin typeface="Calisto MT" panose="02040603050505030304" pitchFamily="18" charset="0"/>
              </a:rPr>
              <a:t>. . . . . . . . . . .</a:t>
            </a:r>
          </a:p>
          <a:p>
            <a:pPr algn="just"/>
            <a:r>
              <a:rPr lang="en-US" b="1" dirty="0" smtClean="0">
                <a:solidFill>
                  <a:srgbClr val="111A22"/>
                </a:solidFill>
                <a:latin typeface="Calisto MT" panose="02040603050505030304" pitchFamily="18" charset="0"/>
              </a:rPr>
              <a:t>. . . . . . . . . . .</a:t>
            </a:r>
          </a:p>
          <a:p>
            <a:pPr algn="just"/>
            <a:r>
              <a:rPr lang="en-US" b="1" dirty="0" smtClean="0">
                <a:solidFill>
                  <a:srgbClr val="111A22"/>
                </a:solidFill>
                <a:latin typeface="Calisto MT" panose="02040603050505030304" pitchFamily="18" charset="0"/>
              </a:rPr>
              <a:t>. . . . . . . . . . .</a:t>
            </a:r>
          </a:p>
          <a:p>
            <a:pPr algn="just"/>
            <a:endParaRPr lang="en-US" b="1" dirty="0">
              <a:solidFill>
                <a:srgbClr val="111A22"/>
              </a:solidFill>
              <a:latin typeface="Calisto MT" panose="02040603050505030304" pitchFamily="18" charset="0"/>
            </a:endParaRPr>
          </a:p>
        </p:txBody>
      </p:sp>
      <p:pic>
        <p:nvPicPr>
          <p:cNvPr id="10" name="Picture 9"/>
          <p:cNvPicPr>
            <a:picLocks noChangeAspect="1"/>
          </p:cNvPicPr>
          <p:nvPr/>
        </p:nvPicPr>
        <p:blipFill rotWithShape="1">
          <a:blip r:embed="rId2"/>
          <a:srcRect l="-504" t="13109" r="504" b="914"/>
          <a:stretch/>
        </p:blipFill>
        <p:spPr>
          <a:xfrm>
            <a:off x="1814635" y="2251073"/>
            <a:ext cx="8571790" cy="4060826"/>
          </a:xfrm>
          <a:prstGeom prst="rect">
            <a:avLst/>
          </a:prstGeom>
        </p:spPr>
      </p:pic>
    </p:spTree>
    <p:extLst>
      <p:ext uri="{BB962C8B-B14F-4D97-AF65-F5344CB8AC3E}">
        <p14:creationId xmlns:p14="http://schemas.microsoft.com/office/powerpoint/2010/main" val="12311026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75656" y="365125"/>
            <a:ext cx="10178143" cy="1325563"/>
          </a:xfrm>
        </p:spPr>
        <p:txBody>
          <a:bodyPr/>
          <a:lstStyle/>
          <a:p>
            <a:pPr algn="just"/>
            <a:r>
              <a:rPr lang="en-US" b="1" dirty="0">
                <a:solidFill>
                  <a:srgbClr val="111A22"/>
                </a:solidFill>
                <a:latin typeface="Calisto MT" panose="02040603050505030304" pitchFamily="18" charset="0"/>
              </a:rPr>
              <a:t>Coding Example </a:t>
            </a:r>
            <a:r>
              <a:rPr lang="en-US" b="1" dirty="0" smtClean="0">
                <a:solidFill>
                  <a:srgbClr val="111A22"/>
                </a:solidFill>
                <a:latin typeface="Calisto MT" panose="02040603050505030304" pitchFamily="18" charset="0"/>
              </a:rPr>
              <a:t>(Async</a:t>
            </a:r>
            <a:r>
              <a:rPr lang="en-US" b="1" dirty="0">
                <a:solidFill>
                  <a:srgbClr val="111A22"/>
                </a:solidFill>
                <a:latin typeface="Calisto MT" panose="02040603050505030304" pitchFamily="18" charset="0"/>
              </a:rPr>
              <a:t>)</a:t>
            </a:r>
            <a:endParaRPr lang="en-US" b="1" dirty="0">
              <a:solidFill>
                <a:srgbClr val="1E1E1E"/>
              </a:solidFill>
              <a:latin typeface="Calisto MT" panose="02040603050505030304" pitchFamily="18" charset="0"/>
            </a:endParaRPr>
          </a:p>
        </p:txBody>
      </p:sp>
      <p:sp>
        <p:nvSpPr>
          <p:cNvPr id="7" name="Content Placeholder 2"/>
          <p:cNvSpPr>
            <a:spLocks noGrp="1"/>
          </p:cNvSpPr>
          <p:nvPr>
            <p:ph idx="1"/>
          </p:nvPr>
        </p:nvSpPr>
        <p:spPr>
          <a:xfrm>
            <a:off x="1175655" y="1525543"/>
            <a:ext cx="10178144" cy="4351338"/>
          </a:xfrm>
        </p:spPr>
        <p:txBody>
          <a:bodyPr>
            <a:normAutofit/>
          </a:bodyPr>
          <a:lstStyle/>
          <a:p>
            <a:pPr marL="0" indent="0" algn="just">
              <a:buNone/>
            </a:pPr>
            <a:r>
              <a:rPr lang="en-US" dirty="0" smtClean="0"/>
              <a:t>Controller’s Action Method to Process Product Tasks</a:t>
            </a:r>
          </a:p>
        </p:txBody>
      </p:sp>
      <p:sp>
        <p:nvSpPr>
          <p:cNvPr id="8" name="Rectangle 7"/>
          <p:cNvSpPr/>
          <p:nvPr/>
        </p:nvSpPr>
        <p:spPr>
          <a:xfrm>
            <a:off x="0" y="0"/>
            <a:ext cx="786674" cy="6858000"/>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srgbClr val="111A22"/>
                </a:solidFill>
              </a:rPr>
              <a:t>a</a:t>
            </a:r>
            <a:endParaRPr lang="en-US" dirty="0">
              <a:solidFill>
                <a:srgbClr val="111A22"/>
              </a:solidFill>
            </a:endParaRPr>
          </a:p>
        </p:txBody>
      </p:sp>
      <p:sp>
        <p:nvSpPr>
          <p:cNvPr id="9" name="Rectangle 8"/>
          <p:cNvSpPr/>
          <p:nvPr/>
        </p:nvSpPr>
        <p:spPr>
          <a:xfrm>
            <a:off x="10580915" y="5711735"/>
            <a:ext cx="1843314" cy="1200329"/>
          </a:xfrm>
          <a:prstGeom prst="rect">
            <a:avLst/>
          </a:prstGeom>
        </p:spPr>
        <p:txBody>
          <a:bodyPr wrap="square">
            <a:spAutoFit/>
          </a:bodyPr>
          <a:lstStyle/>
          <a:p>
            <a:pPr algn="just"/>
            <a:r>
              <a:rPr lang="en-US" b="1" dirty="0" smtClean="0">
                <a:solidFill>
                  <a:srgbClr val="111A22"/>
                </a:solidFill>
                <a:latin typeface="Calisto MT" panose="02040603050505030304" pitchFamily="18" charset="0"/>
              </a:rPr>
              <a:t>. . . . . . . . . . .</a:t>
            </a:r>
          </a:p>
          <a:p>
            <a:pPr algn="just"/>
            <a:r>
              <a:rPr lang="en-US" b="1" dirty="0" smtClean="0">
                <a:solidFill>
                  <a:srgbClr val="111A22"/>
                </a:solidFill>
                <a:latin typeface="Calisto MT" panose="02040603050505030304" pitchFamily="18" charset="0"/>
              </a:rPr>
              <a:t>. . . . . . . . . . .</a:t>
            </a:r>
          </a:p>
          <a:p>
            <a:pPr algn="just"/>
            <a:r>
              <a:rPr lang="en-US" b="1" dirty="0" smtClean="0">
                <a:solidFill>
                  <a:srgbClr val="111A22"/>
                </a:solidFill>
                <a:latin typeface="Calisto MT" panose="02040603050505030304" pitchFamily="18" charset="0"/>
              </a:rPr>
              <a:t>. . . . . . . . . . .</a:t>
            </a:r>
          </a:p>
          <a:p>
            <a:pPr algn="just"/>
            <a:endParaRPr lang="en-US" b="1" dirty="0">
              <a:solidFill>
                <a:srgbClr val="111A22"/>
              </a:solidFill>
              <a:latin typeface="Calisto MT" panose="02040603050505030304" pitchFamily="18" charset="0"/>
            </a:endParaRPr>
          </a:p>
        </p:txBody>
      </p:sp>
      <p:pic>
        <p:nvPicPr>
          <p:cNvPr id="2" name="Picture 1"/>
          <p:cNvPicPr>
            <a:picLocks noChangeAspect="1"/>
          </p:cNvPicPr>
          <p:nvPr/>
        </p:nvPicPr>
        <p:blipFill>
          <a:blip r:embed="rId2"/>
          <a:stretch>
            <a:fillRect/>
          </a:stretch>
        </p:blipFill>
        <p:spPr>
          <a:xfrm>
            <a:off x="1762081" y="1978517"/>
            <a:ext cx="8429852" cy="4728490"/>
          </a:xfrm>
          <a:prstGeom prst="rect">
            <a:avLst/>
          </a:prstGeom>
        </p:spPr>
      </p:pic>
    </p:spTree>
    <p:extLst>
      <p:ext uri="{BB962C8B-B14F-4D97-AF65-F5344CB8AC3E}">
        <p14:creationId xmlns:p14="http://schemas.microsoft.com/office/powerpoint/2010/main" val="35213479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75656" y="365125"/>
            <a:ext cx="10178143" cy="1325563"/>
          </a:xfrm>
        </p:spPr>
        <p:txBody>
          <a:bodyPr/>
          <a:lstStyle/>
          <a:p>
            <a:pPr algn="just"/>
            <a:r>
              <a:rPr lang="en-US" b="1" dirty="0">
                <a:solidFill>
                  <a:srgbClr val="111A22"/>
                </a:solidFill>
                <a:latin typeface="Calisto MT" panose="02040603050505030304" pitchFamily="18" charset="0"/>
              </a:rPr>
              <a:t>Coding Example </a:t>
            </a:r>
            <a:r>
              <a:rPr lang="en-US" b="1" dirty="0" smtClean="0">
                <a:solidFill>
                  <a:srgbClr val="111A22"/>
                </a:solidFill>
                <a:latin typeface="Calisto MT" panose="02040603050505030304" pitchFamily="18" charset="0"/>
              </a:rPr>
              <a:t>(Async</a:t>
            </a:r>
            <a:r>
              <a:rPr lang="en-US" b="1" dirty="0">
                <a:solidFill>
                  <a:srgbClr val="111A22"/>
                </a:solidFill>
                <a:latin typeface="Calisto MT" panose="02040603050505030304" pitchFamily="18" charset="0"/>
              </a:rPr>
              <a:t>)</a:t>
            </a:r>
            <a:endParaRPr lang="en-US" b="1" dirty="0">
              <a:solidFill>
                <a:srgbClr val="1E1E1E"/>
              </a:solidFill>
              <a:latin typeface="Calisto MT" panose="02040603050505030304" pitchFamily="18" charset="0"/>
            </a:endParaRPr>
          </a:p>
        </p:txBody>
      </p:sp>
      <p:sp>
        <p:nvSpPr>
          <p:cNvPr id="7" name="Content Placeholder 2"/>
          <p:cNvSpPr>
            <a:spLocks noGrp="1"/>
          </p:cNvSpPr>
          <p:nvPr>
            <p:ph idx="1"/>
          </p:nvPr>
        </p:nvSpPr>
        <p:spPr>
          <a:xfrm>
            <a:off x="1175656" y="1552531"/>
            <a:ext cx="10178144" cy="4351338"/>
          </a:xfrm>
        </p:spPr>
        <p:txBody>
          <a:bodyPr>
            <a:normAutofit/>
          </a:bodyPr>
          <a:lstStyle/>
          <a:p>
            <a:pPr marL="0" indent="0" algn="just">
              <a:buNone/>
            </a:pPr>
            <a:r>
              <a:rPr lang="en-US" dirty="0" smtClean="0"/>
              <a:t>Async Functions for validation, Price Calculation…</a:t>
            </a:r>
          </a:p>
        </p:txBody>
      </p:sp>
      <p:sp>
        <p:nvSpPr>
          <p:cNvPr id="8" name="Rectangle 7"/>
          <p:cNvSpPr/>
          <p:nvPr/>
        </p:nvSpPr>
        <p:spPr>
          <a:xfrm>
            <a:off x="0" y="0"/>
            <a:ext cx="786674" cy="6858000"/>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srgbClr val="111A22"/>
                </a:solidFill>
              </a:rPr>
              <a:t>a</a:t>
            </a:r>
            <a:endParaRPr lang="en-US" dirty="0">
              <a:solidFill>
                <a:srgbClr val="111A22"/>
              </a:solidFill>
            </a:endParaRPr>
          </a:p>
        </p:txBody>
      </p:sp>
      <p:sp>
        <p:nvSpPr>
          <p:cNvPr id="9" name="Rectangle 8"/>
          <p:cNvSpPr/>
          <p:nvPr/>
        </p:nvSpPr>
        <p:spPr>
          <a:xfrm>
            <a:off x="10580915" y="5711735"/>
            <a:ext cx="1843314" cy="1200329"/>
          </a:xfrm>
          <a:prstGeom prst="rect">
            <a:avLst/>
          </a:prstGeom>
        </p:spPr>
        <p:txBody>
          <a:bodyPr wrap="square">
            <a:spAutoFit/>
          </a:bodyPr>
          <a:lstStyle/>
          <a:p>
            <a:pPr algn="just"/>
            <a:r>
              <a:rPr lang="en-US" b="1" dirty="0" smtClean="0">
                <a:solidFill>
                  <a:srgbClr val="111A22"/>
                </a:solidFill>
                <a:latin typeface="Calisto MT" panose="02040603050505030304" pitchFamily="18" charset="0"/>
              </a:rPr>
              <a:t>. . . . . . . . . . .</a:t>
            </a:r>
          </a:p>
          <a:p>
            <a:pPr algn="just"/>
            <a:r>
              <a:rPr lang="en-US" b="1" dirty="0" smtClean="0">
                <a:solidFill>
                  <a:srgbClr val="111A22"/>
                </a:solidFill>
                <a:latin typeface="Calisto MT" panose="02040603050505030304" pitchFamily="18" charset="0"/>
              </a:rPr>
              <a:t>. . . . . . . . . . .</a:t>
            </a:r>
          </a:p>
          <a:p>
            <a:pPr algn="just"/>
            <a:r>
              <a:rPr lang="en-US" b="1" dirty="0" smtClean="0">
                <a:solidFill>
                  <a:srgbClr val="111A22"/>
                </a:solidFill>
                <a:latin typeface="Calisto MT" panose="02040603050505030304" pitchFamily="18" charset="0"/>
              </a:rPr>
              <a:t>. . . . . . . . . . .</a:t>
            </a:r>
          </a:p>
          <a:p>
            <a:pPr algn="just"/>
            <a:endParaRPr lang="en-US" b="1" dirty="0">
              <a:solidFill>
                <a:srgbClr val="111A22"/>
              </a:solidFill>
              <a:latin typeface="Calisto MT" panose="02040603050505030304" pitchFamily="18" charset="0"/>
            </a:endParaRPr>
          </a:p>
        </p:txBody>
      </p:sp>
      <p:pic>
        <p:nvPicPr>
          <p:cNvPr id="3" name="Picture 2"/>
          <p:cNvPicPr>
            <a:picLocks noChangeAspect="1"/>
          </p:cNvPicPr>
          <p:nvPr/>
        </p:nvPicPr>
        <p:blipFill rotWithShape="1">
          <a:blip r:embed="rId2"/>
          <a:srcRect r="14420"/>
          <a:stretch/>
        </p:blipFill>
        <p:spPr>
          <a:xfrm>
            <a:off x="1891258" y="2136133"/>
            <a:ext cx="8495166" cy="4536130"/>
          </a:xfrm>
          <a:prstGeom prst="rect">
            <a:avLst/>
          </a:prstGeom>
        </p:spPr>
      </p:pic>
    </p:spTree>
    <p:extLst>
      <p:ext uri="{BB962C8B-B14F-4D97-AF65-F5344CB8AC3E}">
        <p14:creationId xmlns:p14="http://schemas.microsoft.com/office/powerpoint/2010/main" val="25943184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75656" y="365125"/>
            <a:ext cx="10178143" cy="1325563"/>
          </a:xfrm>
        </p:spPr>
        <p:txBody>
          <a:bodyPr/>
          <a:lstStyle/>
          <a:p>
            <a:pPr algn="just"/>
            <a:r>
              <a:rPr lang="en-US" b="1" dirty="0">
                <a:solidFill>
                  <a:srgbClr val="111A22"/>
                </a:solidFill>
                <a:latin typeface="Calisto MT" panose="02040603050505030304" pitchFamily="18" charset="0"/>
              </a:rPr>
              <a:t>Coding Example </a:t>
            </a:r>
            <a:r>
              <a:rPr lang="en-US" b="1" dirty="0" smtClean="0">
                <a:solidFill>
                  <a:srgbClr val="111A22"/>
                </a:solidFill>
                <a:latin typeface="Calisto MT" panose="02040603050505030304" pitchFamily="18" charset="0"/>
              </a:rPr>
              <a:t>(Async</a:t>
            </a:r>
            <a:r>
              <a:rPr lang="en-US" b="1" dirty="0">
                <a:solidFill>
                  <a:srgbClr val="111A22"/>
                </a:solidFill>
                <a:latin typeface="Calisto MT" panose="02040603050505030304" pitchFamily="18" charset="0"/>
              </a:rPr>
              <a:t>)</a:t>
            </a:r>
            <a:endParaRPr lang="en-US" b="1" dirty="0">
              <a:solidFill>
                <a:srgbClr val="1E1E1E"/>
              </a:solidFill>
              <a:latin typeface="Calisto MT" panose="02040603050505030304" pitchFamily="18" charset="0"/>
            </a:endParaRPr>
          </a:p>
        </p:txBody>
      </p:sp>
      <p:sp>
        <p:nvSpPr>
          <p:cNvPr id="7" name="Content Placeholder 2"/>
          <p:cNvSpPr>
            <a:spLocks noGrp="1"/>
          </p:cNvSpPr>
          <p:nvPr>
            <p:ph idx="1"/>
          </p:nvPr>
        </p:nvSpPr>
        <p:spPr>
          <a:xfrm>
            <a:off x="1175655" y="1690688"/>
            <a:ext cx="10178144" cy="4351338"/>
          </a:xfrm>
        </p:spPr>
        <p:txBody>
          <a:bodyPr>
            <a:normAutofit/>
          </a:bodyPr>
          <a:lstStyle/>
          <a:p>
            <a:pPr marL="0" indent="0" algn="just">
              <a:buNone/>
            </a:pPr>
            <a:r>
              <a:rPr lang="en-US" dirty="0" smtClean="0"/>
              <a:t>View For </a:t>
            </a:r>
            <a:r>
              <a:rPr lang="en-US" dirty="0" err="1" smtClean="0"/>
              <a:t>ProcessProduct</a:t>
            </a:r>
            <a:endParaRPr lang="en-US" dirty="0" smtClean="0"/>
          </a:p>
        </p:txBody>
      </p:sp>
      <p:sp>
        <p:nvSpPr>
          <p:cNvPr id="8" name="Rectangle 7"/>
          <p:cNvSpPr/>
          <p:nvPr/>
        </p:nvSpPr>
        <p:spPr>
          <a:xfrm>
            <a:off x="0" y="0"/>
            <a:ext cx="786674" cy="6858000"/>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srgbClr val="111A22"/>
                </a:solidFill>
              </a:rPr>
              <a:t>a</a:t>
            </a:r>
            <a:endParaRPr lang="en-US" dirty="0">
              <a:solidFill>
                <a:srgbClr val="111A22"/>
              </a:solidFill>
            </a:endParaRPr>
          </a:p>
        </p:txBody>
      </p:sp>
      <p:sp>
        <p:nvSpPr>
          <p:cNvPr id="9" name="Rectangle 8"/>
          <p:cNvSpPr/>
          <p:nvPr/>
        </p:nvSpPr>
        <p:spPr>
          <a:xfrm>
            <a:off x="10580915" y="5711735"/>
            <a:ext cx="1843314" cy="1200329"/>
          </a:xfrm>
          <a:prstGeom prst="rect">
            <a:avLst/>
          </a:prstGeom>
        </p:spPr>
        <p:txBody>
          <a:bodyPr wrap="square">
            <a:spAutoFit/>
          </a:bodyPr>
          <a:lstStyle/>
          <a:p>
            <a:pPr algn="just"/>
            <a:r>
              <a:rPr lang="en-US" b="1" dirty="0" smtClean="0">
                <a:solidFill>
                  <a:srgbClr val="111A22"/>
                </a:solidFill>
                <a:latin typeface="Calisto MT" panose="02040603050505030304" pitchFamily="18" charset="0"/>
              </a:rPr>
              <a:t>. . . . . . . . . . .</a:t>
            </a:r>
          </a:p>
          <a:p>
            <a:pPr algn="just"/>
            <a:r>
              <a:rPr lang="en-US" b="1" dirty="0" smtClean="0">
                <a:solidFill>
                  <a:srgbClr val="111A22"/>
                </a:solidFill>
                <a:latin typeface="Calisto MT" panose="02040603050505030304" pitchFamily="18" charset="0"/>
              </a:rPr>
              <a:t>. . . . . . . . . . .</a:t>
            </a:r>
          </a:p>
          <a:p>
            <a:pPr algn="just"/>
            <a:r>
              <a:rPr lang="en-US" b="1" dirty="0" smtClean="0">
                <a:solidFill>
                  <a:srgbClr val="111A22"/>
                </a:solidFill>
                <a:latin typeface="Calisto MT" panose="02040603050505030304" pitchFamily="18" charset="0"/>
              </a:rPr>
              <a:t>. . . . . . . . . . .</a:t>
            </a:r>
          </a:p>
          <a:p>
            <a:pPr algn="just"/>
            <a:endParaRPr lang="en-US" b="1" dirty="0">
              <a:solidFill>
                <a:srgbClr val="111A22"/>
              </a:solidFill>
              <a:latin typeface="Calisto MT" panose="02040603050505030304" pitchFamily="18" charset="0"/>
            </a:endParaRPr>
          </a:p>
        </p:txBody>
      </p:sp>
      <p:pic>
        <p:nvPicPr>
          <p:cNvPr id="3" name="Picture 2"/>
          <p:cNvPicPr>
            <a:picLocks noChangeAspect="1"/>
          </p:cNvPicPr>
          <p:nvPr/>
        </p:nvPicPr>
        <p:blipFill rotWithShape="1">
          <a:blip r:embed="rId2"/>
          <a:srcRect l="1" r="28331"/>
          <a:stretch/>
        </p:blipFill>
        <p:spPr>
          <a:xfrm>
            <a:off x="1808367" y="2327274"/>
            <a:ext cx="8139837" cy="3984625"/>
          </a:xfrm>
          <a:prstGeom prst="rect">
            <a:avLst/>
          </a:prstGeom>
        </p:spPr>
      </p:pic>
    </p:spTree>
    <p:extLst>
      <p:ext uri="{BB962C8B-B14F-4D97-AF65-F5344CB8AC3E}">
        <p14:creationId xmlns:p14="http://schemas.microsoft.com/office/powerpoint/2010/main" val="25729858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75656" y="365125"/>
            <a:ext cx="10178143" cy="1325563"/>
          </a:xfrm>
        </p:spPr>
        <p:txBody>
          <a:bodyPr/>
          <a:lstStyle/>
          <a:p>
            <a:pPr algn="just"/>
            <a:r>
              <a:rPr lang="en-US" b="1" dirty="0">
                <a:solidFill>
                  <a:srgbClr val="111A22"/>
                </a:solidFill>
                <a:latin typeface="Calisto MT" panose="02040603050505030304" pitchFamily="18" charset="0"/>
              </a:rPr>
              <a:t>Coding Example </a:t>
            </a:r>
            <a:r>
              <a:rPr lang="en-US" b="1" dirty="0" smtClean="0">
                <a:solidFill>
                  <a:srgbClr val="111A22"/>
                </a:solidFill>
                <a:latin typeface="Calisto MT" panose="02040603050505030304" pitchFamily="18" charset="0"/>
              </a:rPr>
              <a:t>(Async</a:t>
            </a:r>
            <a:r>
              <a:rPr lang="en-US" b="1" dirty="0">
                <a:solidFill>
                  <a:srgbClr val="111A22"/>
                </a:solidFill>
                <a:latin typeface="Calisto MT" panose="02040603050505030304" pitchFamily="18" charset="0"/>
              </a:rPr>
              <a:t>)</a:t>
            </a:r>
            <a:endParaRPr lang="en-US" b="1" dirty="0">
              <a:solidFill>
                <a:srgbClr val="1E1E1E"/>
              </a:solidFill>
              <a:latin typeface="Calisto MT" panose="02040603050505030304" pitchFamily="18" charset="0"/>
            </a:endParaRPr>
          </a:p>
        </p:txBody>
      </p:sp>
      <p:sp>
        <p:nvSpPr>
          <p:cNvPr id="7" name="Content Placeholder 2"/>
          <p:cNvSpPr>
            <a:spLocks noGrp="1"/>
          </p:cNvSpPr>
          <p:nvPr>
            <p:ph idx="1"/>
          </p:nvPr>
        </p:nvSpPr>
        <p:spPr>
          <a:xfrm>
            <a:off x="1175655" y="1690688"/>
            <a:ext cx="10178144" cy="4351338"/>
          </a:xfrm>
        </p:spPr>
        <p:txBody>
          <a:bodyPr>
            <a:normAutofit/>
          </a:bodyPr>
          <a:lstStyle/>
          <a:p>
            <a:pPr marL="0" indent="0" algn="just">
              <a:buNone/>
            </a:pPr>
            <a:r>
              <a:rPr lang="en-US" dirty="0" smtClean="0"/>
              <a:t>Output of Asynchronous task</a:t>
            </a:r>
          </a:p>
        </p:txBody>
      </p:sp>
      <p:sp>
        <p:nvSpPr>
          <p:cNvPr id="8" name="Rectangle 7"/>
          <p:cNvSpPr/>
          <p:nvPr/>
        </p:nvSpPr>
        <p:spPr>
          <a:xfrm>
            <a:off x="0" y="0"/>
            <a:ext cx="786674" cy="6858000"/>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srgbClr val="111A22"/>
                </a:solidFill>
              </a:rPr>
              <a:t>a</a:t>
            </a:r>
            <a:endParaRPr lang="en-US" dirty="0">
              <a:solidFill>
                <a:srgbClr val="111A22"/>
              </a:solidFill>
            </a:endParaRPr>
          </a:p>
        </p:txBody>
      </p:sp>
      <p:sp>
        <p:nvSpPr>
          <p:cNvPr id="9" name="Rectangle 8"/>
          <p:cNvSpPr/>
          <p:nvPr/>
        </p:nvSpPr>
        <p:spPr>
          <a:xfrm>
            <a:off x="10580915" y="5711735"/>
            <a:ext cx="1843314" cy="1200329"/>
          </a:xfrm>
          <a:prstGeom prst="rect">
            <a:avLst/>
          </a:prstGeom>
        </p:spPr>
        <p:txBody>
          <a:bodyPr wrap="square">
            <a:spAutoFit/>
          </a:bodyPr>
          <a:lstStyle/>
          <a:p>
            <a:pPr algn="just"/>
            <a:r>
              <a:rPr lang="en-US" b="1" dirty="0" smtClean="0">
                <a:solidFill>
                  <a:srgbClr val="111A22"/>
                </a:solidFill>
                <a:latin typeface="Calisto MT" panose="02040603050505030304" pitchFamily="18" charset="0"/>
              </a:rPr>
              <a:t>. . . . . . . . . . .</a:t>
            </a:r>
          </a:p>
          <a:p>
            <a:pPr algn="just"/>
            <a:r>
              <a:rPr lang="en-US" b="1" dirty="0" smtClean="0">
                <a:solidFill>
                  <a:srgbClr val="111A22"/>
                </a:solidFill>
                <a:latin typeface="Calisto MT" panose="02040603050505030304" pitchFamily="18" charset="0"/>
              </a:rPr>
              <a:t>. . . . . . . . . . .</a:t>
            </a:r>
          </a:p>
          <a:p>
            <a:pPr algn="just"/>
            <a:r>
              <a:rPr lang="en-US" b="1" dirty="0" smtClean="0">
                <a:solidFill>
                  <a:srgbClr val="111A22"/>
                </a:solidFill>
                <a:latin typeface="Calisto MT" panose="02040603050505030304" pitchFamily="18" charset="0"/>
              </a:rPr>
              <a:t>. . . . . . . . . . .</a:t>
            </a:r>
          </a:p>
          <a:p>
            <a:pPr algn="just"/>
            <a:endParaRPr lang="en-US" b="1" dirty="0">
              <a:solidFill>
                <a:srgbClr val="111A22"/>
              </a:solidFill>
              <a:latin typeface="Calisto MT" panose="02040603050505030304" pitchFamily="18" charset="0"/>
            </a:endParaRPr>
          </a:p>
        </p:txBody>
      </p:sp>
      <p:pic>
        <p:nvPicPr>
          <p:cNvPr id="11" name="Picture 10"/>
          <p:cNvPicPr>
            <a:picLocks noChangeAspect="1"/>
          </p:cNvPicPr>
          <p:nvPr/>
        </p:nvPicPr>
        <p:blipFill rotWithShape="1">
          <a:blip r:embed="rId2"/>
          <a:srcRect t="14776" r="3507"/>
          <a:stretch/>
        </p:blipFill>
        <p:spPr>
          <a:xfrm>
            <a:off x="1757285" y="2527300"/>
            <a:ext cx="8326515" cy="3784599"/>
          </a:xfrm>
          <a:prstGeom prst="rect">
            <a:avLst/>
          </a:prstGeom>
        </p:spPr>
      </p:pic>
    </p:spTree>
    <p:extLst>
      <p:ext uri="{BB962C8B-B14F-4D97-AF65-F5344CB8AC3E}">
        <p14:creationId xmlns:p14="http://schemas.microsoft.com/office/powerpoint/2010/main" val="11370387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111A22"/>
                </a:solidFill>
                <a:latin typeface="Calisto MT" panose="02040603050505030304" pitchFamily="18" charset="0"/>
              </a:rPr>
              <a:t>Execution Time Difference</a:t>
            </a:r>
            <a:endParaRPr lang="en-US" dirty="0"/>
          </a:p>
        </p:txBody>
      </p:sp>
      <p:sp>
        <p:nvSpPr>
          <p:cNvPr id="3" name="Text Placeholder 2"/>
          <p:cNvSpPr>
            <a:spLocks noGrp="1"/>
          </p:cNvSpPr>
          <p:nvPr>
            <p:ph type="body" idx="1"/>
          </p:nvPr>
        </p:nvSpPr>
        <p:spPr/>
        <p:txBody>
          <a:bodyPr/>
          <a:lstStyle/>
          <a:p>
            <a:r>
              <a:rPr lang="en-US" dirty="0" smtClean="0">
                <a:solidFill>
                  <a:srgbClr val="111A22"/>
                </a:solidFill>
                <a:latin typeface="Calisto MT" panose="02040603050505030304" pitchFamily="18" charset="0"/>
              </a:rPr>
              <a:t>Synchronous Code Output </a:t>
            </a:r>
            <a:endParaRPr lang="en-US" dirty="0"/>
          </a:p>
        </p:txBody>
      </p:sp>
      <p:sp>
        <p:nvSpPr>
          <p:cNvPr id="5" name="Text Placeholder 4"/>
          <p:cNvSpPr>
            <a:spLocks noGrp="1"/>
          </p:cNvSpPr>
          <p:nvPr>
            <p:ph type="body" sz="quarter" idx="3"/>
          </p:nvPr>
        </p:nvSpPr>
        <p:spPr/>
        <p:txBody>
          <a:bodyPr/>
          <a:lstStyle/>
          <a:p>
            <a:r>
              <a:rPr lang="en-US" dirty="0" smtClean="0">
                <a:solidFill>
                  <a:srgbClr val="111A22"/>
                </a:solidFill>
                <a:latin typeface="Calisto MT" panose="02040603050505030304" pitchFamily="18" charset="0"/>
              </a:rPr>
              <a:t>Asynchronous </a:t>
            </a:r>
            <a:r>
              <a:rPr lang="en-US" dirty="0">
                <a:solidFill>
                  <a:srgbClr val="111A22"/>
                </a:solidFill>
                <a:latin typeface="Calisto MT" panose="02040603050505030304" pitchFamily="18" charset="0"/>
              </a:rPr>
              <a:t>Code Output </a:t>
            </a:r>
            <a:endParaRPr lang="en-US" dirty="0"/>
          </a:p>
        </p:txBody>
      </p:sp>
      <p:pic>
        <p:nvPicPr>
          <p:cNvPr id="7" name="Content Placeholder 6"/>
          <p:cNvPicPr>
            <a:picLocks noGrp="1" noChangeAspect="1"/>
          </p:cNvPicPr>
          <p:nvPr>
            <p:ph sz="quarter" idx="4"/>
          </p:nvPr>
        </p:nvPicPr>
        <p:blipFill rotWithShape="1">
          <a:blip r:embed="rId2"/>
          <a:srcRect t="14776" r="40419"/>
          <a:stretch/>
        </p:blipFill>
        <p:spPr>
          <a:xfrm>
            <a:off x="6172200" y="2505075"/>
            <a:ext cx="4953000" cy="3646013"/>
          </a:xfrm>
          <a:prstGeom prst="rect">
            <a:avLst/>
          </a:prstGeom>
        </p:spPr>
      </p:pic>
      <p:pic>
        <p:nvPicPr>
          <p:cNvPr id="8" name="Content Placeholder 7"/>
          <p:cNvPicPr>
            <a:picLocks noGrp="1" noChangeAspect="1"/>
          </p:cNvPicPr>
          <p:nvPr>
            <p:ph sz="half" idx="2"/>
          </p:nvPr>
        </p:nvPicPr>
        <p:blipFill rotWithShape="1">
          <a:blip r:embed="rId3"/>
          <a:srcRect l="-504" t="13109" r="36515" b="914"/>
          <a:stretch/>
        </p:blipFill>
        <p:spPr>
          <a:xfrm>
            <a:off x="956369" y="2505075"/>
            <a:ext cx="4695132" cy="3646013"/>
          </a:xfrm>
          <a:prstGeom prst="rect">
            <a:avLst/>
          </a:prstGeom>
        </p:spPr>
      </p:pic>
    </p:spTree>
    <p:extLst>
      <p:ext uri="{BB962C8B-B14F-4D97-AF65-F5344CB8AC3E}">
        <p14:creationId xmlns:p14="http://schemas.microsoft.com/office/powerpoint/2010/main" val="548930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0580915" y="5711735"/>
            <a:ext cx="1843314" cy="1200329"/>
          </a:xfrm>
          <a:prstGeom prst="rect">
            <a:avLst/>
          </a:prstGeom>
        </p:spPr>
        <p:txBody>
          <a:bodyPr wrap="square">
            <a:spAutoFit/>
          </a:bodyPr>
          <a:lstStyle/>
          <a:p>
            <a:r>
              <a:rPr lang="en-US" b="1" dirty="0" smtClean="0">
                <a:solidFill>
                  <a:srgbClr val="111A22"/>
                </a:solidFill>
                <a:latin typeface="Calisto MT" panose="02040603050505030304" pitchFamily="18" charset="0"/>
              </a:rPr>
              <a:t>. . . . . . . . . . .</a:t>
            </a:r>
          </a:p>
          <a:p>
            <a:r>
              <a:rPr lang="en-US" b="1" dirty="0" smtClean="0">
                <a:solidFill>
                  <a:srgbClr val="111A22"/>
                </a:solidFill>
                <a:latin typeface="Calisto MT" panose="02040603050505030304" pitchFamily="18" charset="0"/>
              </a:rPr>
              <a:t>. . . . . . . . . . .</a:t>
            </a:r>
          </a:p>
          <a:p>
            <a:r>
              <a:rPr lang="en-US" b="1" dirty="0" smtClean="0">
                <a:solidFill>
                  <a:srgbClr val="111A22"/>
                </a:solidFill>
                <a:latin typeface="Calisto MT" panose="02040603050505030304" pitchFamily="18" charset="0"/>
              </a:rPr>
              <a:t>. . . . . . . . . . .</a:t>
            </a:r>
          </a:p>
          <a:p>
            <a:endParaRPr lang="en-US" b="1" dirty="0">
              <a:solidFill>
                <a:srgbClr val="111A22"/>
              </a:solidFill>
              <a:latin typeface="Calisto MT" panose="02040603050505030304" pitchFamily="18" charset="0"/>
            </a:endParaRPr>
          </a:p>
        </p:txBody>
      </p:sp>
      <p:sp>
        <p:nvSpPr>
          <p:cNvPr id="2" name="TextBox 1"/>
          <p:cNvSpPr txBox="1"/>
          <p:nvPr/>
        </p:nvSpPr>
        <p:spPr>
          <a:xfrm>
            <a:off x="3162300" y="2501900"/>
            <a:ext cx="6337300" cy="1446550"/>
          </a:xfrm>
          <a:prstGeom prst="rect">
            <a:avLst/>
          </a:prstGeom>
          <a:noFill/>
        </p:spPr>
        <p:txBody>
          <a:bodyPr wrap="square" rtlCol="0">
            <a:spAutoFit/>
          </a:bodyPr>
          <a:lstStyle/>
          <a:p>
            <a:r>
              <a:rPr lang="en-US" sz="8800" b="1" dirty="0" smtClean="0">
                <a:solidFill>
                  <a:srgbClr val="111A22"/>
                </a:solidFill>
                <a:latin typeface="Calisto MT" panose="02040603050505030304" pitchFamily="18" charset="0"/>
              </a:rPr>
              <a:t>Thank You!</a:t>
            </a:r>
            <a:endParaRPr lang="en-US" sz="8800" b="1" dirty="0">
              <a:solidFill>
                <a:srgbClr val="111A22"/>
              </a:solidFill>
              <a:latin typeface="Calisto MT" panose="02040603050505030304" pitchFamily="18" charset="0"/>
            </a:endParaRPr>
          </a:p>
        </p:txBody>
      </p:sp>
      <p:sp>
        <p:nvSpPr>
          <p:cNvPr id="5" name="Rectangle 4"/>
          <p:cNvSpPr/>
          <p:nvPr/>
        </p:nvSpPr>
        <p:spPr>
          <a:xfrm>
            <a:off x="0" y="0"/>
            <a:ext cx="786674" cy="6858000"/>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srgbClr val="111A22"/>
                </a:solidFill>
              </a:rPr>
              <a:t>a</a:t>
            </a:r>
            <a:endParaRPr lang="en-US" dirty="0">
              <a:solidFill>
                <a:srgbClr val="111A22"/>
              </a:solidFill>
            </a:endParaRPr>
          </a:p>
        </p:txBody>
      </p:sp>
    </p:spTree>
    <p:extLst>
      <p:ext uri="{BB962C8B-B14F-4D97-AF65-F5344CB8AC3E}">
        <p14:creationId xmlns:p14="http://schemas.microsoft.com/office/powerpoint/2010/main" val="25852589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3375297" y="811213"/>
            <a:ext cx="2948214" cy="1244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1E1E1E"/>
                </a:solidFill>
                <a:latin typeface="Calisto MT" panose="02040603050505030304" pitchFamily="18" charset="0"/>
              </a:rPr>
              <a:t>Content</a:t>
            </a:r>
            <a:endParaRPr lang="en-US" sz="5400" b="1" dirty="0">
              <a:solidFill>
                <a:srgbClr val="1E1E1E"/>
              </a:solidFill>
              <a:latin typeface="Calisto MT" panose="02040603050505030304" pitchFamily="18" charset="0"/>
            </a:endParaRPr>
          </a:p>
        </p:txBody>
      </p:sp>
      <p:sp>
        <p:nvSpPr>
          <p:cNvPr id="18" name="Rectangle 17"/>
          <p:cNvSpPr/>
          <p:nvPr/>
        </p:nvSpPr>
        <p:spPr>
          <a:xfrm>
            <a:off x="2809239" y="1919763"/>
            <a:ext cx="643438" cy="3642837"/>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chemeClr val="bg1"/>
                </a:solidFill>
              </a:rPr>
              <a:t> 1.</a:t>
            </a:r>
          </a:p>
          <a:p>
            <a:r>
              <a:rPr lang="en-US" sz="2800" b="1" dirty="0" smtClean="0">
                <a:solidFill>
                  <a:schemeClr val="bg1"/>
                </a:solidFill>
              </a:rPr>
              <a:t> 2.</a:t>
            </a:r>
          </a:p>
          <a:p>
            <a:r>
              <a:rPr lang="en-US" sz="2800" b="1" dirty="0" smtClean="0">
                <a:solidFill>
                  <a:schemeClr val="bg1"/>
                </a:solidFill>
              </a:rPr>
              <a:t> 3.</a:t>
            </a:r>
          </a:p>
          <a:p>
            <a:r>
              <a:rPr lang="en-US" sz="2800" b="1" dirty="0" smtClean="0">
                <a:solidFill>
                  <a:schemeClr val="bg1"/>
                </a:solidFill>
              </a:rPr>
              <a:t> 4.</a:t>
            </a:r>
          </a:p>
          <a:p>
            <a:r>
              <a:rPr lang="en-US" sz="2800" b="1" dirty="0" smtClean="0">
                <a:solidFill>
                  <a:schemeClr val="bg1"/>
                </a:solidFill>
              </a:rPr>
              <a:t> 5.</a:t>
            </a:r>
          </a:p>
          <a:p>
            <a:r>
              <a:rPr lang="en-US" sz="2800" b="1" dirty="0" smtClean="0">
                <a:solidFill>
                  <a:schemeClr val="bg1"/>
                </a:solidFill>
              </a:rPr>
              <a:t> 6</a:t>
            </a:r>
            <a:r>
              <a:rPr lang="en-US" sz="2800" b="1" dirty="0" smtClean="0">
                <a:solidFill>
                  <a:schemeClr val="bg1"/>
                </a:solidFill>
              </a:rPr>
              <a:t>.</a:t>
            </a:r>
          </a:p>
          <a:p>
            <a:r>
              <a:rPr lang="en-US" sz="2800" b="1" dirty="0" smtClean="0">
                <a:solidFill>
                  <a:schemeClr val="bg1"/>
                </a:solidFill>
              </a:rPr>
              <a:t> 7.</a:t>
            </a:r>
          </a:p>
          <a:p>
            <a:r>
              <a:rPr lang="en-US" sz="2800" b="1" dirty="0" smtClean="0">
                <a:solidFill>
                  <a:schemeClr val="bg1"/>
                </a:solidFill>
              </a:rPr>
              <a:t> 8.</a:t>
            </a:r>
            <a:endParaRPr lang="en-US" sz="2800" b="1" dirty="0" smtClean="0">
              <a:solidFill>
                <a:schemeClr val="bg1"/>
              </a:solidFill>
            </a:endParaRPr>
          </a:p>
        </p:txBody>
      </p:sp>
      <p:sp>
        <p:nvSpPr>
          <p:cNvPr id="19" name="Rectangle 18"/>
          <p:cNvSpPr/>
          <p:nvPr/>
        </p:nvSpPr>
        <p:spPr>
          <a:xfrm>
            <a:off x="9805625" y="5333202"/>
            <a:ext cx="2502490" cy="1815882"/>
          </a:xfrm>
          <a:prstGeom prst="rect">
            <a:avLst/>
          </a:prstGeom>
        </p:spPr>
        <p:txBody>
          <a:bodyPr wrap="square">
            <a:spAutoFit/>
          </a:bodyPr>
          <a:lstStyle/>
          <a:p>
            <a:r>
              <a:rPr lang="en-US" sz="2800" b="1" dirty="0" smtClean="0">
                <a:solidFill>
                  <a:srgbClr val="111A22"/>
                </a:solidFill>
                <a:latin typeface="Calisto MT" panose="02040603050505030304" pitchFamily="18" charset="0"/>
              </a:rPr>
              <a:t>. . . . . . . . . . .</a:t>
            </a:r>
          </a:p>
          <a:p>
            <a:r>
              <a:rPr lang="en-US" sz="2800" b="1" dirty="0" smtClean="0">
                <a:solidFill>
                  <a:srgbClr val="111A22"/>
                </a:solidFill>
                <a:latin typeface="Calisto MT" panose="02040603050505030304" pitchFamily="18" charset="0"/>
              </a:rPr>
              <a:t>. . . . . . . . . . .</a:t>
            </a:r>
          </a:p>
          <a:p>
            <a:r>
              <a:rPr lang="en-US" sz="2800" b="1" dirty="0" smtClean="0">
                <a:solidFill>
                  <a:srgbClr val="111A22"/>
                </a:solidFill>
                <a:latin typeface="Calisto MT" panose="02040603050505030304" pitchFamily="18" charset="0"/>
              </a:rPr>
              <a:t>. . . . . . . . . . .</a:t>
            </a:r>
          </a:p>
          <a:p>
            <a:endParaRPr lang="en-US" sz="2800" b="1" dirty="0">
              <a:solidFill>
                <a:srgbClr val="111A22"/>
              </a:solidFill>
              <a:latin typeface="Calisto MT" panose="02040603050505030304" pitchFamily="18" charset="0"/>
            </a:endParaRPr>
          </a:p>
        </p:txBody>
      </p:sp>
      <p:sp>
        <p:nvSpPr>
          <p:cNvPr id="3" name="Rectangle 2"/>
          <p:cNvSpPr/>
          <p:nvPr/>
        </p:nvSpPr>
        <p:spPr>
          <a:xfrm>
            <a:off x="3695202" y="1919761"/>
            <a:ext cx="6110423" cy="41381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sp>
        <p:nvSpPr>
          <p:cNvPr id="2" name="TextBox 1"/>
          <p:cNvSpPr txBox="1"/>
          <p:nvPr/>
        </p:nvSpPr>
        <p:spPr>
          <a:xfrm>
            <a:off x="3614172" y="1919761"/>
            <a:ext cx="7442698" cy="4401205"/>
          </a:xfrm>
          <a:prstGeom prst="rect">
            <a:avLst/>
          </a:prstGeom>
          <a:noFill/>
        </p:spPr>
        <p:txBody>
          <a:bodyPr wrap="square" rtlCol="0" anchor="b">
            <a:spAutoFit/>
          </a:bodyPr>
          <a:lstStyle/>
          <a:p>
            <a:r>
              <a:rPr lang="en-US" sz="2800" dirty="0" smtClean="0">
                <a:solidFill>
                  <a:srgbClr val="1E1E1E"/>
                </a:solidFill>
                <a:latin typeface="Calisto MT" panose="02040603050505030304" pitchFamily="18" charset="0"/>
              </a:rPr>
              <a:t>Introduction </a:t>
            </a:r>
            <a:endParaRPr lang="en-US" sz="2800" dirty="0" smtClean="0">
              <a:solidFill>
                <a:srgbClr val="1E1E1E"/>
              </a:solidFill>
              <a:latin typeface="Calisto MT" panose="02040603050505030304" pitchFamily="18" charset="0"/>
            </a:endParaRPr>
          </a:p>
          <a:p>
            <a:r>
              <a:rPr lang="en-US" sz="2800" dirty="0" smtClean="0">
                <a:solidFill>
                  <a:srgbClr val="1E1E1E"/>
                </a:solidFill>
                <a:latin typeface="Calisto MT" panose="02040603050505030304" pitchFamily="18" charset="0"/>
              </a:rPr>
              <a:t>Parallelism</a:t>
            </a:r>
          </a:p>
          <a:p>
            <a:r>
              <a:rPr lang="en-US" sz="2800" dirty="0" smtClean="0">
                <a:solidFill>
                  <a:srgbClr val="1E1E1E"/>
                </a:solidFill>
                <a:latin typeface="Calisto MT" panose="02040603050505030304" pitchFamily="18" charset="0"/>
              </a:rPr>
              <a:t>Asynchronous Programming</a:t>
            </a:r>
            <a:endParaRPr lang="en-US" sz="2800" dirty="0" smtClean="0">
              <a:solidFill>
                <a:srgbClr val="1E1E1E"/>
              </a:solidFill>
              <a:latin typeface="Calisto MT" panose="02040603050505030304" pitchFamily="18" charset="0"/>
            </a:endParaRPr>
          </a:p>
          <a:p>
            <a:r>
              <a:rPr lang="en-US" sz="2800" dirty="0" smtClean="0">
                <a:solidFill>
                  <a:srgbClr val="1E1E1E"/>
                </a:solidFill>
                <a:latin typeface="Calisto MT" panose="02040603050505030304" pitchFamily="18" charset="0"/>
              </a:rPr>
              <a:t>How Requests are Processed by Thread Pool</a:t>
            </a:r>
          </a:p>
          <a:p>
            <a:r>
              <a:rPr lang="en-US" sz="2800" dirty="0" smtClean="0">
                <a:solidFill>
                  <a:srgbClr val="1E1E1E"/>
                </a:solidFill>
                <a:latin typeface="Calisto MT" panose="02040603050505030304" pitchFamily="18" charset="0"/>
              </a:rPr>
              <a:t>Processing Asynchronous Requests</a:t>
            </a:r>
          </a:p>
          <a:p>
            <a:r>
              <a:rPr lang="en-US" sz="2800" dirty="0" smtClean="0">
                <a:solidFill>
                  <a:srgbClr val="1E1E1E"/>
                </a:solidFill>
                <a:latin typeface="Calisto MT" panose="02040603050505030304" pitchFamily="18" charset="0"/>
              </a:rPr>
              <a:t>Choosing Synchronous vs Asynchronous</a:t>
            </a:r>
          </a:p>
          <a:p>
            <a:r>
              <a:rPr lang="en-US" sz="2800" dirty="0" smtClean="0">
                <a:solidFill>
                  <a:srgbClr val="1E1E1E"/>
                </a:solidFill>
                <a:latin typeface="Calisto MT" panose="02040603050505030304" pitchFamily="18" charset="0"/>
              </a:rPr>
              <a:t>Coding Examples (Sync &amp; Async)</a:t>
            </a:r>
          </a:p>
          <a:p>
            <a:r>
              <a:rPr lang="en-US" sz="2800" dirty="0" smtClean="0">
                <a:solidFill>
                  <a:srgbClr val="1E1E1E"/>
                </a:solidFill>
                <a:latin typeface="Calisto MT" panose="02040603050505030304" pitchFamily="18" charset="0"/>
              </a:rPr>
              <a:t>Execution Time Difference</a:t>
            </a:r>
            <a:endParaRPr lang="en-US" sz="2800" dirty="0" smtClean="0">
              <a:solidFill>
                <a:srgbClr val="1E1E1E"/>
              </a:solidFill>
              <a:latin typeface="Calisto MT" panose="02040603050505030304" pitchFamily="18" charset="0"/>
            </a:endParaRPr>
          </a:p>
          <a:p>
            <a:endParaRPr lang="en-US" sz="2800" dirty="0" smtClean="0">
              <a:solidFill>
                <a:srgbClr val="1E1E1E"/>
              </a:solidFill>
              <a:latin typeface="Calisto MT" panose="02040603050505030304" pitchFamily="18" charset="0"/>
            </a:endParaRPr>
          </a:p>
          <a:p>
            <a:endParaRPr lang="en-US" sz="2800" dirty="0">
              <a:solidFill>
                <a:srgbClr val="1E1E1E"/>
              </a:solidFill>
              <a:latin typeface="Calisto MT" panose="02040603050505030304" pitchFamily="18" charset="0"/>
            </a:endParaRPr>
          </a:p>
        </p:txBody>
      </p:sp>
      <p:sp>
        <p:nvSpPr>
          <p:cNvPr id="8" name="Rectangle 7"/>
          <p:cNvSpPr/>
          <p:nvPr/>
        </p:nvSpPr>
        <p:spPr>
          <a:xfrm>
            <a:off x="0" y="0"/>
            <a:ext cx="786674" cy="6858000"/>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srgbClr val="111A22"/>
                </a:solidFill>
              </a:rPr>
              <a:t>a</a:t>
            </a:r>
            <a:endParaRPr lang="en-US" dirty="0">
              <a:solidFill>
                <a:srgbClr val="111A22"/>
              </a:solidFill>
            </a:endParaRPr>
          </a:p>
        </p:txBody>
      </p:sp>
    </p:spTree>
    <p:extLst>
      <p:ext uri="{BB962C8B-B14F-4D97-AF65-F5344CB8AC3E}">
        <p14:creationId xmlns:p14="http://schemas.microsoft.com/office/powerpoint/2010/main" val="41759431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656" y="365125"/>
            <a:ext cx="10178143" cy="1325563"/>
          </a:xfrm>
        </p:spPr>
        <p:txBody>
          <a:bodyPr/>
          <a:lstStyle/>
          <a:p>
            <a:r>
              <a:rPr lang="en-US" b="1" dirty="0" smtClean="0">
                <a:solidFill>
                  <a:srgbClr val="111A22"/>
                </a:solidFill>
                <a:latin typeface="Calisto MT" panose="02040603050505030304" pitchFamily="18" charset="0"/>
              </a:rPr>
              <a:t>Introduction</a:t>
            </a:r>
            <a:endParaRPr lang="en-US" b="1" dirty="0">
              <a:solidFill>
                <a:srgbClr val="111A22"/>
              </a:solidFill>
              <a:latin typeface="Calisto MT" panose="02040603050505030304" pitchFamily="18" charset="0"/>
            </a:endParaRPr>
          </a:p>
        </p:txBody>
      </p:sp>
      <p:sp>
        <p:nvSpPr>
          <p:cNvPr id="3" name="Content Placeholder 2"/>
          <p:cNvSpPr>
            <a:spLocks noGrp="1"/>
          </p:cNvSpPr>
          <p:nvPr>
            <p:ph idx="1"/>
          </p:nvPr>
        </p:nvSpPr>
        <p:spPr>
          <a:xfrm>
            <a:off x="1175656" y="1825625"/>
            <a:ext cx="10178144" cy="4351338"/>
          </a:xfrm>
        </p:spPr>
        <p:txBody>
          <a:bodyPr>
            <a:normAutofit lnSpcReduction="10000"/>
          </a:bodyPr>
          <a:lstStyle/>
          <a:p>
            <a:pPr marL="225425" indent="-225425" algn="just">
              <a:spcBef>
                <a:spcPts val="300"/>
              </a:spcBef>
              <a:defRPr/>
            </a:pPr>
            <a:r>
              <a:rPr lang="en-US" dirty="0">
                <a:solidFill>
                  <a:srgbClr val="111A22"/>
                </a:solidFill>
                <a:latin typeface="Calibri" pitchFamily="34" charset="0"/>
                <a:cs typeface="Calibri" pitchFamily="34" charset="0"/>
              </a:rPr>
              <a:t>As a developer, we all want to develop good </a:t>
            </a:r>
            <a:r>
              <a:rPr lang="en-US" dirty="0" smtClean="0">
                <a:solidFill>
                  <a:srgbClr val="111A22"/>
                </a:solidFill>
                <a:latin typeface="Calibri" pitchFamily="34" charset="0"/>
                <a:cs typeface="Calibri" pitchFamily="34" charset="0"/>
              </a:rPr>
              <a:t>software</a:t>
            </a:r>
          </a:p>
          <a:p>
            <a:pPr marL="225425" indent="-225425" algn="just">
              <a:spcBef>
                <a:spcPts val="300"/>
              </a:spcBef>
              <a:defRPr/>
            </a:pPr>
            <a:r>
              <a:rPr lang="en-US" dirty="0">
                <a:solidFill>
                  <a:srgbClr val="111A22"/>
                </a:solidFill>
                <a:latin typeface="Calibri" pitchFamily="34" charset="0"/>
                <a:cs typeface="Calibri" pitchFamily="34" charset="0"/>
              </a:rPr>
              <a:t>We also know that good software is one that is Testable, Maintainable, Reusable, Flexible, and Efficient</a:t>
            </a:r>
            <a:r>
              <a:rPr lang="en-US" dirty="0" smtClean="0">
                <a:solidFill>
                  <a:srgbClr val="111A22"/>
                </a:solidFill>
                <a:latin typeface="Calibri" pitchFamily="34" charset="0"/>
                <a:cs typeface="Calibri" pitchFamily="34" charset="0"/>
              </a:rPr>
              <a:t>.</a:t>
            </a:r>
          </a:p>
          <a:p>
            <a:pPr marL="225425" indent="-225425" algn="just">
              <a:spcBef>
                <a:spcPts val="300"/>
              </a:spcBef>
              <a:defRPr/>
            </a:pPr>
            <a:r>
              <a:rPr lang="en-US" dirty="0">
                <a:solidFill>
                  <a:srgbClr val="111A22"/>
                </a:solidFill>
              </a:rPr>
              <a:t>When we talk about efficiency, we probably think in terms of speed. For example, let us say we have a program A that performs a task in 60 seconds. And another program B performs the same task in two seconds. We can say that Program B is more efficient than Program </a:t>
            </a:r>
            <a:endParaRPr lang="en-US" dirty="0" smtClean="0">
              <a:solidFill>
                <a:srgbClr val="111A22"/>
              </a:solidFill>
            </a:endParaRPr>
          </a:p>
          <a:p>
            <a:pPr marL="225425" indent="-225425" algn="just">
              <a:spcBef>
                <a:spcPts val="300"/>
              </a:spcBef>
              <a:defRPr/>
            </a:pPr>
            <a:r>
              <a:rPr lang="en-US" dirty="0">
                <a:solidFill>
                  <a:srgbClr val="111A22"/>
                </a:solidFill>
              </a:rPr>
              <a:t>One of the ways to achieve efficiency is to have a faster computer i.e. the computer having more RAM, More CPU, more SSD, etc. Unfortunately, this is going to be expensive and there are also some limitations in terms of RAM, CPU, SSD, </a:t>
            </a:r>
            <a:r>
              <a:rPr lang="en-US" dirty="0" err="1" smtClean="0">
                <a:solidFill>
                  <a:srgbClr val="111A22"/>
                </a:solidFill>
              </a:rPr>
              <a:t>etc</a:t>
            </a:r>
            <a:endParaRPr lang="en-US" dirty="0" smtClean="0">
              <a:solidFill>
                <a:srgbClr val="111A22"/>
              </a:solidFill>
            </a:endParaRPr>
          </a:p>
        </p:txBody>
      </p:sp>
      <p:sp>
        <p:nvSpPr>
          <p:cNvPr id="4" name="Rectangle 3"/>
          <p:cNvSpPr/>
          <p:nvPr/>
        </p:nvSpPr>
        <p:spPr>
          <a:xfrm>
            <a:off x="10580915" y="5711735"/>
            <a:ext cx="1843314" cy="1200329"/>
          </a:xfrm>
          <a:prstGeom prst="rect">
            <a:avLst/>
          </a:prstGeom>
        </p:spPr>
        <p:txBody>
          <a:bodyPr wrap="square">
            <a:spAutoFit/>
          </a:bodyPr>
          <a:lstStyle/>
          <a:p>
            <a:r>
              <a:rPr lang="en-US" b="1" dirty="0" smtClean="0">
                <a:solidFill>
                  <a:srgbClr val="1E1E1E"/>
                </a:solidFill>
                <a:latin typeface="Calisto MT" panose="02040603050505030304" pitchFamily="18" charset="0"/>
              </a:rPr>
              <a:t>. . . . . . . . . . .</a:t>
            </a:r>
          </a:p>
          <a:p>
            <a:r>
              <a:rPr lang="en-US" b="1" dirty="0" smtClean="0">
                <a:solidFill>
                  <a:srgbClr val="1E1E1E"/>
                </a:solidFill>
                <a:latin typeface="Calisto MT" panose="02040603050505030304" pitchFamily="18" charset="0"/>
              </a:rPr>
              <a:t>. . . . . . . . . . .</a:t>
            </a:r>
          </a:p>
          <a:p>
            <a:r>
              <a:rPr lang="en-US" b="1" dirty="0" smtClean="0">
                <a:solidFill>
                  <a:srgbClr val="1E1E1E"/>
                </a:solidFill>
                <a:latin typeface="Calisto MT" panose="02040603050505030304" pitchFamily="18" charset="0"/>
              </a:rPr>
              <a:t>. . . . . . . . . . .</a:t>
            </a:r>
          </a:p>
          <a:p>
            <a:endParaRPr lang="en-US" b="1" dirty="0">
              <a:solidFill>
                <a:srgbClr val="1E1E1E"/>
              </a:solidFill>
              <a:latin typeface="Calisto MT" panose="02040603050505030304" pitchFamily="18" charset="0"/>
            </a:endParaRPr>
          </a:p>
        </p:txBody>
      </p:sp>
      <p:sp>
        <p:nvSpPr>
          <p:cNvPr id="6" name="Rectangle 5"/>
          <p:cNvSpPr/>
          <p:nvPr/>
        </p:nvSpPr>
        <p:spPr>
          <a:xfrm>
            <a:off x="0" y="0"/>
            <a:ext cx="786674" cy="6858000"/>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srgbClr val="111A22"/>
                </a:solidFill>
              </a:rPr>
              <a:t>a</a:t>
            </a:r>
            <a:endParaRPr lang="en-US" dirty="0">
              <a:solidFill>
                <a:srgbClr val="111A22"/>
              </a:solidFill>
            </a:endParaRPr>
          </a:p>
        </p:txBody>
      </p:sp>
    </p:spTree>
    <p:extLst>
      <p:ext uri="{BB962C8B-B14F-4D97-AF65-F5344CB8AC3E}">
        <p14:creationId xmlns:p14="http://schemas.microsoft.com/office/powerpoint/2010/main" val="19173092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656" y="365125"/>
            <a:ext cx="10178143" cy="1325563"/>
          </a:xfrm>
        </p:spPr>
        <p:txBody>
          <a:bodyPr/>
          <a:lstStyle/>
          <a:p>
            <a:r>
              <a:rPr lang="en-US" b="1" dirty="0" smtClean="0">
                <a:solidFill>
                  <a:srgbClr val="111A22"/>
                </a:solidFill>
                <a:latin typeface="Calisto MT" panose="02040603050505030304" pitchFamily="18" charset="0"/>
              </a:rPr>
              <a:t>Parallelism</a:t>
            </a:r>
            <a:endParaRPr lang="en-US" b="1" dirty="0">
              <a:solidFill>
                <a:srgbClr val="111A22"/>
              </a:solidFill>
              <a:latin typeface="Calisto MT" panose="02040603050505030304" pitchFamily="18" charset="0"/>
            </a:endParaRPr>
          </a:p>
        </p:txBody>
      </p:sp>
      <p:sp>
        <p:nvSpPr>
          <p:cNvPr id="3" name="Content Placeholder 2"/>
          <p:cNvSpPr>
            <a:spLocks noGrp="1"/>
          </p:cNvSpPr>
          <p:nvPr>
            <p:ph idx="1"/>
          </p:nvPr>
        </p:nvSpPr>
        <p:spPr>
          <a:xfrm>
            <a:off x="1175656" y="1825625"/>
            <a:ext cx="10178144" cy="4351338"/>
          </a:xfrm>
        </p:spPr>
        <p:txBody>
          <a:bodyPr>
            <a:normAutofit/>
          </a:bodyPr>
          <a:lstStyle/>
          <a:p>
            <a:pPr marL="225425" indent="-225425" algn="just">
              <a:spcBef>
                <a:spcPts val="300"/>
              </a:spcBef>
              <a:defRPr/>
            </a:pPr>
            <a:r>
              <a:rPr lang="en-US" dirty="0">
                <a:solidFill>
                  <a:srgbClr val="111A22"/>
                </a:solidFill>
                <a:latin typeface="Calibri" pitchFamily="34" charset="0"/>
                <a:cs typeface="Calibri" pitchFamily="34" charset="0"/>
              </a:rPr>
              <a:t>Another option is Parallelism</a:t>
            </a:r>
            <a:r>
              <a:rPr lang="en-US" dirty="0" smtClean="0">
                <a:solidFill>
                  <a:srgbClr val="111A22"/>
                </a:solidFill>
                <a:latin typeface="Calibri" pitchFamily="34" charset="0"/>
                <a:cs typeface="Calibri" pitchFamily="34" charset="0"/>
              </a:rPr>
              <a:t>. The </a:t>
            </a:r>
            <a:r>
              <a:rPr lang="en-US" dirty="0">
                <a:solidFill>
                  <a:srgbClr val="111A22"/>
                </a:solidFill>
                <a:latin typeface="Calibri" pitchFamily="34" charset="0"/>
                <a:cs typeface="Calibri" pitchFamily="34" charset="0"/>
              </a:rPr>
              <a:t>concept of having a Set of Tasks and dividing them into several parts and those several parts can be performed simultaneously is called Parallelism</a:t>
            </a:r>
            <a:r>
              <a:rPr lang="en-US" dirty="0" smtClean="0">
                <a:solidFill>
                  <a:srgbClr val="111A22"/>
                </a:solidFill>
                <a:latin typeface="Calibri" pitchFamily="34" charset="0"/>
                <a:cs typeface="Calibri" pitchFamily="34" charset="0"/>
              </a:rPr>
              <a:t>.</a:t>
            </a:r>
          </a:p>
          <a:p>
            <a:pPr marL="225425" indent="-225425" algn="just">
              <a:spcBef>
                <a:spcPts val="300"/>
              </a:spcBef>
              <a:defRPr/>
            </a:pPr>
            <a:r>
              <a:rPr lang="en-US" b="1" dirty="0">
                <a:solidFill>
                  <a:srgbClr val="111A22"/>
                </a:solidFill>
                <a:latin typeface="Calibri" pitchFamily="34" charset="0"/>
                <a:cs typeface="Calibri" pitchFamily="34" charset="0"/>
              </a:rPr>
              <a:t>How we can Achieve Parallelism in Programming</a:t>
            </a:r>
            <a:r>
              <a:rPr lang="en-US" b="1" dirty="0" smtClean="0">
                <a:solidFill>
                  <a:srgbClr val="111A22"/>
                </a:solidFill>
                <a:latin typeface="Calibri" pitchFamily="34" charset="0"/>
                <a:cs typeface="Calibri" pitchFamily="34" charset="0"/>
              </a:rPr>
              <a:t>?</a:t>
            </a:r>
          </a:p>
          <a:p>
            <a:pPr marL="225425" indent="-225425" algn="just">
              <a:spcBef>
                <a:spcPts val="300"/>
              </a:spcBef>
              <a:defRPr/>
            </a:pPr>
            <a:r>
              <a:rPr lang="en-US" dirty="0">
                <a:solidFill>
                  <a:srgbClr val="111A22"/>
                </a:solidFill>
                <a:latin typeface="Calibri" pitchFamily="34" charset="0"/>
                <a:cs typeface="Calibri" pitchFamily="34" charset="0"/>
              </a:rPr>
              <a:t>In Programming, we can achieve Parallelism by using threads. A thread is a sequence of instructions that can be executed independently of other code. Since they are independent within a process, so we can have several threads</a:t>
            </a:r>
            <a:r>
              <a:rPr lang="en-US" dirty="0" smtClean="0">
                <a:solidFill>
                  <a:srgbClr val="111A22"/>
                </a:solidFill>
                <a:latin typeface="Calibri" pitchFamily="34" charset="0"/>
                <a:cs typeface="Calibri" pitchFamily="34" charset="0"/>
              </a:rPr>
              <a:t>.</a:t>
            </a:r>
          </a:p>
          <a:p>
            <a:pPr marL="225425" indent="-225425" algn="just">
              <a:spcBef>
                <a:spcPts val="300"/>
              </a:spcBef>
              <a:defRPr/>
            </a:pPr>
            <a:r>
              <a:rPr lang="en-US" dirty="0">
                <a:solidFill>
                  <a:srgbClr val="111A22"/>
                </a:solidFill>
                <a:latin typeface="Calibri" pitchFamily="34" charset="0"/>
                <a:cs typeface="Calibri" pitchFamily="34" charset="0"/>
              </a:rPr>
              <a:t>Asynchronous Programming allows us to use threads efficiently and threads are prevented from being unnecessarily blocked.</a:t>
            </a:r>
            <a:endParaRPr lang="en-US" dirty="0" smtClean="0">
              <a:solidFill>
                <a:srgbClr val="111A22"/>
              </a:solidFill>
              <a:latin typeface="Calibri" pitchFamily="34" charset="0"/>
              <a:cs typeface="Calibri" pitchFamily="34" charset="0"/>
            </a:endParaRPr>
          </a:p>
        </p:txBody>
      </p:sp>
      <p:sp>
        <p:nvSpPr>
          <p:cNvPr id="4" name="Rectangle 3"/>
          <p:cNvSpPr/>
          <p:nvPr/>
        </p:nvSpPr>
        <p:spPr>
          <a:xfrm>
            <a:off x="10580915" y="5711735"/>
            <a:ext cx="1843314" cy="1200329"/>
          </a:xfrm>
          <a:prstGeom prst="rect">
            <a:avLst/>
          </a:prstGeom>
        </p:spPr>
        <p:txBody>
          <a:bodyPr wrap="square">
            <a:spAutoFit/>
          </a:bodyPr>
          <a:lstStyle/>
          <a:p>
            <a:r>
              <a:rPr lang="en-US" b="1" dirty="0" smtClean="0">
                <a:solidFill>
                  <a:srgbClr val="1E1E1E"/>
                </a:solidFill>
                <a:latin typeface="Calisto MT" panose="02040603050505030304" pitchFamily="18" charset="0"/>
              </a:rPr>
              <a:t>. . . . . . . . . . .</a:t>
            </a:r>
          </a:p>
          <a:p>
            <a:r>
              <a:rPr lang="en-US" b="1" dirty="0" smtClean="0">
                <a:solidFill>
                  <a:srgbClr val="1E1E1E"/>
                </a:solidFill>
                <a:latin typeface="Calisto MT" panose="02040603050505030304" pitchFamily="18" charset="0"/>
              </a:rPr>
              <a:t>. . . . . . . . . . .</a:t>
            </a:r>
          </a:p>
          <a:p>
            <a:r>
              <a:rPr lang="en-US" b="1" dirty="0" smtClean="0">
                <a:solidFill>
                  <a:srgbClr val="1E1E1E"/>
                </a:solidFill>
                <a:latin typeface="Calisto MT" panose="02040603050505030304" pitchFamily="18" charset="0"/>
              </a:rPr>
              <a:t>. . . . . . . . . . .</a:t>
            </a:r>
          </a:p>
          <a:p>
            <a:endParaRPr lang="en-US" b="1" dirty="0">
              <a:solidFill>
                <a:srgbClr val="1E1E1E"/>
              </a:solidFill>
              <a:latin typeface="Calisto MT" panose="02040603050505030304" pitchFamily="18" charset="0"/>
            </a:endParaRPr>
          </a:p>
        </p:txBody>
      </p:sp>
      <p:sp>
        <p:nvSpPr>
          <p:cNvPr id="6" name="Rectangle 5"/>
          <p:cNvSpPr/>
          <p:nvPr/>
        </p:nvSpPr>
        <p:spPr>
          <a:xfrm>
            <a:off x="0" y="0"/>
            <a:ext cx="786674" cy="6858000"/>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srgbClr val="111A22"/>
                </a:solidFill>
              </a:rPr>
              <a:t>a</a:t>
            </a:r>
            <a:endParaRPr lang="en-US" dirty="0">
              <a:solidFill>
                <a:srgbClr val="111A22"/>
              </a:solidFill>
            </a:endParaRPr>
          </a:p>
        </p:txBody>
      </p:sp>
    </p:spTree>
    <p:extLst>
      <p:ext uri="{BB962C8B-B14F-4D97-AF65-F5344CB8AC3E}">
        <p14:creationId xmlns:p14="http://schemas.microsoft.com/office/powerpoint/2010/main" val="39776207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175656" y="365125"/>
            <a:ext cx="10178143" cy="1325563"/>
          </a:xfrm>
        </p:spPr>
        <p:txBody>
          <a:bodyPr/>
          <a:lstStyle/>
          <a:p>
            <a:r>
              <a:rPr lang="en-US" b="1" dirty="0" smtClean="0">
                <a:solidFill>
                  <a:srgbClr val="111A22"/>
                </a:solidFill>
                <a:latin typeface="Calisto MT" panose="02040603050505030304" pitchFamily="18" charset="0"/>
              </a:rPr>
              <a:t>Asynchronous Programming</a:t>
            </a:r>
            <a:endParaRPr lang="en-US" b="1" dirty="0">
              <a:solidFill>
                <a:srgbClr val="111A22"/>
              </a:solidFill>
              <a:latin typeface="Calisto MT" panose="02040603050505030304" pitchFamily="18" charset="0"/>
            </a:endParaRPr>
          </a:p>
        </p:txBody>
      </p:sp>
      <p:sp>
        <p:nvSpPr>
          <p:cNvPr id="9" name="Content Placeholder 2"/>
          <p:cNvSpPr>
            <a:spLocks noGrp="1"/>
          </p:cNvSpPr>
          <p:nvPr>
            <p:ph idx="1"/>
          </p:nvPr>
        </p:nvSpPr>
        <p:spPr>
          <a:xfrm>
            <a:off x="1175656" y="1825625"/>
            <a:ext cx="10178144" cy="4351338"/>
          </a:xfrm>
        </p:spPr>
        <p:txBody>
          <a:bodyPr>
            <a:normAutofit fontScale="92500" lnSpcReduction="20000"/>
          </a:bodyPr>
          <a:lstStyle/>
          <a:p>
            <a:pPr algn="just"/>
            <a:r>
              <a:rPr lang="en-US" dirty="0"/>
              <a:t>To work with asynchronous programming in C# we use async and await </a:t>
            </a:r>
            <a:r>
              <a:rPr lang="en-US" dirty="0" smtClean="0"/>
              <a:t>keywords.</a:t>
            </a:r>
          </a:p>
          <a:p>
            <a:pPr algn="just"/>
            <a:r>
              <a:rPr lang="en-US" dirty="0"/>
              <a:t>Async and Await Keywords</a:t>
            </a:r>
            <a:r>
              <a:rPr lang="en-US" dirty="0" smtClean="0"/>
              <a:t>:</a:t>
            </a:r>
          </a:p>
          <a:p>
            <a:pPr algn="just"/>
            <a:r>
              <a:rPr lang="en-US" dirty="0" smtClean="0"/>
              <a:t>Use </a:t>
            </a:r>
            <a:r>
              <a:rPr lang="en-US" dirty="0"/>
              <a:t>async to mark a method as asynchronous</a:t>
            </a:r>
            <a:r>
              <a:rPr lang="en-US" dirty="0" smtClean="0"/>
              <a:t>.</a:t>
            </a:r>
          </a:p>
          <a:p>
            <a:pPr algn="just"/>
            <a:r>
              <a:rPr lang="en-US" dirty="0" smtClean="0"/>
              <a:t>Use </a:t>
            </a:r>
            <a:r>
              <a:rPr lang="en-US" dirty="0"/>
              <a:t>await to wait for an asynchronous operation without blocking the original thread</a:t>
            </a:r>
            <a:r>
              <a:rPr lang="en-US" dirty="0" smtClean="0"/>
              <a:t>.</a:t>
            </a:r>
          </a:p>
          <a:p>
            <a:pPr algn="just"/>
            <a:r>
              <a:rPr lang="en-US" dirty="0" smtClean="0"/>
              <a:t>Return </a:t>
            </a:r>
            <a:r>
              <a:rPr lang="en-US" dirty="0"/>
              <a:t>Types</a:t>
            </a:r>
            <a:r>
              <a:rPr lang="en-US" dirty="0" smtClean="0"/>
              <a:t>:</a:t>
            </a:r>
          </a:p>
          <a:p>
            <a:pPr algn="just"/>
            <a:r>
              <a:rPr lang="en-US" dirty="0" smtClean="0"/>
              <a:t>An </a:t>
            </a:r>
            <a:r>
              <a:rPr lang="en-US" dirty="0"/>
              <a:t>async method must return Task or Task&lt;T</a:t>
            </a:r>
            <a:r>
              <a:rPr lang="en-US" dirty="0" smtClean="0"/>
              <a:t>&gt;.</a:t>
            </a:r>
          </a:p>
          <a:p>
            <a:pPr algn="just"/>
            <a:r>
              <a:rPr lang="en-US" dirty="0" smtClean="0"/>
              <a:t>Task </a:t>
            </a:r>
            <a:r>
              <a:rPr lang="en-US" dirty="0"/>
              <a:t>represents an ongoing operation that doesn’t return a value</a:t>
            </a:r>
            <a:r>
              <a:rPr lang="en-US" dirty="0" smtClean="0"/>
              <a:t>.</a:t>
            </a:r>
          </a:p>
          <a:p>
            <a:pPr algn="just"/>
            <a:r>
              <a:rPr lang="en-US" dirty="0" smtClean="0"/>
              <a:t>Task&lt;T</a:t>
            </a:r>
            <a:r>
              <a:rPr lang="en-US" dirty="0"/>
              <a:t>&gt; is a promise that the method will return a value of type T in the future.</a:t>
            </a:r>
            <a:endParaRPr lang="en-US" dirty="0" smtClean="0"/>
          </a:p>
          <a:p>
            <a:pPr algn="just"/>
            <a:endParaRPr lang="en-US" dirty="0" smtClean="0"/>
          </a:p>
          <a:p>
            <a:pPr algn="just"/>
            <a:endParaRPr lang="en-US" sz="2400" dirty="0" smtClean="0">
              <a:solidFill>
                <a:srgbClr val="111A22"/>
              </a:solidFill>
            </a:endParaRPr>
          </a:p>
        </p:txBody>
      </p:sp>
      <p:sp>
        <p:nvSpPr>
          <p:cNvPr id="10" name="Rectangle 9"/>
          <p:cNvSpPr/>
          <p:nvPr/>
        </p:nvSpPr>
        <p:spPr>
          <a:xfrm>
            <a:off x="10580915" y="5711735"/>
            <a:ext cx="1843314" cy="1200329"/>
          </a:xfrm>
          <a:prstGeom prst="rect">
            <a:avLst/>
          </a:prstGeom>
        </p:spPr>
        <p:txBody>
          <a:bodyPr wrap="square">
            <a:spAutoFit/>
          </a:bodyPr>
          <a:lstStyle/>
          <a:p>
            <a:r>
              <a:rPr lang="en-US" b="1" dirty="0" smtClean="0">
                <a:solidFill>
                  <a:srgbClr val="1E1E1E"/>
                </a:solidFill>
                <a:latin typeface="Calisto MT" panose="02040603050505030304" pitchFamily="18" charset="0"/>
              </a:rPr>
              <a:t>. . . . . . . . . . .</a:t>
            </a:r>
          </a:p>
          <a:p>
            <a:r>
              <a:rPr lang="en-US" b="1" dirty="0" smtClean="0">
                <a:solidFill>
                  <a:srgbClr val="1E1E1E"/>
                </a:solidFill>
                <a:latin typeface="Calisto MT" panose="02040603050505030304" pitchFamily="18" charset="0"/>
              </a:rPr>
              <a:t>. . . . . . . . . . .</a:t>
            </a:r>
          </a:p>
          <a:p>
            <a:r>
              <a:rPr lang="en-US" b="1" dirty="0" smtClean="0">
                <a:solidFill>
                  <a:srgbClr val="1E1E1E"/>
                </a:solidFill>
                <a:latin typeface="Calisto MT" panose="02040603050505030304" pitchFamily="18" charset="0"/>
              </a:rPr>
              <a:t>. . . . . . . . . . .</a:t>
            </a:r>
          </a:p>
          <a:p>
            <a:endParaRPr lang="en-US" b="1" dirty="0">
              <a:solidFill>
                <a:srgbClr val="1E1E1E"/>
              </a:solidFill>
              <a:latin typeface="Calisto MT" panose="02040603050505030304" pitchFamily="18" charset="0"/>
            </a:endParaRPr>
          </a:p>
        </p:txBody>
      </p:sp>
      <p:sp>
        <p:nvSpPr>
          <p:cNvPr id="12" name="Rectangle 11"/>
          <p:cNvSpPr/>
          <p:nvPr/>
        </p:nvSpPr>
        <p:spPr>
          <a:xfrm>
            <a:off x="0" y="0"/>
            <a:ext cx="786674" cy="6858000"/>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srgbClr val="111A22"/>
                </a:solidFill>
              </a:rPr>
              <a:t>a</a:t>
            </a:r>
            <a:endParaRPr lang="en-US" dirty="0">
              <a:solidFill>
                <a:srgbClr val="111A22"/>
              </a:solidFill>
            </a:endParaRPr>
          </a:p>
        </p:txBody>
      </p:sp>
    </p:spTree>
    <p:extLst>
      <p:ext uri="{BB962C8B-B14F-4D97-AF65-F5344CB8AC3E}">
        <p14:creationId xmlns:p14="http://schemas.microsoft.com/office/powerpoint/2010/main" val="39901646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75656" y="365125"/>
            <a:ext cx="10178143" cy="1325563"/>
          </a:xfrm>
        </p:spPr>
        <p:txBody>
          <a:bodyPr>
            <a:normAutofit/>
          </a:bodyPr>
          <a:lstStyle/>
          <a:p>
            <a:r>
              <a:rPr lang="en-US" sz="4000" b="1" dirty="0" smtClean="0">
                <a:solidFill>
                  <a:srgbClr val="111A22"/>
                </a:solidFill>
                <a:latin typeface="Calisto MT" panose="02040603050505030304" pitchFamily="18" charset="0"/>
              </a:rPr>
              <a:t>How Requests are Processed by </a:t>
            </a:r>
            <a:r>
              <a:rPr lang="en-US" sz="4000" b="1" dirty="0">
                <a:solidFill>
                  <a:srgbClr val="111A22"/>
                </a:solidFill>
                <a:latin typeface="Calisto MT" panose="02040603050505030304" pitchFamily="18" charset="0"/>
              </a:rPr>
              <a:t>T</a:t>
            </a:r>
            <a:r>
              <a:rPr lang="en-US" sz="4000" b="1" dirty="0" smtClean="0">
                <a:solidFill>
                  <a:srgbClr val="111A22"/>
                </a:solidFill>
                <a:latin typeface="Calisto MT" panose="02040603050505030304" pitchFamily="18" charset="0"/>
              </a:rPr>
              <a:t>hread Pool</a:t>
            </a:r>
            <a:endParaRPr lang="en-US" sz="4000" b="1" dirty="0">
              <a:solidFill>
                <a:srgbClr val="111A22"/>
              </a:solidFill>
              <a:latin typeface="Calisto MT" panose="02040603050505030304" pitchFamily="18" charset="0"/>
            </a:endParaRPr>
          </a:p>
        </p:txBody>
      </p:sp>
      <p:sp>
        <p:nvSpPr>
          <p:cNvPr id="7" name="Content Placeholder 2"/>
          <p:cNvSpPr>
            <a:spLocks noGrp="1"/>
          </p:cNvSpPr>
          <p:nvPr>
            <p:ph idx="1"/>
          </p:nvPr>
        </p:nvSpPr>
        <p:spPr>
          <a:xfrm>
            <a:off x="1175656" y="1825625"/>
            <a:ext cx="10178144" cy="4351338"/>
          </a:xfrm>
        </p:spPr>
        <p:txBody>
          <a:bodyPr>
            <a:normAutofit fontScale="70000" lnSpcReduction="20000"/>
          </a:bodyPr>
          <a:lstStyle/>
          <a:p>
            <a:r>
              <a:rPr lang="en-US" b="1" dirty="0"/>
              <a:t>Thread Pool Basics:</a:t>
            </a:r>
            <a:endParaRPr lang="en-US" dirty="0"/>
          </a:p>
          <a:p>
            <a:pPr lvl="1">
              <a:buFont typeface="Wingdings" panose="05000000000000000000" pitchFamily="2" charset="2"/>
              <a:buChar char="§"/>
            </a:pPr>
            <a:r>
              <a:rPr lang="en-US" dirty="0" smtClean="0"/>
              <a:t>A </a:t>
            </a:r>
            <a:r>
              <a:rPr lang="en-US" dirty="0"/>
              <a:t>web server has a pool of threads to handle incoming requests.</a:t>
            </a:r>
          </a:p>
          <a:p>
            <a:pPr lvl="1">
              <a:buFont typeface="Wingdings" panose="05000000000000000000" pitchFamily="2" charset="2"/>
              <a:buChar char="§"/>
            </a:pPr>
            <a:r>
              <a:rPr lang="en-US" dirty="0" smtClean="0"/>
              <a:t>When </a:t>
            </a:r>
            <a:r>
              <a:rPr lang="en-US" dirty="0"/>
              <a:t>a request comes in, a thread from this pool processes it.</a:t>
            </a:r>
          </a:p>
          <a:p>
            <a:r>
              <a:rPr lang="en-US" dirty="0"/>
              <a:t> </a:t>
            </a:r>
            <a:r>
              <a:rPr lang="en-US" b="1" dirty="0"/>
              <a:t>Synchronous Requests:</a:t>
            </a:r>
            <a:endParaRPr lang="en-US" dirty="0"/>
          </a:p>
          <a:p>
            <a:pPr lvl="1">
              <a:buFont typeface="Wingdings" panose="05000000000000000000" pitchFamily="2" charset="2"/>
              <a:buChar char="§"/>
            </a:pPr>
            <a:r>
              <a:rPr lang="en-US" dirty="0"/>
              <a:t>If a request is processed synchronously, the thread is busy and can't handle other requests until it's done.</a:t>
            </a:r>
          </a:p>
          <a:p>
            <a:pPr lvl="1">
              <a:buFont typeface="Wingdings" panose="05000000000000000000" pitchFamily="2" charset="2"/>
              <a:buChar char="§"/>
            </a:pPr>
            <a:r>
              <a:rPr lang="en-US" dirty="0"/>
              <a:t>The thread pool can handle many threads, but there’s a limit (e.g., 5,000 threads by default).</a:t>
            </a:r>
          </a:p>
          <a:p>
            <a:r>
              <a:rPr lang="en-US" dirty="0"/>
              <a:t> </a:t>
            </a:r>
            <a:r>
              <a:rPr lang="en-US" b="1" dirty="0"/>
              <a:t>Thread Starvation:</a:t>
            </a:r>
            <a:endParaRPr lang="en-US" dirty="0"/>
          </a:p>
          <a:p>
            <a:pPr lvl="1">
              <a:buFont typeface="Wingdings" panose="05000000000000000000" pitchFamily="2" charset="2"/>
              <a:buChar char="§"/>
            </a:pPr>
            <a:r>
              <a:rPr lang="en-US" dirty="0"/>
              <a:t>If all threads are busy, new requests have to wait in a queue.</a:t>
            </a:r>
          </a:p>
          <a:p>
            <a:pPr lvl="1">
              <a:buFont typeface="Wingdings" panose="05000000000000000000" pitchFamily="2" charset="2"/>
              <a:buChar char="§"/>
            </a:pPr>
            <a:r>
              <a:rPr lang="en-US" dirty="0"/>
              <a:t>If the queue is full, the server might reject requests with an "HTTP 503: Server Too Busy" error.</a:t>
            </a:r>
          </a:p>
          <a:p>
            <a:r>
              <a:rPr lang="en-US" dirty="0"/>
              <a:t> </a:t>
            </a:r>
            <a:r>
              <a:rPr lang="en-US" b="1" dirty="0"/>
              <a:t>Impact of High Latency:</a:t>
            </a:r>
            <a:endParaRPr lang="en-US" dirty="0"/>
          </a:p>
          <a:p>
            <a:pPr lvl="1">
              <a:buFont typeface="Wingdings" panose="05000000000000000000" pitchFamily="2" charset="2"/>
              <a:buChar char="§"/>
            </a:pPr>
            <a:r>
              <a:rPr lang="en-US" dirty="0"/>
              <a:t>If many long-running requests come in quickly, the server can struggle.</a:t>
            </a:r>
          </a:p>
          <a:p>
            <a:pPr lvl="1">
              <a:buFont typeface="Wingdings" panose="05000000000000000000" pitchFamily="2" charset="2"/>
              <a:buChar char="§"/>
            </a:pPr>
            <a:r>
              <a:rPr lang="en-US" dirty="0"/>
              <a:t>Adding more threads uses more memory and can slow down the server.</a:t>
            </a:r>
          </a:p>
          <a:p>
            <a:r>
              <a:rPr lang="en-US" dirty="0"/>
              <a:t> </a:t>
            </a:r>
            <a:r>
              <a:rPr lang="en-US" b="1" dirty="0"/>
              <a:t>Asynchronous Requests:</a:t>
            </a:r>
            <a:endParaRPr lang="en-US" dirty="0"/>
          </a:p>
          <a:p>
            <a:pPr lvl="1">
              <a:buFont typeface="Wingdings" panose="05000000000000000000" pitchFamily="2" charset="2"/>
              <a:buChar char="§"/>
            </a:pPr>
            <a:r>
              <a:rPr lang="en-US" dirty="0"/>
              <a:t>With asynchronous methods, threads are not tied up while waiting for long operations.</a:t>
            </a:r>
          </a:p>
          <a:p>
            <a:pPr lvl="1">
              <a:buFont typeface="Wingdings" panose="05000000000000000000" pitchFamily="2" charset="2"/>
              <a:buChar char="§"/>
            </a:pPr>
            <a:r>
              <a:rPr lang="en-US" dirty="0"/>
              <a:t>This approach uses fewer threads and less memory, improving server performance.</a:t>
            </a:r>
          </a:p>
          <a:p>
            <a:endParaRPr lang="en-US" dirty="0"/>
          </a:p>
        </p:txBody>
      </p:sp>
      <p:sp>
        <p:nvSpPr>
          <p:cNvPr id="9" name="Rectangle 8"/>
          <p:cNvSpPr/>
          <p:nvPr/>
        </p:nvSpPr>
        <p:spPr>
          <a:xfrm>
            <a:off x="10580915" y="5711735"/>
            <a:ext cx="1843314" cy="1200329"/>
          </a:xfrm>
          <a:prstGeom prst="rect">
            <a:avLst/>
          </a:prstGeom>
        </p:spPr>
        <p:txBody>
          <a:bodyPr wrap="square">
            <a:spAutoFit/>
          </a:bodyPr>
          <a:lstStyle/>
          <a:p>
            <a:r>
              <a:rPr lang="en-US" b="1" dirty="0" smtClean="0">
                <a:solidFill>
                  <a:srgbClr val="1E1E1E"/>
                </a:solidFill>
                <a:latin typeface="Calisto MT" panose="02040603050505030304" pitchFamily="18" charset="0"/>
              </a:rPr>
              <a:t>. . . . . . . . . . .</a:t>
            </a:r>
          </a:p>
          <a:p>
            <a:r>
              <a:rPr lang="en-US" b="1" dirty="0" smtClean="0">
                <a:solidFill>
                  <a:srgbClr val="1E1E1E"/>
                </a:solidFill>
                <a:latin typeface="Calisto MT" panose="02040603050505030304" pitchFamily="18" charset="0"/>
              </a:rPr>
              <a:t>. . . . . . . . . . .</a:t>
            </a:r>
          </a:p>
          <a:p>
            <a:r>
              <a:rPr lang="en-US" b="1" dirty="0" smtClean="0">
                <a:solidFill>
                  <a:srgbClr val="1E1E1E"/>
                </a:solidFill>
                <a:latin typeface="Calisto MT" panose="02040603050505030304" pitchFamily="18" charset="0"/>
              </a:rPr>
              <a:t>. . . . . . . . . . .</a:t>
            </a:r>
          </a:p>
          <a:p>
            <a:endParaRPr lang="en-US" b="1" dirty="0">
              <a:solidFill>
                <a:srgbClr val="1E1E1E"/>
              </a:solidFill>
              <a:latin typeface="Calisto MT" panose="02040603050505030304" pitchFamily="18" charset="0"/>
            </a:endParaRPr>
          </a:p>
        </p:txBody>
      </p:sp>
      <p:sp>
        <p:nvSpPr>
          <p:cNvPr id="10" name="Rectangle 9"/>
          <p:cNvSpPr/>
          <p:nvPr/>
        </p:nvSpPr>
        <p:spPr>
          <a:xfrm>
            <a:off x="0" y="0"/>
            <a:ext cx="786674" cy="6858000"/>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srgbClr val="111A22"/>
                </a:solidFill>
              </a:rPr>
              <a:t>a</a:t>
            </a:r>
            <a:endParaRPr lang="en-US" dirty="0">
              <a:solidFill>
                <a:srgbClr val="111A22"/>
              </a:solidFill>
            </a:endParaRPr>
          </a:p>
        </p:txBody>
      </p:sp>
    </p:spTree>
    <p:extLst>
      <p:ext uri="{BB962C8B-B14F-4D97-AF65-F5344CB8AC3E}">
        <p14:creationId xmlns:p14="http://schemas.microsoft.com/office/powerpoint/2010/main" val="7145931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75656" y="365125"/>
            <a:ext cx="10178143" cy="1325563"/>
          </a:xfrm>
        </p:spPr>
        <p:txBody>
          <a:bodyPr/>
          <a:lstStyle/>
          <a:p>
            <a:pPr algn="just"/>
            <a:r>
              <a:rPr lang="en-US" b="1" dirty="0" smtClean="0">
                <a:solidFill>
                  <a:srgbClr val="1E1E1E"/>
                </a:solidFill>
                <a:latin typeface="Calisto MT" panose="02040603050505030304" pitchFamily="18" charset="0"/>
              </a:rPr>
              <a:t>Processing Asynchronous Requests</a:t>
            </a:r>
            <a:endParaRPr lang="en-US" b="1" dirty="0">
              <a:solidFill>
                <a:srgbClr val="1E1E1E"/>
              </a:solidFill>
              <a:latin typeface="Calisto MT" panose="02040603050505030304" pitchFamily="18" charset="0"/>
            </a:endParaRPr>
          </a:p>
        </p:txBody>
      </p:sp>
      <p:sp>
        <p:nvSpPr>
          <p:cNvPr id="7" name="Content Placeholder 2"/>
          <p:cNvSpPr>
            <a:spLocks noGrp="1"/>
          </p:cNvSpPr>
          <p:nvPr>
            <p:ph idx="1"/>
          </p:nvPr>
        </p:nvSpPr>
        <p:spPr>
          <a:xfrm>
            <a:off x="1175656" y="1825625"/>
            <a:ext cx="10178144" cy="4351338"/>
          </a:xfrm>
        </p:spPr>
        <p:txBody>
          <a:bodyPr>
            <a:normAutofit/>
          </a:bodyPr>
          <a:lstStyle/>
          <a:p>
            <a:r>
              <a:rPr lang="en-US" b="1" dirty="0"/>
              <a:t>Asynchronous Requests</a:t>
            </a:r>
            <a:r>
              <a:rPr lang="en-US" b="1" dirty="0" smtClean="0"/>
              <a:t>: </a:t>
            </a:r>
            <a:r>
              <a:rPr lang="en-US" dirty="0" smtClean="0"/>
              <a:t>In </a:t>
            </a:r>
            <a:r>
              <a:rPr lang="en-US" dirty="0"/>
              <a:t>web apps with many requests or sudden spikes in traffic, using asynchronous calls helps the app stay responsive.</a:t>
            </a:r>
          </a:p>
          <a:p>
            <a:r>
              <a:rPr lang="en-US" dirty="0"/>
              <a:t>An asynchronous request takes the same time to complete as a synchronous one, but it doesn’t tie up a thread while waiting.</a:t>
            </a:r>
          </a:p>
          <a:p>
            <a:r>
              <a:rPr lang="en-US" dirty="0"/>
              <a:t>This means the server can handle other requests while waiting, preventing delays and avoiding overloading the thread pool.</a:t>
            </a:r>
          </a:p>
        </p:txBody>
      </p:sp>
      <p:sp>
        <p:nvSpPr>
          <p:cNvPr id="9" name="Rectangle 8"/>
          <p:cNvSpPr/>
          <p:nvPr/>
        </p:nvSpPr>
        <p:spPr>
          <a:xfrm>
            <a:off x="10580915" y="5711735"/>
            <a:ext cx="1843314" cy="1200329"/>
          </a:xfrm>
          <a:prstGeom prst="rect">
            <a:avLst/>
          </a:prstGeom>
        </p:spPr>
        <p:txBody>
          <a:bodyPr wrap="square">
            <a:spAutoFit/>
          </a:bodyPr>
          <a:lstStyle/>
          <a:p>
            <a:pPr algn="just"/>
            <a:r>
              <a:rPr lang="en-US" b="1" dirty="0" smtClean="0">
                <a:solidFill>
                  <a:srgbClr val="111A22"/>
                </a:solidFill>
                <a:latin typeface="Calisto MT" panose="02040603050505030304" pitchFamily="18" charset="0"/>
              </a:rPr>
              <a:t>. . . . . . . . . . .</a:t>
            </a:r>
          </a:p>
          <a:p>
            <a:pPr algn="just"/>
            <a:r>
              <a:rPr lang="en-US" b="1" dirty="0" smtClean="0">
                <a:solidFill>
                  <a:srgbClr val="111A22"/>
                </a:solidFill>
                <a:latin typeface="Calisto MT" panose="02040603050505030304" pitchFamily="18" charset="0"/>
              </a:rPr>
              <a:t>. . . . . . . . . . .</a:t>
            </a:r>
          </a:p>
          <a:p>
            <a:pPr algn="just"/>
            <a:r>
              <a:rPr lang="en-US" b="1" dirty="0" smtClean="0">
                <a:solidFill>
                  <a:srgbClr val="111A22"/>
                </a:solidFill>
                <a:latin typeface="Calisto MT" panose="02040603050505030304" pitchFamily="18" charset="0"/>
              </a:rPr>
              <a:t>. . . . . . . . . . .</a:t>
            </a:r>
          </a:p>
          <a:p>
            <a:pPr algn="just"/>
            <a:endParaRPr lang="en-US" b="1" dirty="0">
              <a:solidFill>
                <a:srgbClr val="111A22"/>
              </a:solidFill>
              <a:latin typeface="Calisto MT" panose="02040603050505030304" pitchFamily="18" charset="0"/>
            </a:endParaRPr>
          </a:p>
        </p:txBody>
      </p:sp>
      <p:sp>
        <p:nvSpPr>
          <p:cNvPr id="10" name="Rectangle 9"/>
          <p:cNvSpPr/>
          <p:nvPr/>
        </p:nvSpPr>
        <p:spPr>
          <a:xfrm>
            <a:off x="0" y="0"/>
            <a:ext cx="786674" cy="6858000"/>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srgbClr val="111A22"/>
                </a:solidFill>
              </a:rPr>
              <a:t>a</a:t>
            </a:r>
            <a:endParaRPr lang="en-US" dirty="0">
              <a:solidFill>
                <a:srgbClr val="111A22"/>
              </a:solidFill>
            </a:endParaRPr>
          </a:p>
        </p:txBody>
      </p:sp>
    </p:spTree>
    <p:extLst>
      <p:ext uri="{BB962C8B-B14F-4D97-AF65-F5344CB8AC3E}">
        <p14:creationId xmlns:p14="http://schemas.microsoft.com/office/powerpoint/2010/main" val="1796673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75656" y="466725"/>
            <a:ext cx="10178143" cy="1325563"/>
          </a:xfrm>
        </p:spPr>
        <p:txBody>
          <a:bodyPr>
            <a:normAutofit/>
          </a:bodyPr>
          <a:lstStyle/>
          <a:p>
            <a:pPr algn="just"/>
            <a:r>
              <a:rPr lang="en-US" sz="4000" b="1" dirty="0" smtClean="0">
                <a:solidFill>
                  <a:srgbClr val="111A22"/>
                </a:solidFill>
                <a:latin typeface="Calisto MT" panose="02040603050505030304" pitchFamily="18" charset="0"/>
              </a:rPr>
              <a:t>Choosing Synchronous or Asynchronous Action Methods</a:t>
            </a:r>
            <a:endParaRPr lang="en-US" sz="4000" b="1" dirty="0">
              <a:solidFill>
                <a:srgbClr val="111A22"/>
              </a:solidFill>
              <a:latin typeface="Calisto MT" panose="02040603050505030304" pitchFamily="18" charset="0"/>
            </a:endParaRPr>
          </a:p>
        </p:txBody>
      </p:sp>
      <p:sp>
        <p:nvSpPr>
          <p:cNvPr id="7" name="Content Placeholder 2"/>
          <p:cNvSpPr>
            <a:spLocks noGrp="1"/>
          </p:cNvSpPr>
          <p:nvPr>
            <p:ph idx="1"/>
          </p:nvPr>
        </p:nvSpPr>
        <p:spPr>
          <a:xfrm>
            <a:off x="1175656" y="2101396"/>
            <a:ext cx="10178144" cy="4351338"/>
          </a:xfrm>
        </p:spPr>
        <p:txBody>
          <a:bodyPr>
            <a:noAutofit/>
          </a:bodyPr>
          <a:lstStyle/>
          <a:p>
            <a:r>
              <a:rPr lang="en-US" dirty="0"/>
              <a:t>Here's a simplified guide for choosing between synchronous and asynchronous action methods:</a:t>
            </a:r>
          </a:p>
          <a:p>
            <a:r>
              <a:rPr lang="en-US" dirty="0"/>
              <a:t>Use Synchronous Methods When:</a:t>
            </a:r>
          </a:p>
          <a:p>
            <a:pPr lvl="1"/>
            <a:r>
              <a:rPr lang="en-US" dirty="0"/>
              <a:t>The tasks are simple and quick.</a:t>
            </a:r>
          </a:p>
          <a:p>
            <a:pPr lvl="1"/>
            <a:r>
              <a:rPr lang="en-US" dirty="0"/>
              <a:t>Simplicity is more important than performance.</a:t>
            </a:r>
          </a:p>
          <a:p>
            <a:pPr lvl="1"/>
            <a:r>
              <a:rPr lang="en-US" dirty="0"/>
              <a:t>The tasks mainly use the CPU, not disk or network resources (asynchronous methods don’t help here and can add extra complexity</a:t>
            </a:r>
            <a:r>
              <a:rPr lang="en-US" dirty="0" smtClean="0"/>
              <a:t>).</a:t>
            </a:r>
            <a:endParaRPr lang="en-US" dirty="0"/>
          </a:p>
        </p:txBody>
      </p:sp>
      <p:sp>
        <p:nvSpPr>
          <p:cNvPr id="9" name="Rectangle 8"/>
          <p:cNvSpPr/>
          <p:nvPr/>
        </p:nvSpPr>
        <p:spPr>
          <a:xfrm>
            <a:off x="10580915" y="5711735"/>
            <a:ext cx="1843314" cy="1200329"/>
          </a:xfrm>
          <a:prstGeom prst="rect">
            <a:avLst/>
          </a:prstGeom>
        </p:spPr>
        <p:txBody>
          <a:bodyPr wrap="square">
            <a:spAutoFit/>
          </a:bodyPr>
          <a:lstStyle/>
          <a:p>
            <a:pPr algn="just"/>
            <a:r>
              <a:rPr lang="en-US" b="1" dirty="0" smtClean="0">
                <a:solidFill>
                  <a:srgbClr val="1E1E1E"/>
                </a:solidFill>
                <a:latin typeface="Calisto MT" panose="02040603050505030304" pitchFamily="18" charset="0"/>
              </a:rPr>
              <a:t>. . . . . . . . . . .</a:t>
            </a:r>
          </a:p>
          <a:p>
            <a:pPr algn="just"/>
            <a:r>
              <a:rPr lang="en-US" b="1" dirty="0" smtClean="0">
                <a:solidFill>
                  <a:srgbClr val="1E1E1E"/>
                </a:solidFill>
                <a:latin typeface="Calisto MT" panose="02040603050505030304" pitchFamily="18" charset="0"/>
              </a:rPr>
              <a:t>. . . . . . . . . . .</a:t>
            </a:r>
          </a:p>
          <a:p>
            <a:pPr algn="just"/>
            <a:r>
              <a:rPr lang="en-US" b="1" dirty="0" smtClean="0">
                <a:solidFill>
                  <a:srgbClr val="1E1E1E"/>
                </a:solidFill>
                <a:latin typeface="Calisto MT" panose="02040603050505030304" pitchFamily="18" charset="0"/>
              </a:rPr>
              <a:t>. . . . . . . . . . .</a:t>
            </a:r>
          </a:p>
          <a:p>
            <a:pPr algn="just"/>
            <a:endParaRPr lang="en-US" b="1" dirty="0">
              <a:solidFill>
                <a:srgbClr val="1E1E1E"/>
              </a:solidFill>
              <a:latin typeface="Calisto MT" panose="02040603050505030304" pitchFamily="18" charset="0"/>
            </a:endParaRPr>
          </a:p>
        </p:txBody>
      </p:sp>
      <p:sp>
        <p:nvSpPr>
          <p:cNvPr id="27" name="Rectangle 26"/>
          <p:cNvSpPr/>
          <p:nvPr/>
        </p:nvSpPr>
        <p:spPr>
          <a:xfrm>
            <a:off x="0" y="0"/>
            <a:ext cx="786674" cy="6858000"/>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srgbClr val="111A22"/>
                </a:solidFill>
              </a:rPr>
              <a:t>a</a:t>
            </a:r>
            <a:endParaRPr lang="en-US" dirty="0">
              <a:solidFill>
                <a:srgbClr val="111A22"/>
              </a:solidFill>
            </a:endParaRPr>
          </a:p>
        </p:txBody>
      </p:sp>
    </p:spTree>
    <p:extLst>
      <p:ext uri="{BB962C8B-B14F-4D97-AF65-F5344CB8AC3E}">
        <p14:creationId xmlns:p14="http://schemas.microsoft.com/office/powerpoint/2010/main" val="1950758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75655" y="524782"/>
            <a:ext cx="10178143" cy="1325563"/>
          </a:xfrm>
        </p:spPr>
        <p:txBody>
          <a:bodyPr/>
          <a:lstStyle/>
          <a:p>
            <a:pPr algn="just"/>
            <a:r>
              <a:rPr lang="en-US" b="1" dirty="0">
                <a:solidFill>
                  <a:srgbClr val="1E1E1E"/>
                </a:solidFill>
                <a:latin typeface="Calisto MT" panose="02040603050505030304" pitchFamily="18" charset="0"/>
              </a:rPr>
              <a:t>Choosing Synchronous or Asynchronous Action Methods</a:t>
            </a:r>
            <a:endParaRPr lang="en-US" b="1" dirty="0">
              <a:solidFill>
                <a:srgbClr val="1E1E1E"/>
              </a:solidFill>
              <a:latin typeface="Calisto MT" panose="02040603050505030304" pitchFamily="18" charset="0"/>
            </a:endParaRPr>
          </a:p>
        </p:txBody>
      </p:sp>
      <p:sp>
        <p:nvSpPr>
          <p:cNvPr id="7" name="Content Placeholder 2"/>
          <p:cNvSpPr>
            <a:spLocks noGrp="1"/>
          </p:cNvSpPr>
          <p:nvPr>
            <p:ph idx="1"/>
          </p:nvPr>
        </p:nvSpPr>
        <p:spPr>
          <a:xfrm>
            <a:off x="1175655" y="2115911"/>
            <a:ext cx="10178144" cy="4351338"/>
          </a:xfrm>
        </p:spPr>
        <p:txBody>
          <a:bodyPr>
            <a:normAutofit fontScale="92500" lnSpcReduction="10000"/>
          </a:bodyPr>
          <a:lstStyle/>
          <a:p>
            <a:r>
              <a:rPr lang="en-US" sz="3200" dirty="0"/>
              <a:t>Use Asynchronous Methods When</a:t>
            </a:r>
            <a:r>
              <a:rPr lang="en-US" sz="3200" dirty="0" smtClean="0"/>
              <a:t>:</a:t>
            </a:r>
            <a:endParaRPr lang="en-US" sz="3200" dirty="0"/>
          </a:p>
          <a:p>
            <a:pPr lvl="1"/>
            <a:r>
              <a:rPr lang="en-US" sz="2200" dirty="0"/>
              <a:t>You’re calling services that support asynchronous methods, and you're using .NET 4.5 or later.</a:t>
            </a:r>
          </a:p>
          <a:p>
            <a:pPr lvl="1"/>
            <a:r>
              <a:rPr lang="en-US" sz="2200" dirty="0"/>
              <a:t>The tasks involve network or disk operations (asynchronous methods are useful here).</a:t>
            </a:r>
          </a:p>
          <a:p>
            <a:pPr lvl="1"/>
            <a:r>
              <a:rPr lang="en-US" sz="2200" dirty="0"/>
              <a:t>Code simplicity is less important than handling tasks in parallel.</a:t>
            </a:r>
          </a:p>
          <a:p>
            <a:pPr lvl="1"/>
            <a:r>
              <a:rPr lang="en-US" sz="2200" dirty="0"/>
              <a:t>You want to allow users to cancel long-running requests.</a:t>
            </a:r>
          </a:p>
          <a:p>
            <a:pPr lvl="1"/>
            <a:r>
              <a:rPr lang="en-US" sz="2200" dirty="0"/>
              <a:t>Switching threads is worth the overhead (e.g., if a synchronous method is making the </a:t>
            </a:r>
            <a:r>
              <a:rPr lang="en-US" sz="2200" dirty="0" smtClean="0"/>
              <a:t>thread </a:t>
            </a:r>
            <a:r>
              <a:rPr lang="en-US" sz="2200" dirty="0"/>
              <a:t>wait without doing useful work</a:t>
            </a:r>
            <a:r>
              <a:rPr lang="en-US" sz="2200" dirty="0" smtClean="0"/>
              <a:t>).</a:t>
            </a:r>
          </a:p>
          <a:p>
            <a:r>
              <a:rPr lang="en-US" dirty="0" smtClean="0"/>
              <a:t>Not </a:t>
            </a:r>
            <a:r>
              <a:rPr lang="en-US" dirty="0"/>
              <a:t>all methods need to be asynchronous. Often, changing just a few methods can significantly improve performance.</a:t>
            </a:r>
          </a:p>
          <a:p>
            <a:r>
              <a:rPr lang="en-US" dirty="0" smtClean="0"/>
              <a:t>The </a:t>
            </a:r>
            <a:r>
              <a:rPr lang="en-US" dirty="0"/>
              <a:t>provided sample code is for learning purposes and may not fully apply to real-world applications.</a:t>
            </a:r>
          </a:p>
          <a:p>
            <a:pPr lvl="1"/>
            <a:endParaRPr lang="en-US" dirty="0"/>
          </a:p>
        </p:txBody>
      </p:sp>
      <p:sp>
        <p:nvSpPr>
          <p:cNvPr id="9" name="Rectangle 8"/>
          <p:cNvSpPr/>
          <p:nvPr/>
        </p:nvSpPr>
        <p:spPr>
          <a:xfrm>
            <a:off x="10580915" y="5711735"/>
            <a:ext cx="1843314" cy="1200329"/>
          </a:xfrm>
          <a:prstGeom prst="rect">
            <a:avLst/>
          </a:prstGeom>
        </p:spPr>
        <p:txBody>
          <a:bodyPr wrap="square">
            <a:spAutoFit/>
          </a:bodyPr>
          <a:lstStyle/>
          <a:p>
            <a:pPr algn="just"/>
            <a:r>
              <a:rPr lang="en-US" b="1" dirty="0" smtClean="0">
                <a:solidFill>
                  <a:srgbClr val="111A22"/>
                </a:solidFill>
                <a:latin typeface="Calisto MT" panose="02040603050505030304" pitchFamily="18" charset="0"/>
              </a:rPr>
              <a:t>. . . . . . . . . . .</a:t>
            </a:r>
          </a:p>
          <a:p>
            <a:pPr algn="just"/>
            <a:r>
              <a:rPr lang="en-US" b="1" dirty="0" smtClean="0">
                <a:solidFill>
                  <a:srgbClr val="111A22"/>
                </a:solidFill>
                <a:latin typeface="Calisto MT" panose="02040603050505030304" pitchFamily="18" charset="0"/>
              </a:rPr>
              <a:t>. . . . . . . . . . .</a:t>
            </a:r>
          </a:p>
          <a:p>
            <a:pPr algn="just"/>
            <a:r>
              <a:rPr lang="en-US" b="1" dirty="0" smtClean="0">
                <a:solidFill>
                  <a:srgbClr val="111A22"/>
                </a:solidFill>
                <a:latin typeface="Calisto MT" panose="02040603050505030304" pitchFamily="18" charset="0"/>
              </a:rPr>
              <a:t>. . . . . . . . . . .</a:t>
            </a:r>
          </a:p>
          <a:p>
            <a:pPr algn="just"/>
            <a:endParaRPr lang="en-US" b="1" dirty="0">
              <a:solidFill>
                <a:srgbClr val="111A22"/>
              </a:solidFill>
              <a:latin typeface="Calisto MT" panose="02040603050505030304" pitchFamily="18" charset="0"/>
            </a:endParaRPr>
          </a:p>
        </p:txBody>
      </p:sp>
      <p:sp>
        <p:nvSpPr>
          <p:cNvPr id="28" name="Rectangle 27"/>
          <p:cNvSpPr/>
          <p:nvPr/>
        </p:nvSpPr>
        <p:spPr>
          <a:xfrm>
            <a:off x="0" y="0"/>
            <a:ext cx="786674" cy="6858000"/>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srgbClr val="111A22"/>
                </a:solidFill>
              </a:rPr>
              <a:t>a</a:t>
            </a:r>
            <a:endParaRPr lang="en-US" dirty="0">
              <a:solidFill>
                <a:srgbClr val="111A22"/>
              </a:solidFill>
            </a:endParaRPr>
          </a:p>
        </p:txBody>
      </p:sp>
    </p:spTree>
    <p:extLst>
      <p:ext uri="{BB962C8B-B14F-4D97-AF65-F5344CB8AC3E}">
        <p14:creationId xmlns:p14="http://schemas.microsoft.com/office/powerpoint/2010/main" val="31386077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1373</Words>
  <Application>Microsoft Office PowerPoint</Application>
  <PresentationFormat>Widescreen</PresentationFormat>
  <Paragraphs>162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Calisto MT</vt:lpstr>
      <vt:lpstr>Wingdings</vt:lpstr>
      <vt:lpstr>Office Theme</vt:lpstr>
      <vt:lpstr>PowerPoint Presentation</vt:lpstr>
      <vt:lpstr>PowerPoint Presentation</vt:lpstr>
      <vt:lpstr>Introduction</vt:lpstr>
      <vt:lpstr>Parallelism</vt:lpstr>
      <vt:lpstr>Asynchronous Programming</vt:lpstr>
      <vt:lpstr>How Requests are Processed by Thread Pool</vt:lpstr>
      <vt:lpstr>Processing Asynchronous Requests</vt:lpstr>
      <vt:lpstr>Choosing Synchronous or Asynchronous Action Methods</vt:lpstr>
      <vt:lpstr>Choosing Synchronous or Asynchronous Action Methods</vt:lpstr>
      <vt:lpstr>Coding Example (Sync)</vt:lpstr>
      <vt:lpstr>Coding Example (Sync)</vt:lpstr>
      <vt:lpstr>Coding Example (Sync)</vt:lpstr>
      <vt:lpstr>Coding Example (Sync)</vt:lpstr>
      <vt:lpstr>Coding Example (Async)</vt:lpstr>
      <vt:lpstr>Coding Example (Async)</vt:lpstr>
      <vt:lpstr>Coding Example (Async)</vt:lpstr>
      <vt:lpstr>Coding Example (Async)</vt:lpstr>
      <vt:lpstr>Execution Time Difference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Azka Mushtaq</dc:creator>
  <cp:lastModifiedBy>Azka Mushtaq</cp:lastModifiedBy>
  <cp:revision>206</cp:revision>
  <dcterms:created xsi:type="dcterms:W3CDTF">2023-12-17T07:42:29Z</dcterms:created>
  <dcterms:modified xsi:type="dcterms:W3CDTF">2024-08-11T17:15:35Z</dcterms:modified>
</cp:coreProperties>
</file>