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9C170378-C8B5-4663-8AC2-C44A3737A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7A29-71F2-4DD2-9E64-AA9A0AF6548A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0378-C8B5-4663-8AC2-C44A3737A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00_Updated_07_23_2022_omputational%20neuroscience%20course%20syllabus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colab.research.google.com/github/ContextLab/cs-for-psych/blob/master/slides/module_1/introduction_and_overview.ipynb#scrollTo=yIWcMraIKoq_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ru99.com/how-to-install-python.html" TargetMode="External"/><Relationship Id="rId5" Type="http://schemas.openxmlformats.org/officeDocument/2006/relationships/hyperlink" Target="https://www.youtube.com/watch?v=YagM_FuPLQU" TargetMode="External"/><Relationship Id="rId4" Type="http://schemas.openxmlformats.org/officeDocument/2006/relationships/hyperlink" Target="https://www.jetbrains.com/help/pycharm/installation-guide.html#sna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spike/yes-the-brain-is-a-computer-11f630cad736" TargetMode="External"/><Relationship Id="rId2" Type="http://schemas.openxmlformats.org/officeDocument/2006/relationships/hyperlink" Target="https://www.jetbrains.com/help/pycharm/installation-guide.html#sna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romainbrette.fr/what-is-computational-neuroscience-xxxiv-is-the-brain-a-computer-2/" TargetMode="External"/><Relationship Id="rId4" Type="http://schemas.openxmlformats.org/officeDocument/2006/relationships/hyperlink" Target="https://mila.quebec/en/person/blake-richar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2055" y="1045390"/>
            <a:ext cx="9518072" cy="3477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sz="2000" dirty="0" smtClean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r>
              <a:rPr lang="en-US" sz="2000" dirty="0" smtClean="0">
                <a:latin typeface="Palatino Linotype" panose="02040502050505030304" pitchFamily="18" charset="0"/>
              </a:rPr>
              <a:t>Computational neuroscience course </a:t>
            </a:r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endParaRPr lang="en-US" sz="2000" dirty="0" smtClean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endParaRPr lang="en-US" sz="2000" dirty="0" smtClean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r>
              <a:rPr lang="en-US" sz="2000" dirty="0" err="1" smtClean="0">
                <a:latin typeface="Palatino Linotype" panose="02040502050505030304" pitchFamily="18" charset="0"/>
              </a:rPr>
              <a:t>Ahmadreza</a:t>
            </a:r>
            <a:r>
              <a:rPr lang="en-US" sz="2000" dirty="0" smtClean="0">
                <a:latin typeface="Palatino Linotype" panose="02040502050505030304" pitchFamily="18" charset="0"/>
              </a:rPr>
              <a:t> </a:t>
            </a:r>
            <a:r>
              <a:rPr lang="en-US" sz="2000" dirty="0" err="1" smtClean="0">
                <a:latin typeface="Palatino Linotype" panose="02040502050505030304" pitchFamily="18" charset="0"/>
              </a:rPr>
              <a:t>Keihani</a:t>
            </a:r>
            <a:r>
              <a:rPr lang="en-US" sz="2000" dirty="0" smtClean="0">
                <a:latin typeface="Palatino Linotype" panose="02040502050505030304" pitchFamily="18" charset="0"/>
              </a:rPr>
              <a:t>, PhD</a:t>
            </a:r>
          </a:p>
          <a:p>
            <a:pPr algn="ctr"/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Palatino Linotype" panose="02040502050505030304" pitchFamily="18" charset="0"/>
              </a:rPr>
              <a:t>  # Pages: </a:t>
            </a:r>
            <a:r>
              <a:rPr lang="en-US" sz="10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                                      Fall, 2023                                                                                                                                                                                                         Ahmadrezakeihani@gmail.com, keihania@upmc.edu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39091" y="2355926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30236" y="5881255"/>
            <a:ext cx="53617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65CBE-5A1F-4B56-8F0F-0AAD4536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46654"/>
            <a:ext cx="2743200" cy="365125"/>
          </a:xfrm>
        </p:spPr>
        <p:txBody>
          <a:bodyPr/>
          <a:lstStyle/>
          <a:p>
            <a:fld id="{117ACD3A-207D-4C93-ACDF-D821DA80FEF0}" type="slidenum">
              <a:rPr lang="fa-IR" smtClean="0">
                <a:solidFill>
                  <a:schemeClr val="tx1"/>
                </a:solidFill>
              </a:rPr>
              <a:t>1</a:t>
            </a:fld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19504"/>
            <a:ext cx="12192000" cy="1558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038" y="1001847"/>
            <a:ext cx="951807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Palatino Linotype" panose="02040502050505030304" pitchFamily="18" charset="0"/>
              </a:rPr>
              <a:t>Welcome message and course introduction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Palatino Linotype" panose="02040502050505030304" pitchFamily="18" charset="0"/>
              </a:rPr>
              <a:t>Course structure and expectations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Palatino Linotype" panose="02040502050505030304" pitchFamily="18" charset="0"/>
                <a:hlinkClick r:id="rId2" action="ppaction://hlinkfile"/>
              </a:rPr>
              <a:t>Getting familiar with the course materials</a:t>
            </a:r>
            <a:endParaRPr lang="en-US" sz="1600" dirty="0" smtClean="0">
              <a:latin typeface="Palatino Linotype" panose="02040502050505030304" pitchFamily="18" charset="0"/>
            </a:endParaRPr>
          </a:p>
          <a:p>
            <a:pPr>
              <a:lnSpc>
                <a:spcPct val="200000"/>
              </a:lnSpc>
            </a:pPr>
            <a:endParaRPr lang="en-US" sz="1600" dirty="0" smtClean="0"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Palatino Linotype" panose="02040502050505030304" pitchFamily="18" charset="0"/>
              </a:rPr>
              <a:t>Setting up the necessary software and tools</a:t>
            </a: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6845"/>
            <a:ext cx="12192000" cy="24622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Palatino Linotype" panose="02040502050505030304" pitchFamily="18" charset="0"/>
              </a:rPr>
              <a:t>  # Pages: </a:t>
            </a:r>
            <a:r>
              <a:rPr lang="en-US" sz="10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                                      Fall, 2023                                                                                                                                                                                            Ahmadrezakeihani@gmail.com, keihania@upmc.edu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65CBE-5A1F-4B56-8F0F-0AAD4536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31720"/>
            <a:ext cx="2743200" cy="365125"/>
          </a:xfrm>
        </p:spPr>
        <p:txBody>
          <a:bodyPr/>
          <a:lstStyle/>
          <a:p>
            <a:fld id="{117ACD3A-207D-4C93-ACDF-D821DA80FEF0}" type="slidenum">
              <a:rPr lang="fa-IR" smtClean="0">
                <a:solidFill>
                  <a:schemeClr val="tx1"/>
                </a:solidFill>
              </a:rPr>
              <a:t>2</a:t>
            </a:fld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3" y="155292"/>
            <a:ext cx="559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Session 1: Orientation and course setup</a:t>
            </a:r>
          </a:p>
        </p:txBody>
      </p:sp>
    </p:spTree>
    <p:extLst>
      <p:ext uri="{BB962C8B-B14F-4D97-AF65-F5344CB8AC3E}">
        <p14:creationId xmlns:p14="http://schemas.microsoft.com/office/powerpoint/2010/main" val="20396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19504"/>
            <a:ext cx="12192000" cy="1558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6845"/>
            <a:ext cx="12192000" cy="24622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Palatino Linotype" panose="02040502050505030304" pitchFamily="18" charset="0"/>
              </a:rPr>
              <a:t>  # Pages: </a:t>
            </a:r>
            <a:r>
              <a:rPr lang="en-US" sz="10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                                      Fall, 2023                                                                                                                                                                                            Ahmadrezakeihani@gmail.com, keihania@upmc.edu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65CBE-5A1F-4B56-8F0F-0AAD4536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31720"/>
            <a:ext cx="2743200" cy="365125"/>
          </a:xfrm>
        </p:spPr>
        <p:txBody>
          <a:bodyPr/>
          <a:lstStyle/>
          <a:p>
            <a:fld id="{117ACD3A-207D-4C93-ACDF-D821DA80FEF0}" type="slidenum">
              <a:rPr lang="fa-IR" smtClean="0">
                <a:solidFill>
                  <a:schemeClr val="tx1"/>
                </a:solidFill>
              </a:rPr>
              <a:t>3</a:t>
            </a:fld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3" y="155292"/>
            <a:ext cx="559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Setting up the necessary software and 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052" y="95582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  <a:hlinkClick r:id="rId2"/>
              </a:rPr>
              <a:t> Introduction and overview</a:t>
            </a:r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smtClean="0">
                <a:latin typeface="Palatino Linotype" panose="02040502050505030304" pitchFamily="18" charset="0"/>
              </a:rPr>
              <a:t>Installing Python and </a:t>
            </a:r>
            <a:r>
              <a:rPr lang="en-US" dirty="0" err="1" smtClean="0">
                <a:latin typeface="Palatino Linotype" panose="02040502050505030304" pitchFamily="18" charset="0"/>
              </a:rPr>
              <a:t>PyCharm</a:t>
            </a:r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smtClean="0">
                <a:latin typeface="Palatino Linotype" panose="02040502050505030304" pitchFamily="18" charset="0"/>
                <a:hlinkClick r:id="rId3"/>
              </a:rPr>
              <a:t>Link 1: Installing Python</a:t>
            </a:r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 smtClean="0">
                <a:latin typeface="Palatino Linotype" panose="02040502050505030304" pitchFamily="18" charset="0"/>
                <a:hlinkClick r:id="rId4"/>
              </a:rPr>
              <a:t>Link 2 : Installing </a:t>
            </a:r>
            <a:r>
              <a:rPr lang="en-US" dirty="0" err="1" smtClean="0">
                <a:latin typeface="Palatino Linotype" panose="02040502050505030304" pitchFamily="18" charset="0"/>
                <a:hlinkClick r:id="rId4"/>
              </a:rPr>
              <a:t>PyCharm</a:t>
            </a:r>
            <a:endParaRPr lang="en-US" dirty="0" smtClean="0">
              <a:latin typeface="Palatino Linotype" panose="02040502050505030304" pitchFamily="18" charset="0"/>
              <a:hlinkClick r:id="rId4"/>
            </a:endParaRPr>
          </a:p>
          <a:p>
            <a:endParaRPr lang="en-US" dirty="0">
              <a:latin typeface="Palatino Linotype" panose="02040502050505030304" pitchFamily="18" charset="0"/>
              <a:hlinkClick r:id="rId4"/>
            </a:endParaRPr>
          </a:p>
          <a:p>
            <a:endParaRPr lang="en-US" dirty="0" smtClean="0">
              <a:latin typeface="Palatino Linotype" panose="02040502050505030304" pitchFamily="18" charset="0"/>
              <a:hlinkClick r:id="rId4"/>
            </a:endParaRPr>
          </a:p>
          <a:p>
            <a:r>
              <a:rPr lang="en-US" dirty="0" smtClean="0">
                <a:latin typeface="Palatino Linotype" panose="02040502050505030304" pitchFamily="18" charset="0"/>
                <a:hlinkClick r:id="rId5"/>
              </a:rPr>
              <a:t>Link 3: Video for installing both of them together</a:t>
            </a:r>
            <a:endParaRPr lang="en-US" u="sng" dirty="0">
              <a:latin typeface="Palatino Linotype" panose="02040502050505030304" pitchFamily="18" charset="0"/>
              <a:hlinkClick r:id="rId4"/>
            </a:endParaRPr>
          </a:p>
          <a:p>
            <a:r>
              <a:rPr lang="en-US" dirty="0" smtClean="0">
                <a:latin typeface="Palatino Linotype" panose="02040502050505030304" pitchFamily="18" charset="0"/>
                <a:hlinkClick r:id="rId4"/>
              </a:rPr>
              <a:t> 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052" y="4920343"/>
            <a:ext cx="525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  <a:hlinkClick r:id="rId6"/>
              </a:rPr>
              <a:t>If you don’t have access to YouTube try this link</a:t>
            </a:r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19504"/>
            <a:ext cx="12192000" cy="1558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6845"/>
            <a:ext cx="12192000" cy="24622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Palatino Linotype" panose="02040502050505030304" pitchFamily="18" charset="0"/>
              </a:rPr>
              <a:t>  # Pages: </a:t>
            </a:r>
            <a:r>
              <a:rPr lang="en-US" sz="10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                                      Fall, 2023                                                                                                                                                                                            Ahmadrezakeihani@gmail.com, keihania@upmc.edu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65CBE-5A1F-4B56-8F0F-0AAD4536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31720"/>
            <a:ext cx="2743200" cy="365125"/>
          </a:xfrm>
        </p:spPr>
        <p:txBody>
          <a:bodyPr/>
          <a:lstStyle/>
          <a:p>
            <a:fld id="{117ACD3A-207D-4C93-ACDF-D821DA80FEF0}" type="slidenum">
              <a:rPr lang="fa-IR" smtClean="0">
                <a:solidFill>
                  <a:schemeClr val="tx1"/>
                </a:solidFill>
              </a:rPr>
              <a:t>4</a:t>
            </a:fld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3" y="155292"/>
            <a:ext cx="559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What is computational neuroscience ? 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052" y="955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Palatino Linotype" panose="02040502050505030304" pitchFamily="18" charset="0"/>
              <a:hlinkClick r:id="rId2"/>
            </a:endParaRPr>
          </a:p>
          <a:p>
            <a:r>
              <a:rPr lang="en-US" dirty="0" smtClean="0">
                <a:latin typeface="Palatino Linotype" panose="02040502050505030304" pitchFamily="18" charset="0"/>
                <a:hlinkClick r:id="rId2"/>
              </a:rPr>
              <a:t> 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903" y="1278992"/>
            <a:ext cx="49145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  <a:hlinkClick r:id="rId3"/>
              </a:rPr>
              <a:t>Yes, the brain is a computer</a:t>
            </a:r>
            <a:r>
              <a:rPr lang="en-US" sz="2800" dirty="0" smtClean="0">
                <a:latin typeface="Palatino Linotype" panose="02040502050505030304" pitchFamily="18" charset="0"/>
                <a:hlinkClick r:id="rId3"/>
              </a:rPr>
              <a:t>…</a:t>
            </a:r>
            <a:endParaRPr lang="en-US" sz="2800" dirty="0" smtClean="0">
              <a:latin typeface="Palatino Linotype" panose="02040502050505030304" pitchFamily="18" charset="0"/>
            </a:endParaRPr>
          </a:p>
          <a:p>
            <a:endParaRPr lang="en-US" sz="2800" dirty="0">
              <a:latin typeface="Palatino Linotype" panose="02040502050505030304" pitchFamily="18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Palatino Linotype" panose="02040502050505030304" pitchFamily="18" charset="0"/>
                <a:hlinkClick r:id="rId4"/>
              </a:rPr>
              <a:t>Our honor to have this guest!</a:t>
            </a:r>
            <a:endParaRPr lang="en-US" sz="16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4928" y="3576281"/>
            <a:ext cx="6155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Palatino Linotype" panose="02040502050505030304" pitchFamily="18" charset="0"/>
                <a:hlinkClick r:id="rId5"/>
              </a:rPr>
              <a:t>No, </a:t>
            </a:r>
            <a:r>
              <a:rPr lang="en-US" sz="2800" dirty="0">
                <a:latin typeface="Palatino Linotype" panose="02040502050505030304" pitchFamily="18" charset="0"/>
                <a:hlinkClick r:id="rId5"/>
              </a:rPr>
              <a:t>the brain is </a:t>
            </a:r>
            <a:r>
              <a:rPr lang="en-US" sz="2800" dirty="0" smtClean="0">
                <a:latin typeface="Palatino Linotype" panose="02040502050505030304" pitchFamily="18" charset="0"/>
                <a:hlinkClick r:id="rId5"/>
              </a:rPr>
              <a:t>not like a </a:t>
            </a:r>
            <a:r>
              <a:rPr lang="en-US" sz="2800" dirty="0">
                <a:latin typeface="Palatino Linotype" panose="02040502050505030304" pitchFamily="18" charset="0"/>
                <a:hlinkClick r:id="rId5"/>
              </a:rPr>
              <a:t>computer…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157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Palatino Linotype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19</cp:revision>
  <dcterms:created xsi:type="dcterms:W3CDTF">2023-09-21T12:16:50Z</dcterms:created>
  <dcterms:modified xsi:type="dcterms:W3CDTF">2023-09-24T16:36:43Z</dcterms:modified>
</cp:coreProperties>
</file>