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handoutMasterIdLst>
    <p:handoutMasterId r:id="rId50"/>
  </p:handoutMasterIdLst>
  <p:sldIdLst>
    <p:sldId id="256" r:id="rId2"/>
    <p:sldId id="258" r:id="rId3"/>
    <p:sldId id="259" r:id="rId4"/>
    <p:sldId id="260"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4" r:id="rId18"/>
    <p:sldId id="275" r:id="rId19"/>
    <p:sldId id="273" r:id="rId20"/>
    <p:sldId id="277" r:id="rId21"/>
    <p:sldId id="278" r:id="rId22"/>
    <p:sldId id="279" r:id="rId23"/>
    <p:sldId id="280" r:id="rId24"/>
    <p:sldId id="281" r:id="rId25"/>
    <p:sldId id="282" r:id="rId26"/>
    <p:sldId id="283" r:id="rId27"/>
    <p:sldId id="284" r:id="rId28"/>
    <p:sldId id="285" r:id="rId29"/>
    <p:sldId id="286" r:id="rId30"/>
    <p:sldId id="287"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Lst>
  <p:sldSz cx="9144000" cy="6858000" type="screen4x3"/>
  <p:notesSz cx="6858000" cy="9144000"/>
  <p:defaultTextStyle>
    <a:defPPr>
      <a:defRPr lang="en-US"/>
    </a:defPPr>
    <a:lvl1pPr algn="l" rtl="0" fontAlgn="base">
      <a:spcBef>
        <a:spcPct val="0"/>
      </a:spcBef>
      <a:spcAft>
        <a:spcPct val="0"/>
      </a:spcAft>
      <a:defRPr sz="2700" kern="1200">
        <a:solidFill>
          <a:schemeClr val="tx1"/>
        </a:solidFill>
        <a:latin typeface="Arial" charset="0"/>
        <a:ea typeface="+mn-ea"/>
        <a:cs typeface="+mn-cs"/>
      </a:defRPr>
    </a:lvl1pPr>
    <a:lvl2pPr marL="457200" algn="l" rtl="0" fontAlgn="base">
      <a:spcBef>
        <a:spcPct val="0"/>
      </a:spcBef>
      <a:spcAft>
        <a:spcPct val="0"/>
      </a:spcAft>
      <a:defRPr sz="2700" kern="1200">
        <a:solidFill>
          <a:schemeClr val="tx1"/>
        </a:solidFill>
        <a:latin typeface="Arial" charset="0"/>
        <a:ea typeface="+mn-ea"/>
        <a:cs typeface="+mn-cs"/>
      </a:defRPr>
    </a:lvl2pPr>
    <a:lvl3pPr marL="914400" algn="l" rtl="0" fontAlgn="base">
      <a:spcBef>
        <a:spcPct val="0"/>
      </a:spcBef>
      <a:spcAft>
        <a:spcPct val="0"/>
      </a:spcAft>
      <a:defRPr sz="2700" kern="1200">
        <a:solidFill>
          <a:schemeClr val="tx1"/>
        </a:solidFill>
        <a:latin typeface="Arial" charset="0"/>
        <a:ea typeface="+mn-ea"/>
        <a:cs typeface="+mn-cs"/>
      </a:defRPr>
    </a:lvl3pPr>
    <a:lvl4pPr marL="1371600" algn="l" rtl="0" fontAlgn="base">
      <a:spcBef>
        <a:spcPct val="0"/>
      </a:spcBef>
      <a:spcAft>
        <a:spcPct val="0"/>
      </a:spcAft>
      <a:defRPr sz="2700" kern="1200">
        <a:solidFill>
          <a:schemeClr val="tx1"/>
        </a:solidFill>
        <a:latin typeface="Arial" charset="0"/>
        <a:ea typeface="+mn-ea"/>
        <a:cs typeface="+mn-cs"/>
      </a:defRPr>
    </a:lvl4pPr>
    <a:lvl5pPr marL="1828800" algn="l" rtl="0" fontAlgn="base">
      <a:spcBef>
        <a:spcPct val="0"/>
      </a:spcBef>
      <a:spcAft>
        <a:spcPct val="0"/>
      </a:spcAft>
      <a:defRPr sz="2700" kern="1200">
        <a:solidFill>
          <a:schemeClr val="tx1"/>
        </a:solidFill>
        <a:latin typeface="Arial" charset="0"/>
        <a:ea typeface="+mn-ea"/>
        <a:cs typeface="+mn-cs"/>
      </a:defRPr>
    </a:lvl5pPr>
    <a:lvl6pPr marL="2286000" algn="l" defTabSz="914400" rtl="0" eaLnBrk="1" latinLnBrk="0" hangingPunct="1">
      <a:defRPr sz="2700" kern="1200">
        <a:solidFill>
          <a:schemeClr val="tx1"/>
        </a:solidFill>
        <a:latin typeface="Arial" charset="0"/>
        <a:ea typeface="+mn-ea"/>
        <a:cs typeface="+mn-cs"/>
      </a:defRPr>
    </a:lvl6pPr>
    <a:lvl7pPr marL="2743200" algn="l" defTabSz="914400" rtl="0" eaLnBrk="1" latinLnBrk="0" hangingPunct="1">
      <a:defRPr sz="2700" kern="1200">
        <a:solidFill>
          <a:schemeClr val="tx1"/>
        </a:solidFill>
        <a:latin typeface="Arial" charset="0"/>
        <a:ea typeface="+mn-ea"/>
        <a:cs typeface="+mn-cs"/>
      </a:defRPr>
    </a:lvl7pPr>
    <a:lvl8pPr marL="3200400" algn="l" defTabSz="914400" rtl="0" eaLnBrk="1" latinLnBrk="0" hangingPunct="1">
      <a:defRPr sz="2700" kern="1200">
        <a:solidFill>
          <a:schemeClr val="tx1"/>
        </a:solidFill>
        <a:latin typeface="Arial" charset="0"/>
        <a:ea typeface="+mn-ea"/>
        <a:cs typeface="+mn-cs"/>
      </a:defRPr>
    </a:lvl8pPr>
    <a:lvl9pPr marL="3657600" algn="l" defTabSz="914400" rtl="0" eaLnBrk="1" latinLnBrk="0" hangingPunct="1">
      <a:defRPr sz="27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78" autoAdjust="0"/>
    <p:restoredTop sz="86486" autoAdjust="0"/>
  </p:normalViewPr>
  <p:slideViewPr>
    <p:cSldViewPr>
      <p:cViewPr varScale="1">
        <p:scale>
          <a:sx n="64" d="100"/>
          <a:sy n="64" d="100"/>
        </p:scale>
        <p:origin x="-30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86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86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86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97A500F-0916-4744-AFD2-2C7AB234C03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3B9331-1358-41F1-8306-8972BBC5BC5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F1CD8A6-AD94-4CDB-A3F3-D19A5F19A57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F3FDF4-E553-4006-BBD2-D4F0FF282DB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F87A62-D22A-481F-A9B3-9440B26205F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6D8C32-7FF5-407D-B933-456F426862B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031BD9F-6C2D-4CF8-9CE5-F65157609F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955CA16-6365-4B46-B334-254315DC604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A1064F6-FE26-493C-AF41-792DAC896CA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4A3B451-B9CD-4991-95FF-A02D9E00C0A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E94632-D81D-4D3B-B2CF-97C1FE5655D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A97981B-DA41-4CFE-BBF2-D4A151A5DE2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C3DBCCC4-F707-42A1-9CCF-78305B743A8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447800" y="1600200"/>
            <a:ext cx="6400800" cy="1752600"/>
          </a:xfrm>
        </p:spPr>
        <p:txBody>
          <a:bodyPr rtlCol="0">
            <a:noAutofit/>
          </a:bodyPr>
          <a:lstStyle/>
          <a:p>
            <a:pPr fontAlgn="auto">
              <a:spcAft>
                <a:spcPts val="0"/>
              </a:spcAft>
              <a:buFont typeface="Arial" pitchFamily="34" charset="0"/>
              <a:buNone/>
              <a:defRPr/>
            </a:pPr>
            <a:r>
              <a:rPr lang="en-US" sz="6600" b="1" dirty="0" err="1" smtClean="0"/>
              <a:t>Penggunaan</a:t>
            </a:r>
            <a:r>
              <a:rPr lang="en-US" sz="6600" b="1" dirty="0" smtClean="0"/>
              <a:t> </a:t>
            </a:r>
            <a:r>
              <a:rPr lang="en-US" sz="6600" b="1" dirty="0" err="1" smtClean="0"/>
              <a:t>Kontrol</a:t>
            </a:r>
            <a:r>
              <a:rPr lang="en-US" sz="6600" b="1" dirty="0" smtClean="0"/>
              <a:t> Array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7543800" cy="685800"/>
          </a:xfrm>
        </p:spPr>
        <p:txBody>
          <a:bodyPr rtlCol="0">
            <a:normAutofit fontScale="90000"/>
          </a:bodyPr>
          <a:lstStyle/>
          <a:p>
            <a:pPr fontAlgn="auto">
              <a:spcAft>
                <a:spcPts val="0"/>
              </a:spcAft>
              <a:defRPr/>
            </a:pPr>
            <a:r>
              <a:rPr lang="en-US" b="1" smtClean="0"/>
              <a:t>Membuat Kontrol Array</a:t>
            </a:r>
            <a:endParaRPr lang="en-US" smtClean="0"/>
          </a:p>
        </p:txBody>
      </p:sp>
      <p:sp>
        <p:nvSpPr>
          <p:cNvPr id="11267" name="Rectangle 4"/>
          <p:cNvSpPr>
            <a:spLocks noChangeArrowheads="1"/>
          </p:cNvSpPr>
          <p:nvPr/>
        </p:nvSpPr>
        <p:spPr bwMode="auto">
          <a:xfrm>
            <a:off x="152400" y="990600"/>
            <a:ext cx="8763000" cy="1325563"/>
          </a:xfrm>
          <a:prstGeom prst="rect">
            <a:avLst/>
          </a:prstGeom>
          <a:noFill/>
          <a:ln w="9525">
            <a:noFill/>
            <a:miter lim="800000"/>
            <a:headEnd/>
            <a:tailEnd/>
          </a:ln>
        </p:spPr>
        <p:txBody>
          <a:bodyPr>
            <a:spAutoFit/>
          </a:bodyPr>
          <a:lstStyle/>
          <a:p>
            <a:r>
              <a:rPr lang="en-US"/>
              <a:t>Buat kontrol array dari cmdAngka (sebanyak 10 buah) dan dari cmdOperator (sebanyak 3 buah). Kemudian atur property caption masing-masing sebagai berikut :</a:t>
            </a:r>
          </a:p>
        </p:txBody>
      </p:sp>
      <p:pic>
        <p:nvPicPr>
          <p:cNvPr id="11268" name="Picture 6"/>
          <p:cNvPicPr>
            <a:picLocks noChangeAspect="1" noChangeArrowheads="1"/>
          </p:cNvPicPr>
          <p:nvPr/>
        </p:nvPicPr>
        <p:blipFill>
          <a:blip r:embed="rId2"/>
          <a:srcRect/>
          <a:stretch>
            <a:fillRect/>
          </a:stretch>
        </p:blipFill>
        <p:spPr bwMode="auto">
          <a:xfrm>
            <a:off x="0" y="2681288"/>
            <a:ext cx="9144000" cy="307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
            <a:ext cx="7543800" cy="685800"/>
          </a:xfrm>
        </p:spPr>
        <p:txBody>
          <a:bodyPr rtlCol="0">
            <a:normAutofit fontScale="90000"/>
          </a:bodyPr>
          <a:lstStyle/>
          <a:p>
            <a:pPr fontAlgn="auto">
              <a:spcAft>
                <a:spcPts val="0"/>
              </a:spcAft>
              <a:defRPr/>
            </a:pPr>
            <a:r>
              <a:rPr lang="en-US" b="1" smtClean="0"/>
              <a:t>Membuat Kontrol Array</a:t>
            </a:r>
            <a:endParaRPr lang="en-US" smtClean="0"/>
          </a:p>
        </p:txBody>
      </p:sp>
      <p:sp>
        <p:nvSpPr>
          <p:cNvPr id="12291" name="Rectangle 3"/>
          <p:cNvSpPr>
            <a:spLocks noChangeArrowheads="1"/>
          </p:cNvSpPr>
          <p:nvPr/>
        </p:nvSpPr>
        <p:spPr bwMode="auto">
          <a:xfrm>
            <a:off x="152400" y="990600"/>
            <a:ext cx="8763000" cy="1325563"/>
          </a:xfrm>
          <a:prstGeom prst="rect">
            <a:avLst/>
          </a:prstGeom>
          <a:noFill/>
          <a:ln w="9525">
            <a:noFill/>
            <a:miter lim="800000"/>
            <a:headEnd/>
            <a:tailEnd/>
          </a:ln>
        </p:spPr>
        <p:txBody>
          <a:bodyPr>
            <a:spAutoFit/>
          </a:bodyPr>
          <a:lstStyle/>
          <a:p>
            <a:r>
              <a:rPr lang="en-US"/>
              <a:t>Buat kontrol array dari cmdAngka (sebanyak 10 buah) dan dari cmdOperator (sebanyak 3 buah). Kemudian atur property caption masing-masing sebagai berikut :</a:t>
            </a:r>
          </a:p>
        </p:txBody>
      </p:sp>
      <p:pic>
        <p:nvPicPr>
          <p:cNvPr id="12292" name="Picture 5"/>
          <p:cNvPicPr>
            <a:picLocks noChangeAspect="1" noChangeArrowheads="1"/>
          </p:cNvPicPr>
          <p:nvPr/>
        </p:nvPicPr>
        <p:blipFill>
          <a:blip r:embed="rId2"/>
          <a:srcRect/>
          <a:stretch>
            <a:fillRect/>
          </a:stretch>
        </p:blipFill>
        <p:spPr bwMode="auto">
          <a:xfrm>
            <a:off x="1752600" y="2362200"/>
            <a:ext cx="5049838" cy="415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76200"/>
            <a:ext cx="7543800" cy="685800"/>
          </a:xfrm>
        </p:spPr>
        <p:txBody>
          <a:bodyPr rtlCol="0">
            <a:normAutofit fontScale="90000"/>
          </a:bodyPr>
          <a:lstStyle/>
          <a:p>
            <a:pPr fontAlgn="auto">
              <a:spcAft>
                <a:spcPts val="0"/>
              </a:spcAft>
              <a:defRPr/>
            </a:pPr>
            <a:r>
              <a:rPr lang="en-US" b="1" smtClean="0"/>
              <a:t>Membuat Kontrol Array</a:t>
            </a:r>
            <a:endParaRPr lang="en-US" smtClean="0"/>
          </a:p>
        </p:txBody>
      </p:sp>
      <p:sp>
        <p:nvSpPr>
          <p:cNvPr id="13315" name="Rectangle 3"/>
          <p:cNvSpPr>
            <a:spLocks noChangeArrowheads="1"/>
          </p:cNvSpPr>
          <p:nvPr/>
        </p:nvSpPr>
        <p:spPr bwMode="auto">
          <a:xfrm>
            <a:off x="152400" y="990600"/>
            <a:ext cx="8763000" cy="5437188"/>
          </a:xfrm>
          <a:prstGeom prst="rect">
            <a:avLst/>
          </a:prstGeom>
          <a:noFill/>
          <a:ln w="9525">
            <a:noFill/>
            <a:miter lim="800000"/>
            <a:headEnd/>
            <a:tailEnd/>
          </a:ln>
        </p:spPr>
        <p:txBody>
          <a:bodyPr>
            <a:spAutoFit/>
          </a:bodyPr>
          <a:lstStyle/>
          <a:p>
            <a:r>
              <a:rPr lang="en-US" dirty="0" err="1"/>
              <a:t>Buka</a:t>
            </a:r>
            <a:r>
              <a:rPr lang="en-US" dirty="0"/>
              <a:t> </a:t>
            </a:r>
            <a:r>
              <a:rPr lang="en-US" dirty="0" err="1"/>
              <a:t>Jendela</a:t>
            </a:r>
            <a:r>
              <a:rPr lang="en-US" dirty="0"/>
              <a:t> Code </a:t>
            </a:r>
            <a:r>
              <a:rPr lang="en-US" dirty="0" err="1"/>
              <a:t>dan</a:t>
            </a:r>
            <a:r>
              <a:rPr lang="en-US" dirty="0"/>
              <a:t> </a:t>
            </a:r>
            <a:r>
              <a:rPr lang="en-US" dirty="0" err="1"/>
              <a:t>pada</a:t>
            </a:r>
            <a:r>
              <a:rPr lang="en-US" dirty="0"/>
              <a:t> </a:t>
            </a:r>
            <a:r>
              <a:rPr lang="en-US" dirty="0" err="1"/>
              <a:t>bagian</a:t>
            </a:r>
            <a:r>
              <a:rPr lang="en-US" dirty="0"/>
              <a:t> Code Editor, </a:t>
            </a:r>
            <a:r>
              <a:rPr lang="en-US" dirty="0" err="1"/>
              <a:t>lalu</a:t>
            </a:r>
            <a:r>
              <a:rPr lang="en-US" dirty="0"/>
              <a:t> </a:t>
            </a:r>
            <a:r>
              <a:rPr lang="en-US" dirty="0" err="1"/>
              <a:t>ketikkan</a:t>
            </a:r>
            <a:r>
              <a:rPr lang="en-US" dirty="0"/>
              <a:t> </a:t>
            </a:r>
            <a:r>
              <a:rPr lang="en-US" dirty="0" err="1"/>
              <a:t>kode</a:t>
            </a:r>
            <a:r>
              <a:rPr lang="en-US" dirty="0"/>
              <a:t> </a:t>
            </a:r>
            <a:r>
              <a:rPr lang="en-US" dirty="0" err="1"/>
              <a:t>programnya</a:t>
            </a:r>
            <a:r>
              <a:rPr lang="en-US" dirty="0"/>
              <a:t> </a:t>
            </a:r>
            <a:r>
              <a:rPr lang="en-US" dirty="0" err="1"/>
              <a:t>sebagai</a:t>
            </a:r>
            <a:r>
              <a:rPr lang="en-US" dirty="0"/>
              <a:t> </a:t>
            </a:r>
            <a:r>
              <a:rPr lang="en-US" dirty="0" err="1"/>
              <a:t>berikut</a:t>
            </a:r>
            <a:r>
              <a:rPr lang="en-US" dirty="0"/>
              <a:t> :</a:t>
            </a:r>
          </a:p>
          <a:p>
            <a:r>
              <a:rPr lang="en-US" dirty="0"/>
              <a:t>Dim </a:t>
            </a:r>
            <a:r>
              <a:rPr lang="en-US" dirty="0" err="1"/>
              <a:t>angka</a:t>
            </a:r>
            <a:r>
              <a:rPr lang="en-US" dirty="0"/>
              <a:t>(1 To 2) As Single</a:t>
            </a:r>
          </a:p>
          <a:p>
            <a:r>
              <a:rPr lang="en-US" dirty="0"/>
              <a:t>Dim operator As String</a:t>
            </a:r>
          </a:p>
          <a:p>
            <a:r>
              <a:rPr lang="en-US" dirty="0"/>
              <a:t>Private Sub </a:t>
            </a:r>
            <a:r>
              <a:rPr lang="en-US" dirty="0" err="1"/>
              <a:t>cmdAngka_Click</a:t>
            </a:r>
            <a:r>
              <a:rPr lang="en-US" dirty="0"/>
              <a:t>(Index As Integer)</a:t>
            </a:r>
          </a:p>
          <a:p>
            <a:r>
              <a:rPr lang="en-US" dirty="0"/>
              <a:t>Text1.Text = Text1.Text &amp; </a:t>
            </a:r>
            <a:r>
              <a:rPr lang="en-US" dirty="0" err="1"/>
              <a:t>cmdAngka</a:t>
            </a:r>
            <a:r>
              <a:rPr lang="en-US" dirty="0"/>
              <a:t>(Index).Caption</a:t>
            </a:r>
          </a:p>
          <a:p>
            <a:r>
              <a:rPr lang="en-US" dirty="0"/>
              <a:t>End Sub</a:t>
            </a:r>
          </a:p>
          <a:p>
            <a:r>
              <a:rPr lang="en-US" dirty="0"/>
              <a:t>Private Sub </a:t>
            </a:r>
            <a:r>
              <a:rPr lang="en-US" dirty="0" err="1"/>
              <a:t>cmdOperator_Click</a:t>
            </a:r>
            <a:r>
              <a:rPr lang="en-US" dirty="0"/>
              <a:t>(Index As Integer)</a:t>
            </a:r>
          </a:p>
          <a:p>
            <a:r>
              <a:rPr lang="en-US" dirty="0"/>
              <a:t>If Text1.Text = "" Then Exit Sub</a:t>
            </a:r>
          </a:p>
          <a:p>
            <a:r>
              <a:rPr lang="en-US" dirty="0" err="1"/>
              <a:t>angka</a:t>
            </a:r>
            <a:r>
              <a:rPr lang="en-US" dirty="0"/>
              <a:t>(1) = </a:t>
            </a:r>
            <a:r>
              <a:rPr lang="en-US" dirty="0" err="1"/>
              <a:t>CSng</a:t>
            </a:r>
            <a:r>
              <a:rPr lang="en-US" dirty="0"/>
              <a:t>(Text1.Text)</a:t>
            </a:r>
          </a:p>
          <a:p>
            <a:r>
              <a:rPr lang="en-US" dirty="0"/>
              <a:t>operator = </a:t>
            </a:r>
            <a:r>
              <a:rPr lang="en-US" dirty="0" err="1"/>
              <a:t>cmdOperator</a:t>
            </a:r>
            <a:r>
              <a:rPr lang="en-US" dirty="0"/>
              <a:t>(Index).Caption</a:t>
            </a:r>
          </a:p>
          <a:p>
            <a:r>
              <a:rPr lang="en-US" dirty="0"/>
              <a:t>Text1.Text = ""</a:t>
            </a:r>
          </a:p>
          <a:p>
            <a:r>
              <a:rPr lang="en-US" dirty="0"/>
              <a:t>End Sub</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152400" y="533400"/>
            <a:ext cx="8763000" cy="5437188"/>
          </a:xfrm>
          <a:prstGeom prst="rect">
            <a:avLst/>
          </a:prstGeom>
          <a:noFill/>
          <a:ln w="9525">
            <a:noFill/>
            <a:miter lim="800000"/>
            <a:headEnd/>
            <a:tailEnd/>
          </a:ln>
        </p:spPr>
        <p:txBody>
          <a:bodyPr>
            <a:spAutoFit/>
          </a:bodyPr>
          <a:lstStyle/>
          <a:p>
            <a:r>
              <a:rPr lang="en-US" b="1"/>
              <a:t>Catatan : </a:t>
            </a:r>
            <a:r>
              <a:rPr lang="en-US"/>
              <a:t>Anda bisa men-download file Lat9.frm dan file latihan-latihan sebelumnya.</a:t>
            </a:r>
          </a:p>
          <a:p>
            <a:r>
              <a:rPr lang="en-US"/>
              <a:t>Klik menu Project &gt; Project1 Properties lalu klik tab General. Gantilah Startup Object-nya menjadi</a:t>
            </a:r>
          </a:p>
          <a:p>
            <a:r>
              <a:rPr lang="en-US"/>
              <a:t>Form9.</a:t>
            </a:r>
          </a:p>
          <a:p>
            <a:r>
              <a:rPr lang="en-US"/>
              <a:t>Coba jalankan Project1 :</a:t>
            </a:r>
          </a:p>
          <a:p>
            <a:r>
              <a:rPr lang="en-US"/>
              <a:t> Klik salah satu tombol angka, misalnya 5</a:t>
            </a:r>
          </a:p>
          <a:p>
            <a:r>
              <a:rPr lang="en-US"/>
              <a:t> Klik salah satu tombol operator, misalnya *</a:t>
            </a:r>
          </a:p>
          <a:p>
            <a:r>
              <a:rPr lang="en-US"/>
              <a:t> Klik lagi salah satu tombol angka, misalnya 6</a:t>
            </a:r>
          </a:p>
          <a:p>
            <a:r>
              <a:rPr lang="en-US"/>
              <a:t> Klik tombol =</a:t>
            </a:r>
          </a:p>
          <a:p>
            <a:r>
              <a:rPr lang="en-US"/>
              <a:t> Akan muncul pada TextBox angka 30 (hasil penghitungan 5 * 6)</a:t>
            </a:r>
          </a:p>
          <a:p>
            <a:r>
              <a:rPr lang="en-US"/>
              <a:t> Klik tombol C untuk menghapus isi TextBox</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1219200"/>
            <a:ext cx="8763000" cy="5437188"/>
          </a:xfrm>
          <a:prstGeom prst="rect">
            <a:avLst/>
          </a:prstGeom>
          <a:noFill/>
          <a:ln w="9525">
            <a:noFill/>
            <a:miter lim="800000"/>
            <a:headEnd/>
            <a:tailEnd/>
          </a:ln>
        </p:spPr>
        <p:txBody>
          <a:bodyPr>
            <a:spAutoFit/>
          </a:bodyPr>
          <a:lstStyle/>
          <a:p>
            <a:r>
              <a:rPr lang="en-US" b="1"/>
              <a:t>Catatan : </a:t>
            </a:r>
            <a:r>
              <a:rPr lang="en-US"/>
              <a:t>Anda bisa men-download file Lat9.frm dan file latihan-latihan sebelumnya.</a:t>
            </a:r>
          </a:p>
          <a:p>
            <a:r>
              <a:rPr lang="en-US"/>
              <a:t>Klik menu Project &gt; Project1 Properties lalu klik tab General. Gantilah Startup Object-nya menjadi</a:t>
            </a:r>
          </a:p>
          <a:p>
            <a:r>
              <a:rPr lang="en-US"/>
              <a:t>Form9.</a:t>
            </a:r>
          </a:p>
          <a:p>
            <a:r>
              <a:rPr lang="en-US"/>
              <a:t>Coba jalankan Project1 :</a:t>
            </a:r>
          </a:p>
          <a:p>
            <a:r>
              <a:rPr lang="en-US"/>
              <a:t> Klik salah satu tombol angka, misalnya 5</a:t>
            </a:r>
          </a:p>
          <a:p>
            <a:r>
              <a:rPr lang="en-US"/>
              <a:t> Klik salah satu tombol operator, misalnya *</a:t>
            </a:r>
          </a:p>
          <a:p>
            <a:r>
              <a:rPr lang="en-US"/>
              <a:t> Klik lagi salah satu tombol angka, misalnya 6</a:t>
            </a:r>
          </a:p>
          <a:p>
            <a:r>
              <a:rPr lang="en-US"/>
              <a:t> Klik tombol =</a:t>
            </a:r>
          </a:p>
          <a:p>
            <a:r>
              <a:rPr lang="en-US"/>
              <a:t> Akan muncul pada TextBox angka 30 (hasil penghitungan 5 * 6)</a:t>
            </a:r>
          </a:p>
          <a:p>
            <a:r>
              <a:rPr lang="en-US"/>
              <a:t> Klik tombol C untuk menghapus isi TextBox</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noChangeArrowheads="1"/>
          </p:cNvPicPr>
          <p:nvPr/>
        </p:nvPicPr>
        <p:blipFill>
          <a:blip r:embed="rId2"/>
          <a:srcRect/>
          <a:stretch>
            <a:fillRect/>
          </a:stretch>
        </p:blipFill>
        <p:spPr bwMode="auto">
          <a:xfrm>
            <a:off x="304800" y="457200"/>
            <a:ext cx="761365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p:cNvPicPr>
            <a:picLocks noChangeAspect="1" noChangeArrowheads="1"/>
          </p:cNvPicPr>
          <p:nvPr/>
        </p:nvPicPr>
        <p:blipFill>
          <a:blip r:embed="rId2"/>
          <a:srcRect/>
          <a:stretch>
            <a:fillRect/>
          </a:stretch>
        </p:blipFill>
        <p:spPr bwMode="auto">
          <a:xfrm>
            <a:off x="304800" y="228600"/>
            <a:ext cx="8458200" cy="662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304800" y="228600"/>
            <a:ext cx="8458200" cy="662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838200" y="762000"/>
            <a:ext cx="7772400" cy="2147888"/>
          </a:xfrm>
          <a:prstGeom prst="rect">
            <a:avLst/>
          </a:prstGeom>
          <a:noFill/>
          <a:ln w="9525">
            <a:noFill/>
            <a:miter lim="800000"/>
            <a:headEnd/>
            <a:tailEnd/>
          </a:ln>
        </p:spPr>
        <p:txBody>
          <a:bodyPr>
            <a:spAutoFit/>
          </a:bodyPr>
          <a:lstStyle/>
          <a:p>
            <a:r>
              <a:rPr lang="en-US" b="1"/>
              <a:t>Catatan :</a:t>
            </a:r>
          </a:p>
          <a:p>
            <a:r>
              <a:rPr lang="en-US"/>
              <a:t> Program kalkulator ini masih sangat sederhana, sehingga kemungkinan ada </a:t>
            </a:r>
            <a:r>
              <a:rPr lang="en-US" i="1"/>
              <a:t>error </a:t>
            </a:r>
            <a:r>
              <a:rPr lang="en-US"/>
              <a:t>ataupun</a:t>
            </a:r>
          </a:p>
          <a:p>
            <a:r>
              <a:rPr lang="en-US"/>
              <a:t>“kejanggalan” lainnya.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304800" y="457200"/>
            <a:ext cx="761365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81000" y="228600"/>
            <a:ext cx="8183563" cy="1050925"/>
          </a:xfrm>
        </p:spPr>
        <p:txBody>
          <a:bodyPr/>
          <a:lstStyle/>
          <a:p>
            <a:r>
              <a:rPr lang="en-US" smtClean="0"/>
              <a:t>TUJUAN</a:t>
            </a:r>
          </a:p>
        </p:txBody>
      </p:sp>
      <p:sp>
        <p:nvSpPr>
          <p:cNvPr id="3075" name="Rectangle 3"/>
          <p:cNvSpPr>
            <a:spLocks noGrp="1" noChangeArrowheads="1"/>
          </p:cNvSpPr>
          <p:nvPr>
            <p:ph idx="1"/>
          </p:nvPr>
        </p:nvSpPr>
        <p:spPr>
          <a:xfrm>
            <a:off x="533400" y="1066800"/>
            <a:ext cx="8229600" cy="4525963"/>
          </a:xfrm>
        </p:spPr>
        <p:txBody>
          <a:bodyPr/>
          <a:lstStyle/>
          <a:p>
            <a:r>
              <a:rPr lang="en-US" b="1" smtClean="0"/>
              <a:t>Apa itu Kontrol Array ?</a:t>
            </a:r>
            <a:endParaRPr lang="en-US" smtClean="0"/>
          </a:p>
          <a:p>
            <a:r>
              <a:rPr lang="en-US" b="1" smtClean="0"/>
              <a:t>Membuat Kontrol Array</a:t>
            </a:r>
            <a:endParaRPr lang="en-US" smtClean="0"/>
          </a:p>
          <a:p>
            <a:r>
              <a:rPr lang="en-US" b="1" smtClean="0"/>
              <a:t>Contoh Program : Kalkulator</a:t>
            </a: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ChangeArrowheads="1"/>
          </p:cNvSpPr>
          <p:nvPr/>
        </p:nvSpPr>
        <p:spPr bwMode="auto">
          <a:xfrm>
            <a:off x="304800" y="152400"/>
            <a:ext cx="8305800" cy="6497638"/>
          </a:xfrm>
          <a:prstGeom prst="rect">
            <a:avLst/>
          </a:prstGeom>
          <a:noFill/>
          <a:ln w="9525">
            <a:noFill/>
            <a:miter lim="800000"/>
            <a:headEnd/>
            <a:tailEnd/>
          </a:ln>
        </p:spPr>
        <p:txBody>
          <a:bodyPr>
            <a:spAutoFit/>
          </a:bodyPr>
          <a:lstStyle/>
          <a:p>
            <a:r>
              <a:rPr lang="en-US" sz="2800" b="1"/>
              <a:t>Menggunakan Drag-Drop</a:t>
            </a:r>
          </a:p>
          <a:p>
            <a:r>
              <a:rPr lang="en-US" sz="2800" b="1"/>
              <a:t>Apa Itu Drag-Drop?</a:t>
            </a:r>
          </a:p>
          <a:p>
            <a:r>
              <a:rPr lang="en-US" sz="2800" b="1"/>
              <a:t>Drag-Drop </a:t>
            </a:r>
            <a:r>
              <a:rPr lang="en-US" sz="2800"/>
              <a:t>merupakan istilah umum di dalam penggunaan mouse untuk menggeser, menyalin atau</a:t>
            </a:r>
          </a:p>
          <a:p>
            <a:r>
              <a:rPr lang="en-US" sz="2800"/>
              <a:t>memindahkan gambar, teks, file, dll. Menggunakan </a:t>
            </a:r>
            <a:r>
              <a:rPr lang="en-US" sz="2800" i="1"/>
              <a:t>drag-drop </a:t>
            </a:r>
            <a:r>
              <a:rPr lang="en-US" sz="2800"/>
              <a:t>akan mempermudah </a:t>
            </a:r>
            <a:r>
              <a:rPr lang="en-US" sz="2800" i="1"/>
              <a:t>user </a:t>
            </a:r>
            <a:r>
              <a:rPr lang="en-US" sz="2800"/>
              <a:t>saat</a:t>
            </a:r>
          </a:p>
          <a:p>
            <a:r>
              <a:rPr lang="en-US" sz="2800"/>
              <a:t>menggunakan sebuah program.</a:t>
            </a:r>
          </a:p>
          <a:p>
            <a:r>
              <a:rPr lang="en-US" sz="2800" b="1"/>
              <a:t>Drag-Drop dengan VB 6.0</a:t>
            </a:r>
          </a:p>
          <a:p>
            <a:r>
              <a:rPr lang="en-US" sz="2800"/>
              <a:t>VB 6.0 menyediakan beberapa property, method dan event yang berhubungan dengan </a:t>
            </a:r>
            <a:r>
              <a:rPr lang="en-US" sz="2800" i="1"/>
              <a:t>drag-drop</a:t>
            </a:r>
            <a:r>
              <a:rPr lang="en-US" sz="2800"/>
              <a:t>.</a:t>
            </a:r>
          </a:p>
          <a:p>
            <a:r>
              <a:rPr lang="en-US" sz="2800"/>
              <a:t>Operasi </a:t>
            </a:r>
            <a:r>
              <a:rPr lang="en-US" sz="2800" i="1"/>
              <a:t>drag-drop </a:t>
            </a:r>
            <a:r>
              <a:rPr lang="en-US" sz="2800"/>
              <a:t>melibatkan object source dan object target. Setiap object di dalam form bisa menjadi</a:t>
            </a:r>
          </a:p>
          <a:p>
            <a:r>
              <a:rPr lang="en-US" sz="2800"/>
              <a:t>source ataupun target (termasuk form itu sendiri).</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p:cNvPicPr>
            <a:picLocks noChangeAspect="1" noChangeArrowheads="1"/>
          </p:cNvPicPr>
          <p:nvPr/>
        </p:nvPicPr>
        <p:blipFill>
          <a:blip r:embed="rId2"/>
          <a:srcRect/>
          <a:stretch>
            <a:fillRect/>
          </a:stretch>
        </p:blipFill>
        <p:spPr bwMode="auto">
          <a:xfrm>
            <a:off x="228600" y="152400"/>
            <a:ext cx="8915400" cy="647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0" y="0"/>
            <a:ext cx="9144000" cy="6670675"/>
          </a:xfrm>
          <a:prstGeom prst="rect">
            <a:avLst/>
          </a:prstGeom>
          <a:noFill/>
          <a:ln w="9525">
            <a:noFill/>
            <a:miter lim="800000"/>
            <a:headEnd/>
            <a:tailEnd/>
          </a:ln>
        </p:spPr>
        <p:txBody>
          <a:bodyPr>
            <a:spAutoFit/>
          </a:bodyPr>
          <a:lstStyle/>
          <a:p>
            <a:r>
              <a:rPr lang="en-US"/>
              <a:t>Ada tiga argumen pada event-event </a:t>
            </a:r>
            <a:r>
              <a:rPr lang="en-US" i="1"/>
              <a:t>drag-drop</a:t>
            </a:r>
            <a:r>
              <a:rPr lang="en-US"/>
              <a:t>, yaitu: </a:t>
            </a:r>
            <a:r>
              <a:rPr lang="en-US" b="1"/>
              <a:t>Source</a:t>
            </a:r>
            <a:r>
              <a:rPr lang="en-US"/>
              <a:t>, </a:t>
            </a:r>
            <a:r>
              <a:rPr lang="en-US" b="1"/>
              <a:t>X</a:t>
            </a:r>
            <a:r>
              <a:rPr lang="en-US"/>
              <a:t>, </a:t>
            </a:r>
            <a:r>
              <a:rPr lang="en-US" b="1"/>
              <a:t>Y </a:t>
            </a:r>
            <a:r>
              <a:rPr lang="en-US"/>
              <a:t>dan </a:t>
            </a:r>
            <a:r>
              <a:rPr lang="en-US" b="1"/>
              <a:t>State</a:t>
            </a:r>
            <a:r>
              <a:rPr lang="en-US"/>
              <a:t>. </a:t>
            </a:r>
          </a:p>
          <a:p>
            <a:r>
              <a:rPr lang="en-US"/>
              <a:t>Argumen Source menunjukkan object yang menjadi source. </a:t>
            </a:r>
          </a:p>
          <a:p>
            <a:r>
              <a:rPr lang="en-US"/>
              <a:t>Argumen X dan Y menunjukkan posisi koordinat pointer</a:t>
            </a:r>
          </a:p>
          <a:p>
            <a:r>
              <a:rPr lang="en-US"/>
              <a:t>mouse. </a:t>
            </a:r>
          </a:p>
          <a:p>
            <a:r>
              <a:rPr lang="en-US"/>
              <a:t>Sedangkan argumen State menunjukkan status pointer pada saat event DragOver, nilainya terdiri dari: 0 􀃆 pointer masuk ke dalam object target, 1 􀃆 pointer meninggalkan object target dan 2 􀃆 pointer bergerak di dalam object target.</a:t>
            </a:r>
          </a:p>
          <a:p>
            <a:r>
              <a:rPr lang="en-US" b="1"/>
              <a:t>Contoh Program: Drag-Drop Test</a:t>
            </a:r>
          </a:p>
          <a:p>
            <a:r>
              <a:rPr lang="en-US"/>
              <a:t>1. Aktifkan program Microsoft Visual Basic 6.0.</a:t>
            </a:r>
          </a:p>
          <a:p>
            <a:r>
              <a:rPr lang="en-US"/>
              <a:t>2. Bukalah kembali file project </a:t>
            </a:r>
            <a:r>
              <a:rPr lang="en-US" b="1"/>
              <a:t>Latihan.vbp</a:t>
            </a:r>
            <a:r>
              <a:rPr lang="en-US"/>
              <a:t>.</a:t>
            </a:r>
          </a:p>
          <a:p>
            <a:r>
              <a:rPr lang="en-US"/>
              <a:t>3. Tambahkan form baru ke dalam project.</a:t>
            </a:r>
          </a:p>
          <a:p>
            <a:r>
              <a:rPr lang="en-US"/>
              <a:t>4. Pada Jendela Object buatlah </a:t>
            </a:r>
            <a:r>
              <a:rPr lang="en-US" i="1"/>
              <a:t>User Interface </a:t>
            </a:r>
            <a:r>
              <a:rPr lang="en-US"/>
              <a:t>seperti ini:</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p:cNvPicPr>
            <a:picLocks noChangeAspect="1" noChangeArrowheads="1"/>
          </p:cNvPicPr>
          <p:nvPr/>
        </p:nvPicPr>
        <p:blipFill>
          <a:blip r:embed="rId2"/>
          <a:srcRect/>
          <a:stretch>
            <a:fillRect/>
          </a:stretch>
        </p:blipFill>
        <p:spPr bwMode="auto">
          <a:xfrm>
            <a:off x="457200" y="228600"/>
            <a:ext cx="4343400" cy="2967038"/>
          </a:xfrm>
          <a:prstGeom prst="rect">
            <a:avLst/>
          </a:prstGeom>
          <a:noFill/>
          <a:ln w="9525">
            <a:noFill/>
            <a:miter lim="800000"/>
            <a:headEnd/>
            <a:tailEnd/>
          </a:ln>
        </p:spPr>
      </p:pic>
      <p:pic>
        <p:nvPicPr>
          <p:cNvPr id="24579" name="Picture 4"/>
          <p:cNvPicPr>
            <a:picLocks noChangeAspect="1" noChangeArrowheads="1"/>
          </p:cNvPicPr>
          <p:nvPr/>
        </p:nvPicPr>
        <p:blipFill>
          <a:blip r:embed="rId3"/>
          <a:srcRect/>
          <a:stretch>
            <a:fillRect/>
          </a:stretch>
        </p:blipFill>
        <p:spPr bwMode="auto">
          <a:xfrm>
            <a:off x="838200" y="3352800"/>
            <a:ext cx="7848600" cy="2951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457200" y="228600"/>
            <a:ext cx="4343400" cy="2967038"/>
          </a:xfrm>
          <a:prstGeom prst="rect">
            <a:avLst/>
          </a:prstGeom>
          <a:noFill/>
          <a:ln w="9525">
            <a:noFill/>
            <a:miter lim="800000"/>
            <a:headEnd/>
            <a:tailEnd/>
          </a:ln>
        </p:spPr>
      </p:pic>
      <p:pic>
        <p:nvPicPr>
          <p:cNvPr id="25603" name="Picture 3"/>
          <p:cNvPicPr>
            <a:picLocks noChangeAspect="1" noChangeArrowheads="1"/>
          </p:cNvPicPr>
          <p:nvPr/>
        </p:nvPicPr>
        <p:blipFill>
          <a:blip r:embed="rId3"/>
          <a:srcRect/>
          <a:stretch>
            <a:fillRect/>
          </a:stretch>
        </p:blipFill>
        <p:spPr bwMode="auto">
          <a:xfrm>
            <a:off x="838200" y="3352800"/>
            <a:ext cx="7848600" cy="2951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0" y="0"/>
            <a:ext cx="9144000" cy="3081338"/>
          </a:xfrm>
          <a:prstGeom prst="rect">
            <a:avLst/>
          </a:prstGeom>
          <a:noFill/>
          <a:ln w="9525">
            <a:noFill/>
            <a:miter lim="800000"/>
            <a:headEnd/>
            <a:tailEnd/>
          </a:ln>
        </p:spPr>
        <p:txBody>
          <a:bodyPr>
            <a:spAutoFit/>
          </a:bodyPr>
          <a:lstStyle/>
          <a:p>
            <a:r>
              <a:rPr lang="en-US" sz="2800"/>
              <a:t>5. Buka Jendela Code, lalu ketikkan kode programnya seperti pada Listing-14A.</a:t>
            </a:r>
          </a:p>
          <a:p>
            <a:r>
              <a:rPr lang="en-US" sz="2800"/>
              <a:t>6. Simpanlah Form14 dengan nama file Lat14.frm.</a:t>
            </a:r>
          </a:p>
          <a:p>
            <a:r>
              <a:rPr lang="en-US" sz="2800"/>
              <a:t>7. Klik menu Project &gt; Project1 Properties lalu klik tab General. Gantilah Startup Object-nya menjadi</a:t>
            </a:r>
          </a:p>
          <a:p>
            <a:r>
              <a:rPr lang="en-US" sz="2800"/>
              <a:t>Form14.</a:t>
            </a:r>
          </a:p>
          <a:p>
            <a:r>
              <a:rPr lang="en-US" sz="2800"/>
              <a:t>8. Coba jalankan project-nya:</a:t>
            </a:r>
          </a:p>
        </p:txBody>
      </p:sp>
      <p:pic>
        <p:nvPicPr>
          <p:cNvPr id="26627" name="Picture 5"/>
          <p:cNvPicPr>
            <a:picLocks noChangeAspect="1" noChangeArrowheads="1"/>
          </p:cNvPicPr>
          <p:nvPr/>
        </p:nvPicPr>
        <p:blipFill>
          <a:blip r:embed="rId2"/>
          <a:srcRect/>
          <a:stretch>
            <a:fillRect/>
          </a:stretch>
        </p:blipFill>
        <p:spPr bwMode="auto">
          <a:xfrm>
            <a:off x="0" y="3048000"/>
            <a:ext cx="8915400" cy="353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0" y="228600"/>
            <a:ext cx="5105400" cy="7029450"/>
          </a:xfrm>
          <a:prstGeom prst="rect">
            <a:avLst/>
          </a:prstGeom>
          <a:noFill/>
          <a:ln w="9525">
            <a:noFill/>
            <a:miter lim="800000"/>
            <a:headEnd/>
            <a:tailEnd/>
          </a:ln>
        </p:spPr>
        <p:txBody>
          <a:bodyPr>
            <a:spAutoFit/>
          </a:bodyPr>
          <a:lstStyle/>
          <a:p>
            <a:r>
              <a:rPr lang="en-US" sz="2400" b="1"/>
              <a:t>Listing-14A</a:t>
            </a:r>
          </a:p>
          <a:p>
            <a:r>
              <a:rPr lang="en-US" sz="2400"/>
              <a:t>Private Sub List1_DragOver(Source As Control, X As Single, Y As Single, _</a:t>
            </a:r>
          </a:p>
          <a:p>
            <a:r>
              <a:rPr lang="en-US" sz="2400"/>
              <a:t>State As Integer)</a:t>
            </a:r>
          </a:p>
          <a:p>
            <a:r>
              <a:rPr lang="en-US" sz="2400"/>
              <a:t>Me.Cls</a:t>
            </a:r>
          </a:p>
          <a:p>
            <a:r>
              <a:rPr lang="en-US" sz="2400"/>
              <a:t>Me.Print "Source: " &amp; Source.Name</a:t>
            </a:r>
          </a:p>
          <a:p>
            <a:r>
              <a:rPr lang="en-US" sz="2400"/>
              <a:t>Me.Print "X,Y: " &amp; X &amp; "," &amp; Y</a:t>
            </a:r>
          </a:p>
          <a:p>
            <a:r>
              <a:rPr lang="en-US" sz="2400"/>
              <a:t>Me.Print "State: " &amp; State</a:t>
            </a:r>
          </a:p>
          <a:p>
            <a:r>
              <a:rPr lang="en-US" sz="2400"/>
              <a:t>End Sub</a:t>
            </a:r>
          </a:p>
          <a:p>
            <a:r>
              <a:rPr lang="en-US" sz="2400"/>
              <a:t>Private Sub List1_DragDrop(Source As Control, X As Single, Y As Single)</a:t>
            </a:r>
          </a:p>
          <a:p>
            <a:r>
              <a:rPr lang="en-US" sz="2400"/>
              <a:t>If Source.Name = "Text1" Then</a:t>
            </a:r>
          </a:p>
          <a:p>
            <a:r>
              <a:rPr lang="en-US" sz="2400"/>
              <a:t>List1.AddItem Text1.Text</a:t>
            </a:r>
          </a:p>
          <a:p>
            <a:r>
              <a:rPr lang="en-US" sz="2400"/>
              <a:t>End If</a:t>
            </a:r>
          </a:p>
          <a:p>
            <a:r>
              <a:rPr lang="en-US" sz="2400"/>
              <a:t>Me.Cls</a:t>
            </a:r>
          </a:p>
          <a:p>
            <a:r>
              <a:rPr lang="en-US" sz="2400"/>
              <a:t>End Sub</a:t>
            </a:r>
          </a:p>
          <a:p>
            <a:endParaRPr lang="en-US" sz="2400"/>
          </a:p>
        </p:txBody>
      </p:sp>
      <p:sp>
        <p:nvSpPr>
          <p:cNvPr id="27651" name="Rectangle 5"/>
          <p:cNvSpPr>
            <a:spLocks noChangeArrowheads="1"/>
          </p:cNvSpPr>
          <p:nvPr/>
        </p:nvSpPr>
        <p:spPr bwMode="auto">
          <a:xfrm>
            <a:off x="5105400" y="838200"/>
            <a:ext cx="4572000" cy="4838700"/>
          </a:xfrm>
          <a:prstGeom prst="rect">
            <a:avLst/>
          </a:prstGeom>
          <a:noFill/>
          <a:ln w="9525">
            <a:noFill/>
            <a:miter lim="800000"/>
            <a:headEnd/>
            <a:tailEnd/>
          </a:ln>
        </p:spPr>
        <p:txBody>
          <a:bodyPr>
            <a:spAutoFit/>
          </a:bodyPr>
          <a:lstStyle/>
          <a:p>
            <a:r>
              <a:rPr lang="en-US" sz="2400"/>
              <a:t>Private Sub Form_DragOver(Source As Control, X As Single, Y As Single, _</a:t>
            </a:r>
          </a:p>
          <a:p>
            <a:r>
              <a:rPr lang="en-US" sz="2400"/>
              <a:t>State As Integer)</a:t>
            </a:r>
          </a:p>
          <a:p>
            <a:r>
              <a:rPr lang="en-US" sz="2400"/>
              <a:t>Me.Cls</a:t>
            </a:r>
          </a:p>
          <a:p>
            <a:r>
              <a:rPr lang="en-US" sz="2400"/>
              <a:t>End Sub</a:t>
            </a:r>
          </a:p>
          <a:p>
            <a:r>
              <a:rPr lang="en-US" sz="2400"/>
              <a:t>Private Sub Form_DragDrop(Source As Control, X As Single, Y As Single)</a:t>
            </a:r>
          </a:p>
          <a:p>
            <a:r>
              <a:rPr lang="en-US" sz="2400"/>
              <a:t>Me.Cls</a:t>
            </a:r>
          </a:p>
          <a:p>
            <a:r>
              <a:rPr lang="en-US" sz="2400"/>
              <a:t>End Sub</a:t>
            </a:r>
          </a:p>
        </p:txBody>
      </p:sp>
      <p:sp>
        <p:nvSpPr>
          <p:cNvPr id="27652" name="Line 6"/>
          <p:cNvSpPr>
            <a:spLocks noChangeShapeType="1"/>
          </p:cNvSpPr>
          <p:nvPr/>
        </p:nvSpPr>
        <p:spPr bwMode="auto">
          <a:xfrm>
            <a:off x="5029200" y="0"/>
            <a:ext cx="0" cy="68580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ChangeArrowheads="1"/>
          </p:cNvSpPr>
          <p:nvPr/>
        </p:nvSpPr>
        <p:spPr bwMode="auto">
          <a:xfrm>
            <a:off x="381000" y="533400"/>
            <a:ext cx="8382000" cy="5437188"/>
          </a:xfrm>
          <a:prstGeom prst="rect">
            <a:avLst/>
          </a:prstGeom>
          <a:noFill/>
          <a:ln w="9525">
            <a:noFill/>
            <a:miter lim="800000"/>
            <a:headEnd/>
            <a:tailEnd/>
          </a:ln>
        </p:spPr>
        <p:txBody>
          <a:bodyPr>
            <a:spAutoFit/>
          </a:bodyPr>
          <a:lstStyle/>
          <a:p>
            <a:r>
              <a:rPr lang="en-US" b="1"/>
              <a:t>Listing-14B</a:t>
            </a:r>
          </a:p>
          <a:p>
            <a:r>
              <a:rPr lang="en-US"/>
              <a:t>Private Sub List1_DragOver(Source As Control, X As Single, Y As Single, _</a:t>
            </a:r>
          </a:p>
          <a:p>
            <a:r>
              <a:rPr lang="en-US"/>
              <a:t>State As Integer)</a:t>
            </a:r>
          </a:p>
          <a:p>
            <a:r>
              <a:rPr lang="en-US"/>
              <a:t>Me.Cls</a:t>
            </a:r>
          </a:p>
          <a:p>
            <a:r>
              <a:rPr lang="en-US"/>
              <a:t>Me.Print "Source: " &amp; Source.Name</a:t>
            </a:r>
          </a:p>
          <a:p>
            <a:r>
              <a:rPr lang="en-US"/>
              <a:t>Me.Print "X,Y: " &amp; X &amp; "," &amp; Y</a:t>
            </a:r>
          </a:p>
          <a:p>
            <a:r>
              <a:rPr lang="en-US"/>
              <a:t>Me.Print "State: " &amp; State</a:t>
            </a:r>
          </a:p>
          <a:p>
            <a:r>
              <a:rPr lang="en-US" b="1"/>
              <a:t>If Source.Name = "Text1" And State = 0 Then</a:t>
            </a:r>
          </a:p>
          <a:p>
            <a:r>
              <a:rPr lang="en-US" b="1"/>
              <a:t>Text1.DragIcon = LoadPicture(App.Path &amp; "DropYes.cur")</a:t>
            </a:r>
          </a:p>
          <a:p>
            <a:r>
              <a:rPr lang="en-US" b="1"/>
              <a:t>End If</a:t>
            </a:r>
          </a:p>
          <a:p>
            <a:r>
              <a:rPr lang="en-US"/>
              <a:t>End Sub</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0" y="19050"/>
            <a:ext cx="8686800" cy="6838950"/>
          </a:xfrm>
          <a:prstGeom prst="rect">
            <a:avLst/>
          </a:prstGeom>
          <a:noFill/>
          <a:ln w="9525">
            <a:noFill/>
            <a:miter lim="800000"/>
            <a:headEnd/>
            <a:tailEnd/>
          </a:ln>
        </p:spPr>
        <p:txBody>
          <a:bodyPr>
            <a:spAutoFit/>
          </a:bodyPr>
          <a:lstStyle/>
          <a:p>
            <a:r>
              <a:rPr lang="en-US" sz="2600"/>
              <a:t>Private Sub List1_DragDrop(Source As Control, X As Single, Y As Single)</a:t>
            </a:r>
          </a:p>
          <a:p>
            <a:r>
              <a:rPr lang="en-US" sz="2600"/>
              <a:t>If Source.Name = "Text1" Then</a:t>
            </a:r>
          </a:p>
          <a:p>
            <a:r>
              <a:rPr lang="en-US" sz="2600"/>
              <a:t>List1.AddItem Text1.Text</a:t>
            </a:r>
          </a:p>
          <a:p>
            <a:r>
              <a:rPr lang="en-US" sz="2600" b="1"/>
              <a:t>Text1.Drag vbEndDrag</a:t>
            </a:r>
          </a:p>
          <a:p>
            <a:r>
              <a:rPr lang="en-US" sz="2600"/>
              <a:t>End If</a:t>
            </a:r>
          </a:p>
          <a:p>
            <a:r>
              <a:rPr lang="en-US" sz="2600"/>
              <a:t>Me.Cls</a:t>
            </a:r>
          </a:p>
          <a:p>
            <a:r>
              <a:rPr lang="en-US" sz="2600"/>
              <a:t>End Sub</a:t>
            </a:r>
          </a:p>
          <a:p>
            <a:r>
              <a:rPr lang="en-US" sz="2600"/>
              <a:t>Private Sub Form_DragOver(Source As Control, X As Single, Y As Single, _</a:t>
            </a:r>
          </a:p>
          <a:p>
            <a:r>
              <a:rPr lang="en-US" sz="2600"/>
              <a:t>State As Integer)</a:t>
            </a:r>
          </a:p>
          <a:p>
            <a:r>
              <a:rPr lang="en-US" sz="2600"/>
              <a:t>Me.Cls</a:t>
            </a:r>
          </a:p>
          <a:p>
            <a:r>
              <a:rPr lang="en-US" sz="2600" b="1"/>
              <a:t>If Source.Name = "Text1" And State = 0 Then</a:t>
            </a:r>
          </a:p>
          <a:p>
            <a:r>
              <a:rPr lang="en-US" sz="2600" b="1"/>
              <a:t>Text1.DragIcon = LoadPicture(App.Path &amp; "DropNo.cur")</a:t>
            </a:r>
          </a:p>
          <a:p>
            <a:r>
              <a:rPr lang="en-US" sz="2600" b="1"/>
              <a:t>End If</a:t>
            </a:r>
          </a:p>
          <a:p>
            <a:r>
              <a:rPr lang="en-US" sz="2600"/>
              <a:t>End Sub</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228600" y="762000"/>
            <a:ext cx="8915400" cy="5848350"/>
          </a:xfrm>
          <a:prstGeom prst="rect">
            <a:avLst/>
          </a:prstGeom>
          <a:noFill/>
          <a:ln w="9525">
            <a:noFill/>
            <a:miter lim="800000"/>
            <a:headEnd/>
            <a:tailEnd/>
          </a:ln>
        </p:spPr>
        <p:txBody>
          <a:bodyPr>
            <a:spAutoFit/>
          </a:bodyPr>
          <a:lstStyle/>
          <a:p>
            <a:r>
              <a:rPr lang="en-US"/>
              <a:t>Private Sub Form_DragDrop(Source As Control, X As Single, Y As Single)</a:t>
            </a:r>
          </a:p>
          <a:p>
            <a:r>
              <a:rPr lang="en-US" b="1"/>
              <a:t>If Source.Name = "Text1" Then</a:t>
            </a:r>
          </a:p>
          <a:p>
            <a:r>
              <a:rPr lang="en-US" b="1"/>
              <a:t>Text1.Drag vbCancel</a:t>
            </a:r>
          </a:p>
          <a:p>
            <a:r>
              <a:rPr lang="en-US" b="1"/>
              <a:t>End If</a:t>
            </a:r>
          </a:p>
          <a:p>
            <a:r>
              <a:rPr lang="en-US"/>
              <a:t>Me.Cls</a:t>
            </a:r>
          </a:p>
          <a:p>
            <a:r>
              <a:rPr lang="en-US"/>
              <a:t>End Sub</a:t>
            </a:r>
          </a:p>
          <a:p>
            <a:r>
              <a:rPr lang="en-US"/>
              <a:t>Private Sub Text1_MouseDown(Button As Integer, Shift As Integer, _</a:t>
            </a:r>
          </a:p>
          <a:p>
            <a:r>
              <a:rPr lang="en-US"/>
              <a:t>X As Single, Y As Single)</a:t>
            </a:r>
          </a:p>
          <a:p>
            <a:r>
              <a:rPr lang="en-US"/>
              <a:t>If Text1.Text &lt;&gt; "" And Button = vbLeftButton Then</a:t>
            </a:r>
          </a:p>
          <a:p>
            <a:r>
              <a:rPr lang="en-US"/>
              <a:t>Text1.Drag vbBeginDrag</a:t>
            </a:r>
          </a:p>
          <a:p>
            <a:r>
              <a:rPr lang="en-US"/>
              <a:t>End If</a:t>
            </a:r>
          </a:p>
          <a:p>
            <a:r>
              <a:rPr lang="en-US"/>
              <a:t>End Sub</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76200"/>
            <a:ext cx="7543800" cy="685800"/>
          </a:xfrm>
        </p:spPr>
        <p:txBody>
          <a:bodyPr rtlCol="0">
            <a:normAutofit fontScale="90000"/>
          </a:bodyPr>
          <a:lstStyle/>
          <a:p>
            <a:pPr fontAlgn="auto">
              <a:spcAft>
                <a:spcPts val="0"/>
              </a:spcAft>
              <a:defRPr/>
            </a:pPr>
            <a:r>
              <a:rPr lang="en-US" b="1" smtClean="0"/>
              <a:t>Apa itu Kontrol Array ?</a:t>
            </a:r>
            <a:endParaRPr lang="en-US" smtClean="0"/>
          </a:p>
        </p:txBody>
      </p:sp>
      <p:sp>
        <p:nvSpPr>
          <p:cNvPr id="4099" name="Rectangle 10"/>
          <p:cNvSpPr>
            <a:spLocks noChangeArrowheads="1"/>
          </p:cNvSpPr>
          <p:nvPr/>
        </p:nvSpPr>
        <p:spPr bwMode="auto">
          <a:xfrm>
            <a:off x="304800" y="1069975"/>
            <a:ext cx="8610600" cy="4662488"/>
          </a:xfrm>
          <a:prstGeom prst="rect">
            <a:avLst/>
          </a:prstGeom>
          <a:noFill/>
          <a:ln w="9525">
            <a:noFill/>
            <a:miter lim="800000"/>
            <a:headEnd/>
            <a:tailEnd/>
          </a:ln>
        </p:spPr>
        <p:txBody>
          <a:bodyPr>
            <a:spAutoFit/>
          </a:bodyPr>
          <a:lstStyle/>
          <a:p>
            <a:pPr marL="342900" indent="-342900" algn="just"/>
            <a:r>
              <a:rPr lang="en-US" b="1"/>
              <a:t> Kontrol array </a:t>
            </a:r>
            <a:r>
              <a:rPr lang="en-US"/>
              <a:t>merupakan sekumpulan kontrol yang “dikelompokkan” dengan nama yang sama di dalam sebuah Form. Kontrol array digunakan bila ada beberapa kontrol yang sama dan akan mendapat perlakuan yang sama pula. Misalnya, ada 5 buah TextBox di dalam sebuah Form dan akan diprogram dengan cara yang sama, maka akan lebih mudah jika membuat sebuah TextBox sebagai kontrol array dibandingkan bila membuat 5 buah TextBox yang berbeda. Setiap object di dalam kontrol array masingmasing dibedakan dengan nomer indeksnya.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endParaRPr lang="en-US" smtClean="0"/>
          </a:p>
        </p:txBody>
      </p:sp>
      <p:sp>
        <p:nvSpPr>
          <p:cNvPr id="31747" name="Content Placeholder 2"/>
          <p:cNvSpPr>
            <a:spLocks noGrp="1"/>
          </p:cNvSpPr>
          <p:nvPr>
            <p:ph idx="1"/>
          </p:nvPr>
        </p:nvSpPr>
        <p:spPr/>
        <p:txBody>
          <a:bodyPr/>
          <a:lstStyle/>
          <a:p>
            <a:endParaRPr lang="en-US" smtClean="0"/>
          </a:p>
        </p:txBody>
      </p:sp>
      <p:sp>
        <p:nvSpPr>
          <p:cNvPr id="31748" name="Rectangle 7"/>
          <p:cNvSpPr>
            <a:spLocks noChangeArrowheads="1"/>
          </p:cNvSpPr>
          <p:nvPr/>
        </p:nvSpPr>
        <p:spPr bwMode="auto">
          <a:xfrm>
            <a:off x="0" y="0"/>
            <a:ext cx="8915400" cy="6740525"/>
          </a:xfrm>
          <a:prstGeom prst="rect">
            <a:avLst/>
          </a:prstGeom>
          <a:noFill/>
          <a:ln w="9525">
            <a:noFill/>
            <a:miter lim="800000"/>
            <a:headEnd/>
            <a:tailEnd/>
          </a:ln>
        </p:spPr>
        <p:txBody>
          <a:bodyPr>
            <a:spAutoFit/>
          </a:bodyPr>
          <a:lstStyle/>
          <a:p>
            <a:r>
              <a:rPr lang="en-US" sz="2400" b="1"/>
              <a:t>Menggunakan OLE Drag-Drop</a:t>
            </a:r>
          </a:p>
          <a:p>
            <a:r>
              <a:rPr lang="en-US" sz="2400" b="1"/>
              <a:t>OLE </a:t>
            </a:r>
            <a:r>
              <a:rPr lang="en-US" sz="2400"/>
              <a:t>(</a:t>
            </a:r>
            <a:r>
              <a:rPr lang="en-US" sz="2400" i="1"/>
              <a:t>Object Linking and Embedding</a:t>
            </a:r>
            <a:r>
              <a:rPr lang="en-US" sz="2400"/>
              <a:t>) </a:t>
            </a:r>
            <a:r>
              <a:rPr lang="en-US" sz="2400" b="1"/>
              <a:t>Drag-Drop </a:t>
            </a:r>
            <a:r>
              <a:rPr lang="en-US" sz="2400"/>
              <a:t>adalah jenis </a:t>
            </a:r>
            <a:r>
              <a:rPr lang="en-US" sz="2400" i="1"/>
              <a:t>drag-drop </a:t>
            </a:r>
            <a:r>
              <a:rPr lang="en-US" sz="2400"/>
              <a:t>yang memungkinkan </a:t>
            </a:r>
            <a:r>
              <a:rPr lang="en-US" sz="2400" i="1"/>
              <a:t>user </a:t>
            </a:r>
            <a:r>
              <a:rPr lang="en-US" sz="2400"/>
              <a:t>untuk menyalin atau memindahkan data dari satu bagian ke bagian yang lain di dalam satu program ataudengan program yang lain. Sebagian besar program-program buatan Microsoft (seperti Microsoft Office)ataupun perusahaan lain (seperti Adobe PhotoShop) mendukung penggunaan </a:t>
            </a:r>
            <a:r>
              <a:rPr lang="en-US" sz="2400" i="1"/>
              <a:t>OLE drag-drop</a:t>
            </a:r>
            <a:r>
              <a:rPr lang="en-US" sz="2400"/>
              <a:t>.</a:t>
            </a:r>
          </a:p>
          <a:p>
            <a:r>
              <a:rPr lang="en-US" sz="2400" b="1"/>
              <a:t>OLE Drag-Drop dengan VB 6.0</a:t>
            </a:r>
          </a:p>
          <a:p>
            <a:r>
              <a:rPr lang="en-US" sz="2400"/>
              <a:t>VB 6.0 menyediakan beberapa property, method dan event yang berhubungan dengan </a:t>
            </a:r>
            <a:r>
              <a:rPr lang="en-US" sz="2400" i="1"/>
              <a:t>OLE drag-drop</a:t>
            </a:r>
            <a:r>
              <a:rPr lang="en-US" sz="2400"/>
              <a:t>.Operasi </a:t>
            </a:r>
            <a:r>
              <a:rPr lang="en-US" sz="2400" i="1"/>
              <a:t>OLE drag-drop </a:t>
            </a:r>
            <a:r>
              <a:rPr lang="en-US" sz="2400"/>
              <a:t>melibatkan object source dan object target. Hanya beberapa komponen padaVB 6.0 yang bisa digunakan sebagai object source maupun target, yaitu: TextBox, ComboBox, ListBox,Image, PictureBox, DirListBox dan FileListBox. Sedangkan komponen lainya hanya bisa digunakan sebagai object target, seperti: CommandButton, CheckBox, OptionButton, Label dan Form.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p:cNvPicPr>
            <a:picLocks noChangeAspect="1" noChangeArrowheads="1"/>
          </p:cNvPicPr>
          <p:nvPr/>
        </p:nvPicPr>
        <p:blipFill>
          <a:blip r:embed="rId2"/>
          <a:srcRect/>
          <a:stretch>
            <a:fillRect/>
          </a:stretch>
        </p:blipFill>
        <p:spPr bwMode="auto">
          <a:xfrm>
            <a:off x="228600" y="304800"/>
            <a:ext cx="8686800" cy="624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nvPicPr>
        <p:blipFill>
          <a:blip r:embed="rId2"/>
          <a:srcRect/>
          <a:stretch>
            <a:fillRect/>
          </a:stretch>
        </p:blipFill>
        <p:spPr bwMode="auto">
          <a:xfrm>
            <a:off x="228600" y="228600"/>
            <a:ext cx="86868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p:cNvPicPr>
            <a:picLocks noChangeAspect="1" noChangeArrowheads="1"/>
          </p:cNvPicPr>
          <p:nvPr/>
        </p:nvPicPr>
        <p:blipFill>
          <a:blip r:embed="rId2"/>
          <a:srcRect/>
          <a:stretch>
            <a:fillRect/>
          </a:stretch>
        </p:blipFill>
        <p:spPr bwMode="auto">
          <a:xfrm>
            <a:off x="0" y="0"/>
            <a:ext cx="9144000" cy="662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p:cNvPicPr>
            <a:picLocks noChangeAspect="1" noChangeArrowheads="1"/>
          </p:cNvPicPr>
          <p:nvPr/>
        </p:nvPicPr>
        <p:blipFill>
          <a:blip r:embed="rId2"/>
          <a:srcRect/>
          <a:stretch>
            <a:fillRect/>
          </a:stretch>
        </p:blipFill>
        <p:spPr bwMode="auto">
          <a:xfrm>
            <a:off x="0" y="0"/>
            <a:ext cx="8610600" cy="2971800"/>
          </a:xfrm>
          <a:prstGeom prst="rect">
            <a:avLst/>
          </a:prstGeom>
          <a:noFill/>
          <a:ln w="9525">
            <a:noFill/>
            <a:miter lim="800000"/>
            <a:headEnd/>
            <a:tailEnd/>
          </a:ln>
        </p:spPr>
      </p:pic>
      <p:sp>
        <p:nvSpPr>
          <p:cNvPr id="35843" name="Rectangle 4"/>
          <p:cNvSpPr>
            <a:spLocks noChangeArrowheads="1"/>
          </p:cNvSpPr>
          <p:nvPr/>
        </p:nvSpPr>
        <p:spPr bwMode="auto">
          <a:xfrm>
            <a:off x="381000" y="2819400"/>
            <a:ext cx="4876800" cy="3743325"/>
          </a:xfrm>
          <a:prstGeom prst="rect">
            <a:avLst/>
          </a:prstGeom>
          <a:noFill/>
          <a:ln w="9525">
            <a:noFill/>
            <a:miter lim="800000"/>
            <a:headEnd/>
            <a:tailEnd/>
          </a:ln>
        </p:spPr>
        <p:txBody>
          <a:bodyPr>
            <a:spAutoFit/>
          </a:bodyPr>
          <a:lstStyle/>
          <a:p>
            <a:r>
              <a:rPr lang="en-US" sz="2400" b="1"/>
              <a:t>Contoh Program: OLE Drag-Drop Test</a:t>
            </a:r>
          </a:p>
          <a:p>
            <a:r>
              <a:rPr lang="en-US" sz="2400"/>
              <a:t>1. Aktifkan program Microsoft Visual Basic 6.0.</a:t>
            </a:r>
          </a:p>
          <a:p>
            <a:r>
              <a:rPr lang="en-US" sz="2400"/>
              <a:t>2. Bukalah kembali file project </a:t>
            </a:r>
            <a:r>
              <a:rPr lang="en-US" sz="2400" b="1"/>
              <a:t>Latihan.vbp</a:t>
            </a:r>
            <a:r>
              <a:rPr lang="en-US" sz="2400"/>
              <a:t>.</a:t>
            </a:r>
          </a:p>
          <a:p>
            <a:r>
              <a:rPr lang="en-US" sz="2400"/>
              <a:t>3. Tambahkan form baru ke dalam project.</a:t>
            </a:r>
          </a:p>
          <a:p>
            <a:r>
              <a:rPr lang="en-US" sz="2400"/>
              <a:t>4. Pada Jendela Object buatlah </a:t>
            </a:r>
            <a:r>
              <a:rPr lang="en-US" sz="2400" i="1"/>
              <a:t>User Interface </a:t>
            </a:r>
            <a:r>
              <a:rPr lang="en-US" sz="2400"/>
              <a:t>seperti ini:</a:t>
            </a:r>
          </a:p>
        </p:txBody>
      </p:sp>
      <p:pic>
        <p:nvPicPr>
          <p:cNvPr id="35844" name="Picture 5"/>
          <p:cNvPicPr>
            <a:picLocks noChangeAspect="1" noChangeArrowheads="1"/>
          </p:cNvPicPr>
          <p:nvPr/>
        </p:nvPicPr>
        <p:blipFill>
          <a:blip r:embed="rId3"/>
          <a:srcRect/>
          <a:stretch>
            <a:fillRect/>
          </a:stretch>
        </p:blipFill>
        <p:spPr bwMode="auto">
          <a:xfrm>
            <a:off x="5181600" y="3048000"/>
            <a:ext cx="3962400" cy="356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6"/>
          <p:cNvPicPr>
            <a:picLocks noChangeAspect="1" noChangeArrowheads="1"/>
          </p:cNvPicPr>
          <p:nvPr/>
        </p:nvPicPr>
        <p:blipFill>
          <a:blip r:embed="rId2"/>
          <a:srcRect/>
          <a:stretch>
            <a:fillRect/>
          </a:stretch>
        </p:blipFill>
        <p:spPr bwMode="auto">
          <a:xfrm>
            <a:off x="0" y="304800"/>
            <a:ext cx="8839200" cy="4876800"/>
          </a:xfrm>
          <a:prstGeom prst="rect">
            <a:avLst/>
          </a:prstGeom>
          <a:noFill/>
          <a:ln w="9525">
            <a:noFill/>
            <a:miter lim="800000"/>
            <a:headEnd/>
            <a:tailEnd/>
          </a:ln>
        </p:spPr>
      </p:pic>
      <p:sp>
        <p:nvSpPr>
          <p:cNvPr id="36867" name="Rectangle 7"/>
          <p:cNvSpPr>
            <a:spLocks noChangeArrowheads="1"/>
          </p:cNvSpPr>
          <p:nvPr/>
        </p:nvSpPr>
        <p:spPr bwMode="auto">
          <a:xfrm>
            <a:off x="0" y="5105400"/>
            <a:ext cx="8915400" cy="1552575"/>
          </a:xfrm>
          <a:prstGeom prst="rect">
            <a:avLst/>
          </a:prstGeom>
          <a:noFill/>
          <a:ln w="9525">
            <a:noFill/>
            <a:miter lim="800000"/>
            <a:headEnd/>
            <a:tailEnd/>
          </a:ln>
        </p:spPr>
        <p:txBody>
          <a:bodyPr>
            <a:spAutoFit/>
          </a:bodyPr>
          <a:lstStyle/>
          <a:p>
            <a:r>
              <a:rPr lang="en-US" sz="2400"/>
              <a:t>6. Klik menu Project &gt; Project1 Properties lalu klik tab General. Gantilah Startup Object-nya menjadi</a:t>
            </a:r>
          </a:p>
          <a:p>
            <a:r>
              <a:rPr lang="en-US" sz="2400"/>
              <a:t>Form15.</a:t>
            </a:r>
          </a:p>
          <a:p>
            <a:r>
              <a:rPr lang="en-US" sz="2400"/>
              <a:t>7. Coba jalankan project-nya dan aktifkan program WordPad: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0" y="304800"/>
            <a:ext cx="8839200" cy="4876800"/>
          </a:xfrm>
          <a:prstGeom prst="rect">
            <a:avLst/>
          </a:prstGeom>
          <a:noFill/>
          <a:ln w="9525">
            <a:noFill/>
            <a:miter lim="800000"/>
            <a:headEnd/>
            <a:tailEnd/>
          </a:ln>
        </p:spPr>
      </p:pic>
      <p:sp>
        <p:nvSpPr>
          <p:cNvPr id="37891" name="Rectangle 3"/>
          <p:cNvSpPr>
            <a:spLocks noChangeArrowheads="1"/>
          </p:cNvSpPr>
          <p:nvPr/>
        </p:nvSpPr>
        <p:spPr bwMode="auto">
          <a:xfrm>
            <a:off x="0" y="5105400"/>
            <a:ext cx="8915400" cy="1552575"/>
          </a:xfrm>
          <a:prstGeom prst="rect">
            <a:avLst/>
          </a:prstGeom>
          <a:noFill/>
          <a:ln w="9525">
            <a:noFill/>
            <a:miter lim="800000"/>
            <a:headEnd/>
            <a:tailEnd/>
          </a:ln>
        </p:spPr>
        <p:txBody>
          <a:bodyPr>
            <a:spAutoFit/>
          </a:bodyPr>
          <a:lstStyle/>
          <a:p>
            <a:r>
              <a:rPr lang="en-US" sz="2400"/>
              <a:t>6. Klik menu Project &gt; Project1 Properties lalu klik tab General. Gantilah Startup Object-nya menjadi</a:t>
            </a:r>
          </a:p>
          <a:p>
            <a:r>
              <a:rPr lang="en-US" sz="2400"/>
              <a:t>Form15.</a:t>
            </a:r>
          </a:p>
          <a:p>
            <a:r>
              <a:rPr lang="en-US" sz="2400"/>
              <a:t>7. Coba jalankan project-nya dan aktifkan program WordPad: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2"/>
          <a:srcRect/>
          <a:stretch>
            <a:fillRect/>
          </a:stretch>
        </p:blipFill>
        <p:spPr bwMode="auto">
          <a:xfrm>
            <a:off x="0" y="0"/>
            <a:ext cx="89154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3"/>
          <p:cNvPicPr>
            <a:picLocks noChangeAspect="1" noChangeArrowheads="1"/>
          </p:cNvPicPr>
          <p:nvPr/>
        </p:nvPicPr>
        <p:blipFill>
          <a:blip r:embed="rId2"/>
          <a:srcRect/>
          <a:stretch>
            <a:fillRect/>
          </a:stretch>
        </p:blipFill>
        <p:spPr bwMode="auto">
          <a:xfrm>
            <a:off x="0" y="381000"/>
            <a:ext cx="87630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p:cNvPicPr>
            <a:picLocks noChangeAspect="1" noChangeArrowheads="1"/>
          </p:cNvPicPr>
          <p:nvPr/>
        </p:nvPicPr>
        <p:blipFill>
          <a:blip r:embed="rId2"/>
          <a:srcRect/>
          <a:stretch>
            <a:fillRect/>
          </a:stretch>
        </p:blipFill>
        <p:spPr bwMode="auto">
          <a:xfrm>
            <a:off x="381000" y="457200"/>
            <a:ext cx="8382000" cy="6019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6200"/>
            <a:ext cx="7543800" cy="685800"/>
          </a:xfrm>
        </p:spPr>
        <p:txBody>
          <a:bodyPr rtlCol="0">
            <a:normAutofit fontScale="90000"/>
          </a:bodyPr>
          <a:lstStyle/>
          <a:p>
            <a:pPr fontAlgn="auto">
              <a:spcAft>
                <a:spcPts val="0"/>
              </a:spcAft>
              <a:defRPr/>
            </a:pPr>
            <a:r>
              <a:rPr lang="en-US" b="1" smtClean="0"/>
              <a:t>Membuat Kontrol Array</a:t>
            </a:r>
            <a:endParaRPr lang="en-US" smtClean="0"/>
          </a:p>
        </p:txBody>
      </p:sp>
      <p:sp>
        <p:nvSpPr>
          <p:cNvPr id="5123" name="Rectangle 3"/>
          <p:cNvSpPr>
            <a:spLocks noChangeArrowheads="1"/>
          </p:cNvSpPr>
          <p:nvPr/>
        </p:nvSpPr>
        <p:spPr bwMode="auto">
          <a:xfrm>
            <a:off x="304800" y="1069975"/>
            <a:ext cx="8610600" cy="4614863"/>
          </a:xfrm>
          <a:prstGeom prst="rect">
            <a:avLst/>
          </a:prstGeom>
          <a:noFill/>
          <a:ln w="9525">
            <a:noFill/>
            <a:miter lim="800000"/>
            <a:headEnd/>
            <a:tailEnd/>
          </a:ln>
        </p:spPr>
        <p:txBody>
          <a:bodyPr>
            <a:spAutoFit/>
          </a:bodyPr>
          <a:lstStyle/>
          <a:p>
            <a:pPr marL="342900" indent="-342900"/>
            <a:r>
              <a:rPr lang="en-US" b="1"/>
              <a:t> </a:t>
            </a:r>
            <a:r>
              <a:rPr lang="en-US"/>
              <a:t>Untuk membuat kontrol array (misalnya TextBox) sebanyak 5 buah di dalam sebuah form, lakukan</a:t>
            </a:r>
          </a:p>
          <a:p>
            <a:pPr marL="342900" indent="-342900"/>
            <a:r>
              <a:rPr lang="en-US"/>
              <a:t>langkah berikut ini :</a:t>
            </a:r>
          </a:p>
          <a:p>
            <a:pPr marL="342900" indent="-342900"/>
            <a:r>
              <a:rPr lang="en-US"/>
              <a:t>(1) Buatlah sebuah TextBox di dalam sebuah Form.</a:t>
            </a:r>
          </a:p>
          <a:p>
            <a:pPr marL="342900" indent="-342900"/>
            <a:r>
              <a:rPr lang="en-US"/>
              <a:t>(2) Aturlah property TextBox tersebut sebagai berikut :</a:t>
            </a:r>
          </a:p>
          <a:p>
            <a:pPr marL="342900" indent="-342900"/>
            <a:r>
              <a:rPr lang="en-US"/>
              <a:t>Name : txtData</a:t>
            </a:r>
          </a:p>
          <a:p>
            <a:pPr marL="342900" indent="-342900"/>
            <a:r>
              <a:rPr lang="en-US"/>
              <a:t>Index : 0 (nol)</a:t>
            </a:r>
          </a:p>
          <a:p>
            <a:pPr marL="342900" indent="-342900"/>
            <a:r>
              <a:rPr lang="en-US" b="1"/>
              <a:t>Perhatikan : </a:t>
            </a:r>
            <a:r>
              <a:rPr lang="en-US"/>
              <a:t>kontrol TextBox-nya akan menjadi object </a:t>
            </a:r>
            <a:r>
              <a:rPr lang="en-US" b="1"/>
              <a:t>txtData(0)</a:t>
            </a:r>
          </a:p>
          <a:p>
            <a:pPr marL="342900" indent="-342900"/>
            <a:r>
              <a:rPr lang="en-US"/>
              <a:t>(lihat bagian Object Selector pada Jendela Properties).</a:t>
            </a:r>
          </a:p>
          <a:p>
            <a:pPr marL="342900" indent="-342900"/>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0" y="0"/>
            <a:ext cx="9144000" cy="6838950"/>
          </a:xfrm>
          <a:prstGeom prst="rect">
            <a:avLst/>
          </a:prstGeom>
          <a:noFill/>
          <a:ln w="9525">
            <a:noFill/>
            <a:miter lim="800000"/>
            <a:headEnd/>
            <a:tailEnd/>
          </a:ln>
        </p:spPr>
        <p:txBody>
          <a:bodyPr>
            <a:spAutoFit/>
          </a:bodyPr>
          <a:lstStyle/>
          <a:p>
            <a:r>
              <a:rPr lang="en-US" sz="2600" b="1"/>
              <a:t>Listing-15</a:t>
            </a:r>
          </a:p>
          <a:p>
            <a:r>
              <a:rPr lang="en-US" sz="2600"/>
              <a:t>Dim FormatOK As Boolean</a:t>
            </a:r>
          </a:p>
          <a:p>
            <a:r>
              <a:rPr lang="en-US" sz="2600"/>
              <a:t>'OLE Drag-Drop ke List1</a:t>
            </a:r>
          </a:p>
          <a:p>
            <a:r>
              <a:rPr lang="en-US" sz="2600"/>
              <a:t>Private Sub Text1_MouseDown(Button As Integer, Shift As Integer, _X As Single, Y As Single)</a:t>
            </a:r>
          </a:p>
          <a:p>
            <a:r>
              <a:rPr lang="en-US" sz="2600"/>
              <a:t>'Jika Text1 tdk kosong dan tombol kiri mouse ditekan</a:t>
            </a:r>
          </a:p>
          <a:p>
            <a:r>
              <a:rPr lang="en-US" sz="2600"/>
              <a:t>If Text1.Text &lt;&gt; "" And Button = vbLeftButton Then</a:t>
            </a:r>
          </a:p>
          <a:p>
            <a:r>
              <a:rPr lang="en-US" sz="2600"/>
              <a:t>Text1.OLEDrag 'Mulai operasi OLE drag-drop</a:t>
            </a:r>
          </a:p>
          <a:p>
            <a:r>
              <a:rPr lang="en-US" sz="2600"/>
              <a:t>End If</a:t>
            </a:r>
          </a:p>
          <a:p>
            <a:r>
              <a:rPr lang="en-US" sz="2600"/>
              <a:t>End Sub</a:t>
            </a:r>
          </a:p>
          <a:p>
            <a:r>
              <a:rPr lang="en-US" sz="2600"/>
              <a:t>Private Sub Text1_OLEStartDrag(Data As DataObject, AllowedEffects As Long)</a:t>
            </a:r>
          </a:p>
          <a:p>
            <a:r>
              <a:rPr lang="en-US" sz="2600"/>
              <a:t>'Simpan data dgn format text</a:t>
            </a:r>
          </a:p>
          <a:p>
            <a:r>
              <a:rPr lang="en-US" sz="2600"/>
              <a:t>Data.SetData Text1.Text, vbCFText</a:t>
            </a:r>
          </a:p>
          <a:p>
            <a:r>
              <a:rPr lang="en-US" sz="2600"/>
              <a:t>'Atur efek OLE drag-drop yg diperbolehkan</a:t>
            </a:r>
          </a:p>
          <a:p>
            <a:r>
              <a:rPr lang="en-US" sz="2600"/>
              <a:t>AllowedEffects = vbDropEffectCopy Or vbDropEffectMove</a:t>
            </a:r>
          </a:p>
          <a:p>
            <a:r>
              <a:rPr lang="en-US" sz="2600"/>
              <a:t>End Sub</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ChangeArrowheads="1"/>
          </p:cNvSpPr>
          <p:nvPr/>
        </p:nvSpPr>
        <p:spPr bwMode="auto">
          <a:xfrm>
            <a:off x="0" y="0"/>
            <a:ext cx="8839200" cy="6838950"/>
          </a:xfrm>
          <a:prstGeom prst="rect">
            <a:avLst/>
          </a:prstGeom>
          <a:noFill/>
          <a:ln w="9525">
            <a:noFill/>
            <a:miter lim="800000"/>
            <a:headEnd/>
            <a:tailEnd/>
          </a:ln>
        </p:spPr>
        <p:txBody>
          <a:bodyPr>
            <a:spAutoFit/>
          </a:bodyPr>
          <a:lstStyle/>
          <a:p>
            <a:r>
              <a:rPr lang="en-US" sz="2600"/>
              <a:t>Private Sub List1_OLEDragOver(Data As DataObject, Effect As Long, _Button As Integer, Shift As Integer, _</a:t>
            </a:r>
          </a:p>
          <a:p>
            <a:r>
              <a:rPr lang="en-US" sz="2600"/>
              <a:t>X As Single, Y As Single, State As Integer)</a:t>
            </a:r>
          </a:p>
          <a:p>
            <a:r>
              <a:rPr lang="en-US" sz="2600"/>
              <a:t>'Cek format datanya</a:t>
            </a:r>
          </a:p>
          <a:p>
            <a:r>
              <a:rPr lang="en-US" sz="2600"/>
              <a:t>FormatOK = Data.GetFormat(vbCFText) Or _Data.GetFormat(vbCFFiles)</a:t>
            </a:r>
          </a:p>
          <a:p>
            <a:r>
              <a:rPr lang="en-US" sz="2600"/>
              <a:t>If FormatOK Then</a:t>
            </a:r>
          </a:p>
          <a:p>
            <a:r>
              <a:rPr lang="en-US" sz="2600"/>
              <a:t>'Cek apakah tombol Ctrl ditekan</a:t>
            </a:r>
          </a:p>
          <a:p>
            <a:r>
              <a:rPr lang="en-US" sz="2600"/>
              <a:t>If Shift = vbCtrlMask Then</a:t>
            </a:r>
          </a:p>
          <a:p>
            <a:r>
              <a:rPr lang="en-US" sz="2600"/>
              <a:t>Effect = vbDropEffectCopy 'Data disalin</a:t>
            </a:r>
          </a:p>
          <a:p>
            <a:r>
              <a:rPr lang="en-US" sz="2600"/>
              <a:t>Else</a:t>
            </a:r>
          </a:p>
          <a:p>
            <a:r>
              <a:rPr lang="en-US" sz="2600"/>
              <a:t>Effect = vbDropEffectMove 'Data dipindahkan</a:t>
            </a:r>
          </a:p>
          <a:p>
            <a:r>
              <a:rPr lang="en-US" sz="2600"/>
              <a:t>End If</a:t>
            </a:r>
          </a:p>
          <a:p>
            <a:r>
              <a:rPr lang="en-US" sz="2600"/>
              <a:t>Else</a:t>
            </a:r>
          </a:p>
          <a:p>
            <a:r>
              <a:rPr lang="en-US" sz="2600"/>
              <a:t>Effect = vbDropEffectNone 'Data diabaikan</a:t>
            </a:r>
          </a:p>
          <a:p>
            <a:r>
              <a:rPr lang="en-US" sz="2600"/>
              <a:t>End If</a:t>
            </a:r>
          </a:p>
          <a:p>
            <a:r>
              <a:rPr lang="en-US" sz="2600"/>
              <a:t>End Sub</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ChangeArrowheads="1"/>
          </p:cNvSpPr>
          <p:nvPr/>
        </p:nvSpPr>
        <p:spPr bwMode="auto">
          <a:xfrm>
            <a:off x="0" y="598488"/>
            <a:ext cx="8915400" cy="6259512"/>
          </a:xfrm>
          <a:prstGeom prst="rect">
            <a:avLst/>
          </a:prstGeom>
          <a:noFill/>
          <a:ln w="9525">
            <a:noFill/>
            <a:miter lim="800000"/>
            <a:headEnd/>
            <a:tailEnd/>
          </a:ln>
        </p:spPr>
        <p:txBody>
          <a:bodyPr>
            <a:spAutoFit/>
          </a:bodyPr>
          <a:lstStyle/>
          <a:p>
            <a:r>
              <a:rPr lang="en-US"/>
              <a:t>Private Sub List1_OLEDragDrop(Data As DataObject, Effect As Long, _</a:t>
            </a:r>
          </a:p>
          <a:p>
            <a:r>
              <a:rPr lang="en-US"/>
              <a:t>Button As Integer, Shift As Integer, _</a:t>
            </a:r>
          </a:p>
          <a:p>
            <a:r>
              <a:rPr lang="en-US"/>
              <a:t>X As Single, Y As Single)</a:t>
            </a:r>
          </a:p>
          <a:p>
            <a:r>
              <a:rPr lang="en-US"/>
              <a:t>Dim i As Integer</a:t>
            </a:r>
          </a:p>
          <a:p>
            <a:r>
              <a:rPr lang="en-US"/>
              <a:t>'Cek format datanya</a:t>
            </a:r>
          </a:p>
          <a:p>
            <a:r>
              <a:rPr lang="en-US"/>
              <a:t>FormatOK = Data.GetFormat(vbCFText) Or _</a:t>
            </a:r>
          </a:p>
          <a:p>
            <a:r>
              <a:rPr lang="en-US"/>
              <a:t>Data.GetFormat(vbCFFiles)</a:t>
            </a:r>
          </a:p>
          <a:p>
            <a:r>
              <a:rPr lang="en-US"/>
              <a:t>If FormatOK Then</a:t>
            </a:r>
          </a:p>
          <a:p>
            <a:r>
              <a:rPr lang="en-US"/>
              <a:t>'Cek apakah tombol Ctrl ditekan</a:t>
            </a:r>
          </a:p>
          <a:p>
            <a:r>
              <a:rPr lang="en-US"/>
              <a:t>If Shift = vbCtrlMask Then</a:t>
            </a:r>
          </a:p>
          <a:p>
            <a:r>
              <a:rPr lang="en-US"/>
              <a:t>Effect = vbDropEffectCopy 'Data disalin</a:t>
            </a:r>
          </a:p>
          <a:p>
            <a:r>
              <a:rPr lang="en-US"/>
              <a:t>Else</a:t>
            </a:r>
          </a:p>
          <a:p>
            <a:r>
              <a:rPr lang="en-US"/>
              <a:t>Effect = vbDropEffectMove 'Data dipindahkan</a:t>
            </a:r>
          </a:p>
          <a:p>
            <a:r>
              <a:rPr lang="en-US"/>
              <a:t>End If</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0" y="19050"/>
            <a:ext cx="9144000" cy="6838950"/>
          </a:xfrm>
          <a:prstGeom prst="rect">
            <a:avLst/>
          </a:prstGeom>
          <a:noFill/>
          <a:ln w="9525">
            <a:noFill/>
            <a:miter lim="800000"/>
            <a:headEnd/>
            <a:tailEnd/>
          </a:ln>
        </p:spPr>
        <p:txBody>
          <a:bodyPr>
            <a:spAutoFit/>
          </a:bodyPr>
          <a:lstStyle/>
          <a:p>
            <a:r>
              <a:rPr lang="en-US" sz="2600"/>
              <a:t>'Tambahkan data yg tersimpan ke dalam List1</a:t>
            </a:r>
          </a:p>
          <a:p>
            <a:r>
              <a:rPr lang="en-US" sz="2600"/>
              <a:t>If Data.GetFormat(vbCFText) Then</a:t>
            </a:r>
          </a:p>
          <a:p>
            <a:r>
              <a:rPr lang="en-US" sz="2600"/>
              <a:t>List1.AddItem Data.GetData(vbCFText) 'Data text</a:t>
            </a:r>
          </a:p>
          <a:p>
            <a:r>
              <a:rPr lang="en-US" sz="2600"/>
              <a:t>End If</a:t>
            </a:r>
          </a:p>
          <a:p>
            <a:r>
              <a:rPr lang="en-US" sz="2600"/>
              <a:t>If Data.GetFormat(vbCFFiles) Then</a:t>
            </a:r>
          </a:p>
          <a:p>
            <a:r>
              <a:rPr lang="en-US" sz="2600"/>
              <a:t>List1.Clear</a:t>
            </a:r>
          </a:p>
          <a:p>
            <a:r>
              <a:rPr lang="en-US" sz="2600"/>
              <a:t>For i = 1 To Data.Files.Count</a:t>
            </a:r>
          </a:p>
          <a:p>
            <a:r>
              <a:rPr lang="en-US" sz="2600"/>
              <a:t>List1.AddItem Data.Files(i) 'Data file(s)</a:t>
            </a:r>
          </a:p>
          <a:p>
            <a:r>
              <a:rPr lang="en-US" sz="2600"/>
              <a:t>Next i</a:t>
            </a:r>
          </a:p>
          <a:p>
            <a:r>
              <a:rPr lang="en-US" sz="2600"/>
              <a:t>End If</a:t>
            </a:r>
          </a:p>
          <a:p>
            <a:r>
              <a:rPr lang="en-US" sz="2600"/>
              <a:t>Else Effect = vbDropEffectNone 'Data diabaikan End If</a:t>
            </a:r>
          </a:p>
          <a:p>
            <a:r>
              <a:rPr lang="en-US" sz="2600"/>
              <a:t>End Sub</a:t>
            </a:r>
          </a:p>
          <a:p>
            <a:r>
              <a:rPr lang="en-US" sz="2600"/>
              <a:t>Private Sub Text1_OLECompleteDrag(Effect As Long)</a:t>
            </a:r>
          </a:p>
          <a:p>
            <a:r>
              <a:rPr lang="en-US" sz="2600"/>
              <a:t>If Effect = vbDropEffectMove Then</a:t>
            </a:r>
          </a:p>
          <a:p>
            <a:r>
              <a:rPr lang="en-US" sz="2600"/>
              <a:t>Text1.Text = "" 'Kosongkan Text1 jika data dipindahkan</a:t>
            </a:r>
          </a:p>
          <a:p>
            <a:r>
              <a:rPr lang="en-US" sz="2600"/>
              <a:t>End If</a:t>
            </a:r>
          </a:p>
          <a:p>
            <a:r>
              <a:rPr lang="en-US" sz="2600"/>
              <a:t>End Sub</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0" y="0"/>
            <a:ext cx="9144000" cy="6045200"/>
          </a:xfrm>
          <a:prstGeom prst="rect">
            <a:avLst/>
          </a:prstGeom>
          <a:noFill/>
          <a:ln w="9525">
            <a:noFill/>
            <a:miter lim="800000"/>
            <a:headEnd/>
            <a:tailEnd/>
          </a:ln>
        </p:spPr>
        <p:txBody>
          <a:bodyPr>
            <a:spAutoFit/>
          </a:bodyPr>
          <a:lstStyle/>
          <a:p>
            <a:r>
              <a:rPr lang="en-US" sz="2600"/>
              <a:t>'=======================</a:t>
            </a:r>
          </a:p>
          <a:p>
            <a:r>
              <a:rPr lang="en-US" sz="2600"/>
              <a:t>'OLE Drag-Drop ke Image2</a:t>
            </a:r>
          </a:p>
          <a:p>
            <a:r>
              <a:rPr lang="en-US" sz="2600"/>
              <a:t>'=======================</a:t>
            </a:r>
          </a:p>
          <a:p>
            <a:r>
              <a:rPr lang="en-US" sz="2600"/>
              <a:t>Private Sub Image1_MouseDown(Button As Integer, Shift As Integer, _</a:t>
            </a:r>
          </a:p>
          <a:p>
            <a:r>
              <a:rPr lang="en-US" sz="2600"/>
              <a:t>X As Single, Y As Single)</a:t>
            </a:r>
          </a:p>
          <a:p>
            <a:r>
              <a:rPr lang="en-US" sz="2600"/>
              <a:t>If Image1.Picture &lt;&gt; 0 And Button = vbLeftButton Then</a:t>
            </a:r>
          </a:p>
          <a:p>
            <a:r>
              <a:rPr lang="en-US" sz="2600"/>
              <a:t>Image1.OLEDrag</a:t>
            </a:r>
          </a:p>
          <a:p>
            <a:r>
              <a:rPr lang="en-US" sz="2600"/>
              <a:t>End If</a:t>
            </a:r>
          </a:p>
          <a:p>
            <a:r>
              <a:rPr lang="en-US" sz="2600"/>
              <a:t>End Sub</a:t>
            </a:r>
          </a:p>
          <a:p>
            <a:r>
              <a:rPr lang="en-US" sz="2600"/>
              <a:t>Private Sub Image1_OLEStartDrag(Data As DataObject, AllowedEffects As Long)</a:t>
            </a:r>
          </a:p>
          <a:p>
            <a:r>
              <a:rPr lang="en-US" sz="2600"/>
              <a:t>Data.SetData Image1.Picture</a:t>
            </a:r>
          </a:p>
          <a:p>
            <a:r>
              <a:rPr lang="en-US" sz="2600"/>
              <a:t>AllowedEffects = vbDropEffectCopy Or vbDropEffectMove</a:t>
            </a:r>
          </a:p>
          <a:p>
            <a:r>
              <a:rPr lang="en-US" sz="2600"/>
              <a:t>End Sub</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0" y="415925"/>
            <a:ext cx="9144000" cy="6442075"/>
          </a:xfrm>
          <a:prstGeom prst="rect">
            <a:avLst/>
          </a:prstGeom>
          <a:noFill/>
          <a:ln w="9525">
            <a:noFill/>
            <a:miter lim="800000"/>
            <a:headEnd/>
            <a:tailEnd/>
          </a:ln>
        </p:spPr>
        <p:txBody>
          <a:bodyPr>
            <a:spAutoFit/>
          </a:bodyPr>
          <a:lstStyle/>
          <a:p>
            <a:r>
              <a:rPr lang="en-US" sz="2600"/>
              <a:t>Private Sub Image2_OLEDragOver(Data As DataObject, Effect As Long, _</a:t>
            </a:r>
          </a:p>
          <a:p>
            <a:r>
              <a:rPr lang="en-US" sz="2600"/>
              <a:t>Button As Integer, Shift As Integer, _</a:t>
            </a:r>
          </a:p>
          <a:p>
            <a:r>
              <a:rPr lang="en-US" sz="2600"/>
              <a:t>X As Single, Y As Single, State As Integer)</a:t>
            </a:r>
          </a:p>
          <a:p>
            <a:r>
              <a:rPr lang="en-US" sz="2600"/>
              <a:t>FormatOK = Data.GetFormat(vbCFBitmap) Or _</a:t>
            </a:r>
          </a:p>
          <a:p>
            <a:r>
              <a:rPr lang="en-US" sz="2600"/>
              <a:t>Data.GetFormat(vbCFMetafile) Or _</a:t>
            </a:r>
          </a:p>
          <a:p>
            <a:r>
              <a:rPr lang="en-US" sz="2600"/>
              <a:t>Data.GetFormat(vbCFDIB) Or _</a:t>
            </a:r>
          </a:p>
          <a:p>
            <a:r>
              <a:rPr lang="en-US" sz="2600"/>
              <a:t>Data.GetFormat(vbCFFiles)</a:t>
            </a:r>
          </a:p>
          <a:p>
            <a:r>
              <a:rPr lang="en-US" sz="2600"/>
              <a:t>If FormatOK Then</a:t>
            </a:r>
          </a:p>
          <a:p>
            <a:r>
              <a:rPr lang="en-US" sz="2600"/>
              <a:t>If Shift = vbCtrlMask Then</a:t>
            </a:r>
          </a:p>
          <a:p>
            <a:r>
              <a:rPr lang="en-US" sz="2600"/>
              <a:t>Effect = vbDropEffectCopy</a:t>
            </a:r>
          </a:p>
          <a:p>
            <a:r>
              <a:rPr lang="en-US" sz="2600"/>
              <a:t>Else Effect = vbDropEffectMove</a:t>
            </a:r>
          </a:p>
          <a:p>
            <a:r>
              <a:rPr lang="en-US" sz="2600"/>
              <a:t>End If</a:t>
            </a:r>
          </a:p>
          <a:p>
            <a:r>
              <a:rPr lang="en-US" sz="2600"/>
              <a:t>Else Effect = vbDropEffectNone</a:t>
            </a:r>
          </a:p>
          <a:p>
            <a:r>
              <a:rPr lang="en-US" sz="2600"/>
              <a:t>End If</a:t>
            </a:r>
          </a:p>
          <a:p>
            <a:r>
              <a:rPr lang="en-US" sz="2600"/>
              <a:t>End Sub</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ChangeArrowheads="1"/>
          </p:cNvSpPr>
          <p:nvPr/>
        </p:nvSpPr>
        <p:spPr bwMode="auto">
          <a:xfrm>
            <a:off x="0" y="300038"/>
            <a:ext cx="9144000" cy="6670675"/>
          </a:xfrm>
          <a:prstGeom prst="rect">
            <a:avLst/>
          </a:prstGeom>
          <a:noFill/>
          <a:ln w="9525">
            <a:noFill/>
            <a:miter lim="800000"/>
            <a:headEnd/>
            <a:tailEnd/>
          </a:ln>
        </p:spPr>
        <p:txBody>
          <a:bodyPr>
            <a:spAutoFit/>
          </a:bodyPr>
          <a:lstStyle/>
          <a:p>
            <a:r>
              <a:rPr lang="en-US"/>
              <a:t>Private Sub Image2_OLEDragDrop(Data As DataObject, Effect As Long, _</a:t>
            </a:r>
          </a:p>
          <a:p>
            <a:r>
              <a:rPr lang="en-US"/>
              <a:t>Button As Integer, Shift As Integer, _</a:t>
            </a:r>
          </a:p>
          <a:p>
            <a:r>
              <a:rPr lang="en-US"/>
              <a:t>X As Single, Y As Single)</a:t>
            </a:r>
          </a:p>
          <a:p>
            <a:r>
              <a:rPr lang="en-US"/>
              <a:t>FormatOK = Data.GetFormat(vbCFBitmap) Or _</a:t>
            </a:r>
          </a:p>
          <a:p>
            <a:r>
              <a:rPr lang="en-US"/>
              <a:t>Data.GetFormat(vbCFMetafile) Or _</a:t>
            </a:r>
          </a:p>
          <a:p>
            <a:r>
              <a:rPr lang="en-US"/>
              <a:t>Data.GetFormat(vbCFDIB) Or _</a:t>
            </a:r>
          </a:p>
          <a:p>
            <a:r>
              <a:rPr lang="en-US"/>
              <a:t>Data.GetFormat(vbCFFiles)</a:t>
            </a:r>
          </a:p>
          <a:p>
            <a:r>
              <a:rPr lang="en-US"/>
              <a:t>If FormatOK Then</a:t>
            </a:r>
          </a:p>
          <a:p>
            <a:r>
              <a:rPr lang="en-US"/>
              <a:t>If Shift = vbCtrlMask Then</a:t>
            </a:r>
          </a:p>
          <a:p>
            <a:r>
              <a:rPr lang="en-US"/>
              <a:t>Effect = vbDropEffectCopy</a:t>
            </a:r>
          </a:p>
          <a:p>
            <a:r>
              <a:rPr lang="en-US"/>
              <a:t>ElseEffect = vbDropEffectMove</a:t>
            </a:r>
          </a:p>
          <a:p>
            <a:r>
              <a:rPr lang="en-US"/>
              <a:t>End If</a:t>
            </a:r>
          </a:p>
          <a:p>
            <a:r>
              <a:rPr lang="en-US"/>
              <a:t>If Data.GetFormat(vbCFBitmap) Then</a:t>
            </a:r>
          </a:p>
          <a:p>
            <a:r>
              <a:rPr lang="en-US"/>
              <a:t>Image2.Picture = Data.GetData(vbCFBitmap)</a:t>
            </a:r>
          </a:p>
          <a:p>
            <a:r>
              <a:rPr lang="en-US"/>
              <a:t>End If</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ChangeArrowheads="1"/>
          </p:cNvSpPr>
          <p:nvPr/>
        </p:nvSpPr>
        <p:spPr bwMode="auto">
          <a:xfrm>
            <a:off x="0" y="0"/>
            <a:ext cx="8915400" cy="6838950"/>
          </a:xfrm>
          <a:prstGeom prst="rect">
            <a:avLst/>
          </a:prstGeom>
          <a:noFill/>
          <a:ln w="9525">
            <a:noFill/>
            <a:miter lim="800000"/>
            <a:headEnd/>
            <a:tailEnd/>
          </a:ln>
        </p:spPr>
        <p:txBody>
          <a:bodyPr>
            <a:spAutoFit/>
          </a:bodyPr>
          <a:lstStyle/>
          <a:p>
            <a:r>
              <a:rPr lang="en-US" sz="2600"/>
              <a:t>If Data.GetFormat(vbCFMetafile) Then</a:t>
            </a:r>
          </a:p>
          <a:p>
            <a:r>
              <a:rPr lang="en-US" sz="2600"/>
              <a:t>Image2.Picture = Data.GetData(vbCFMetafile)</a:t>
            </a:r>
          </a:p>
          <a:p>
            <a:r>
              <a:rPr lang="en-US" sz="2600"/>
              <a:t>End If</a:t>
            </a:r>
          </a:p>
          <a:p>
            <a:r>
              <a:rPr lang="en-US" sz="2600"/>
              <a:t>If Data.GetFormat(vbCFDIB) Then</a:t>
            </a:r>
          </a:p>
          <a:p>
            <a:r>
              <a:rPr lang="en-US" sz="2600"/>
              <a:t>Image2.Picture = Data.GetData(vbCFDIB)</a:t>
            </a:r>
          </a:p>
          <a:p>
            <a:r>
              <a:rPr lang="en-US" sz="2600"/>
              <a:t>End If</a:t>
            </a:r>
          </a:p>
          <a:p>
            <a:r>
              <a:rPr lang="en-US" sz="2600"/>
              <a:t>If Data.GetFormat(vbCFFiles) Then</a:t>
            </a:r>
          </a:p>
          <a:p>
            <a:r>
              <a:rPr lang="en-US" sz="2600"/>
              <a:t>Image2.Picture = LoadPicture(Data.Files(1))</a:t>
            </a:r>
          </a:p>
          <a:p>
            <a:r>
              <a:rPr lang="en-US" sz="2600"/>
              <a:t>End If</a:t>
            </a:r>
          </a:p>
          <a:p>
            <a:r>
              <a:rPr lang="en-US" sz="2600"/>
              <a:t>Else Effect = vbDropEffectNone</a:t>
            </a:r>
          </a:p>
          <a:p>
            <a:r>
              <a:rPr lang="en-US" sz="2600"/>
              <a:t>End If</a:t>
            </a:r>
          </a:p>
          <a:p>
            <a:r>
              <a:rPr lang="en-US" sz="2600"/>
              <a:t>End Sub</a:t>
            </a:r>
          </a:p>
          <a:p>
            <a:r>
              <a:rPr lang="en-US" sz="2600"/>
              <a:t>Private Sub Image1_OLECompleteDrag(Effect As Long)</a:t>
            </a:r>
          </a:p>
          <a:p>
            <a:r>
              <a:rPr lang="en-US" sz="2600"/>
              <a:t>If Effect = vbDropEffectMove Then</a:t>
            </a:r>
          </a:p>
          <a:p>
            <a:r>
              <a:rPr lang="en-US" sz="2600"/>
              <a:t>Image1.Picture = Nothing</a:t>
            </a:r>
          </a:p>
          <a:p>
            <a:r>
              <a:rPr lang="en-US" sz="2600"/>
              <a:t>End If</a:t>
            </a:r>
          </a:p>
          <a:p>
            <a:r>
              <a:rPr lang="en-US" sz="2600"/>
              <a:t>End Sub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76200"/>
            <a:ext cx="7543800" cy="685800"/>
          </a:xfrm>
        </p:spPr>
        <p:txBody>
          <a:bodyPr rtlCol="0">
            <a:normAutofit fontScale="90000"/>
          </a:bodyPr>
          <a:lstStyle/>
          <a:p>
            <a:pPr fontAlgn="auto">
              <a:spcAft>
                <a:spcPts val="0"/>
              </a:spcAft>
              <a:defRPr/>
            </a:pPr>
            <a:r>
              <a:rPr lang="en-US" b="1" smtClean="0"/>
              <a:t>Membuat Kontrol Array</a:t>
            </a:r>
            <a:endParaRPr lang="en-US" smtClean="0"/>
          </a:p>
        </p:txBody>
      </p:sp>
      <p:sp>
        <p:nvSpPr>
          <p:cNvPr id="6147" name="Rectangle 3"/>
          <p:cNvSpPr>
            <a:spLocks noChangeArrowheads="1"/>
          </p:cNvSpPr>
          <p:nvPr/>
        </p:nvSpPr>
        <p:spPr bwMode="auto">
          <a:xfrm>
            <a:off x="304800" y="1069975"/>
            <a:ext cx="8610600" cy="5848350"/>
          </a:xfrm>
          <a:prstGeom prst="rect">
            <a:avLst/>
          </a:prstGeom>
          <a:noFill/>
          <a:ln w="9525">
            <a:noFill/>
            <a:miter lim="800000"/>
            <a:headEnd/>
            <a:tailEnd/>
          </a:ln>
        </p:spPr>
        <p:txBody>
          <a:bodyPr>
            <a:spAutoFit/>
          </a:bodyPr>
          <a:lstStyle/>
          <a:p>
            <a:pPr marL="342900" indent="-342900"/>
            <a:r>
              <a:rPr lang="en-US"/>
              <a:t>(3) Klik object txtData(0) pada Form, kemudian klik tombol Copy pada bagian Toolbar.</a:t>
            </a:r>
          </a:p>
          <a:p>
            <a:pPr marL="342900" indent="-342900"/>
            <a:r>
              <a:rPr lang="en-US"/>
              <a:t>(4) Untuk membuat TextBox kedua, klik tombol Paste pada bagian Toolbar. TextBox kedua akan</a:t>
            </a:r>
          </a:p>
          <a:p>
            <a:pPr marL="342900" indent="-342900"/>
            <a:r>
              <a:rPr lang="en-US"/>
              <a:t>muncul di pojok kiri Form sebagai object txtData(1), aturlah posisinya di dalam Form.</a:t>
            </a:r>
          </a:p>
          <a:p>
            <a:pPr marL="342900" indent="-342900"/>
            <a:r>
              <a:rPr lang="en-US"/>
              <a:t>(5) Lakukan langkah ke-4 di atas sebanyak 4 kali (sesuai dengan jumlah TextBox yang dibutukan).</a:t>
            </a:r>
          </a:p>
          <a:p>
            <a:pPr marL="342900" indent="-342900"/>
            <a:r>
              <a:rPr lang="en-US"/>
              <a:t>(6) Di dalam Form akan ada 5 buah TextBox dengan nama yang sama (yaitu txtData) dan masingmasing</a:t>
            </a:r>
          </a:p>
          <a:p>
            <a:pPr marL="342900" indent="-342900"/>
            <a:r>
              <a:rPr lang="en-US"/>
              <a:t>menjadi object txtData yang dibedakan nomer indexnya (mulai dari 0 s/d 4).</a:t>
            </a:r>
          </a:p>
          <a:p>
            <a:pPr marL="342900" indent="-342900"/>
            <a:endParaRPr lang="en-US"/>
          </a:p>
          <a:p>
            <a:pPr marL="342900" indent="-342900"/>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
            <a:ext cx="7543800" cy="685800"/>
          </a:xfrm>
        </p:spPr>
        <p:txBody>
          <a:bodyPr rtlCol="0">
            <a:normAutofit fontScale="90000"/>
          </a:bodyPr>
          <a:lstStyle/>
          <a:p>
            <a:pPr fontAlgn="auto">
              <a:spcAft>
                <a:spcPts val="0"/>
              </a:spcAft>
              <a:defRPr/>
            </a:pPr>
            <a:r>
              <a:rPr lang="en-US" b="1" smtClean="0"/>
              <a:t>Membuat Kontrol Array</a:t>
            </a:r>
            <a:endParaRPr lang="en-US" smtClean="0"/>
          </a:p>
        </p:txBody>
      </p:sp>
      <p:sp>
        <p:nvSpPr>
          <p:cNvPr id="7171" name="Rectangle 3"/>
          <p:cNvSpPr>
            <a:spLocks noChangeArrowheads="1"/>
          </p:cNvSpPr>
          <p:nvPr/>
        </p:nvSpPr>
        <p:spPr bwMode="auto">
          <a:xfrm>
            <a:off x="304800" y="838200"/>
            <a:ext cx="8610600" cy="5848350"/>
          </a:xfrm>
          <a:prstGeom prst="rect">
            <a:avLst/>
          </a:prstGeom>
          <a:noFill/>
          <a:ln w="9525">
            <a:noFill/>
            <a:miter lim="800000"/>
            <a:headEnd/>
            <a:tailEnd/>
          </a:ln>
        </p:spPr>
        <p:txBody>
          <a:bodyPr>
            <a:spAutoFit/>
          </a:bodyPr>
          <a:lstStyle/>
          <a:p>
            <a:pPr marL="342900" indent="-342900"/>
            <a:r>
              <a:rPr lang="en-US"/>
              <a:t>(Selanjutnya object-object yang dibuat dengan kontrol array bisa diprogram dengan lebih mudah.</a:t>
            </a:r>
          </a:p>
          <a:p>
            <a:pPr marL="342900" indent="-342900"/>
            <a:r>
              <a:rPr lang="en-US"/>
              <a:t>Misalnya untuk “mengosongkan” object txtData, bisa menggunakan struktur kontrol For…Next :</a:t>
            </a:r>
          </a:p>
          <a:p>
            <a:pPr marL="342900" indent="-342900"/>
            <a:endParaRPr lang="en-US"/>
          </a:p>
          <a:p>
            <a:pPr marL="342900" indent="-342900"/>
            <a:r>
              <a:rPr lang="en-US"/>
              <a:t>For i = 0 To 4</a:t>
            </a:r>
          </a:p>
          <a:p>
            <a:pPr marL="342900" indent="-342900"/>
            <a:r>
              <a:rPr lang="en-US"/>
              <a:t>txtData(i).Text = “”</a:t>
            </a:r>
          </a:p>
          <a:p>
            <a:pPr marL="342900" indent="-342900"/>
            <a:r>
              <a:rPr lang="en-US"/>
              <a:t>Next I</a:t>
            </a:r>
          </a:p>
          <a:p>
            <a:pPr marL="342900" indent="-342900"/>
            <a:r>
              <a:rPr lang="en-US"/>
              <a:t>Cara ini lebih mudah bila dibandingkan cara “konvensional” berikut :</a:t>
            </a:r>
          </a:p>
          <a:p>
            <a:pPr marL="342900" indent="-342900"/>
            <a:r>
              <a:rPr lang="en-US"/>
              <a:t>Text1.Text = “”</a:t>
            </a:r>
          </a:p>
          <a:p>
            <a:pPr marL="342900" indent="-342900"/>
            <a:r>
              <a:rPr lang="en-US"/>
              <a:t>Text2.Text = “”</a:t>
            </a:r>
          </a:p>
          <a:p>
            <a:pPr marL="342900" indent="-342900"/>
            <a:r>
              <a:rPr lang="en-US"/>
              <a:t>…</a:t>
            </a:r>
          </a:p>
          <a:p>
            <a:pPr marL="342900" indent="-342900"/>
            <a:r>
              <a:rPr lang="en-US"/>
              <a:t>Text4.Text =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76200"/>
            <a:ext cx="7543800" cy="685800"/>
          </a:xfrm>
        </p:spPr>
        <p:txBody>
          <a:bodyPr rtlCol="0">
            <a:normAutofit fontScale="90000"/>
          </a:bodyPr>
          <a:lstStyle/>
          <a:p>
            <a:pPr fontAlgn="auto">
              <a:spcAft>
                <a:spcPts val="0"/>
              </a:spcAft>
              <a:defRPr/>
            </a:pPr>
            <a:r>
              <a:rPr lang="en-US" b="1" smtClean="0"/>
              <a:t>Membuat Kontrol Array</a:t>
            </a:r>
            <a:endParaRPr lang="en-US" smtClean="0"/>
          </a:p>
        </p:txBody>
      </p:sp>
      <p:sp>
        <p:nvSpPr>
          <p:cNvPr id="8195" name="Rectangle 3"/>
          <p:cNvSpPr>
            <a:spLocks noChangeArrowheads="1"/>
          </p:cNvSpPr>
          <p:nvPr/>
        </p:nvSpPr>
        <p:spPr bwMode="auto">
          <a:xfrm>
            <a:off x="304800" y="838200"/>
            <a:ext cx="8610600" cy="5848350"/>
          </a:xfrm>
          <a:prstGeom prst="rect">
            <a:avLst/>
          </a:prstGeom>
          <a:noFill/>
          <a:ln w="9525">
            <a:noFill/>
            <a:miter lim="800000"/>
            <a:headEnd/>
            <a:tailEnd/>
          </a:ln>
        </p:spPr>
        <p:txBody>
          <a:bodyPr>
            <a:spAutoFit/>
          </a:bodyPr>
          <a:lstStyle/>
          <a:p>
            <a:pPr marL="342900" indent="-342900"/>
            <a:r>
              <a:rPr lang="en-US"/>
              <a:t>(Selanjutnya object-object yang dibuat dengan kontrol array bisa diprogram dengan lebih mudah.</a:t>
            </a:r>
          </a:p>
          <a:p>
            <a:pPr marL="342900" indent="-342900"/>
            <a:r>
              <a:rPr lang="en-US"/>
              <a:t>Misalnya untuk “mengosongkan” object txtData, bisa menggunakan struktur kontrol For…Next :</a:t>
            </a:r>
          </a:p>
          <a:p>
            <a:pPr marL="342900" indent="-342900"/>
            <a:endParaRPr lang="en-US"/>
          </a:p>
          <a:p>
            <a:pPr marL="342900" indent="-342900"/>
            <a:r>
              <a:rPr lang="en-US"/>
              <a:t>For i = 0 To 4</a:t>
            </a:r>
          </a:p>
          <a:p>
            <a:pPr marL="342900" indent="-342900"/>
            <a:r>
              <a:rPr lang="en-US"/>
              <a:t>txtData(i).Text = “”</a:t>
            </a:r>
          </a:p>
          <a:p>
            <a:pPr marL="342900" indent="-342900"/>
            <a:r>
              <a:rPr lang="en-US"/>
              <a:t>Next I</a:t>
            </a:r>
          </a:p>
          <a:p>
            <a:pPr marL="342900" indent="-342900"/>
            <a:r>
              <a:rPr lang="en-US"/>
              <a:t>Cara ini lebih mudah bila dibandingkan cara “konvensional” berikut :</a:t>
            </a:r>
          </a:p>
          <a:p>
            <a:pPr marL="342900" indent="-342900"/>
            <a:r>
              <a:rPr lang="en-US"/>
              <a:t>Text1.Text = “”</a:t>
            </a:r>
          </a:p>
          <a:p>
            <a:pPr marL="342900" indent="-342900"/>
            <a:r>
              <a:rPr lang="en-US"/>
              <a:t>Text2.Text = “”</a:t>
            </a:r>
          </a:p>
          <a:p>
            <a:pPr marL="342900" indent="-342900"/>
            <a:r>
              <a:rPr lang="en-US"/>
              <a:t>…</a:t>
            </a:r>
          </a:p>
          <a:p>
            <a:pPr marL="342900" indent="-342900"/>
            <a:r>
              <a:rPr lang="en-US"/>
              <a:t>Text4.Text =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6200"/>
            <a:ext cx="7543800" cy="685800"/>
          </a:xfrm>
        </p:spPr>
        <p:txBody>
          <a:bodyPr rtlCol="0">
            <a:normAutofit fontScale="90000"/>
          </a:bodyPr>
          <a:lstStyle/>
          <a:p>
            <a:pPr fontAlgn="auto">
              <a:spcAft>
                <a:spcPts val="0"/>
              </a:spcAft>
              <a:defRPr/>
            </a:pPr>
            <a:r>
              <a:rPr lang="en-US" b="1" smtClean="0"/>
              <a:t>Membuat Kontrol Array</a:t>
            </a:r>
            <a:endParaRPr lang="en-US" smtClean="0"/>
          </a:p>
        </p:txBody>
      </p:sp>
      <p:sp>
        <p:nvSpPr>
          <p:cNvPr id="9219" name="Rectangle 3"/>
          <p:cNvSpPr>
            <a:spLocks noChangeArrowheads="1"/>
          </p:cNvSpPr>
          <p:nvPr/>
        </p:nvSpPr>
        <p:spPr bwMode="auto">
          <a:xfrm>
            <a:off x="304800" y="685800"/>
            <a:ext cx="8610600" cy="2147888"/>
          </a:xfrm>
          <a:prstGeom prst="rect">
            <a:avLst/>
          </a:prstGeom>
          <a:noFill/>
          <a:ln w="9525">
            <a:noFill/>
            <a:miter lim="800000"/>
            <a:headEnd/>
            <a:tailEnd/>
          </a:ln>
        </p:spPr>
        <p:txBody>
          <a:bodyPr>
            <a:spAutoFit/>
          </a:bodyPr>
          <a:lstStyle/>
          <a:p>
            <a:pPr marL="342900" indent="-342900"/>
            <a:r>
              <a:rPr lang="en-US"/>
              <a:t>Aktifkan VB 6 melalui tombol Start.</a:t>
            </a:r>
          </a:p>
          <a:p>
            <a:pPr marL="342900" indent="-342900"/>
            <a:r>
              <a:rPr lang="en-US"/>
              <a:t>Buka kembali project </a:t>
            </a:r>
            <a:r>
              <a:rPr lang="en-US" b="1"/>
              <a:t>Latihan.vbp</a:t>
            </a:r>
            <a:r>
              <a:rPr lang="en-US"/>
              <a:t>.</a:t>
            </a:r>
          </a:p>
          <a:p>
            <a:pPr marL="342900" indent="-342900"/>
            <a:r>
              <a:rPr lang="en-US"/>
              <a:t>Tambahkan Form baru ke dalam Project.</a:t>
            </a:r>
          </a:p>
          <a:p>
            <a:pPr marL="342900" indent="-342900"/>
            <a:r>
              <a:rPr lang="en-US"/>
              <a:t>Pada Jendela Form buatlah UI seperti ini :</a:t>
            </a:r>
          </a:p>
          <a:p>
            <a:pPr marL="342900" indent="-342900"/>
            <a:r>
              <a:rPr lang="en-US"/>
              <a:t>(Gunakan komponen TextBox dan CommandButton)</a:t>
            </a:r>
          </a:p>
        </p:txBody>
      </p:sp>
      <p:pic>
        <p:nvPicPr>
          <p:cNvPr id="9220" name="Picture 4"/>
          <p:cNvPicPr>
            <a:picLocks noChangeAspect="1" noChangeArrowheads="1"/>
          </p:cNvPicPr>
          <p:nvPr/>
        </p:nvPicPr>
        <p:blipFill>
          <a:blip r:embed="rId2"/>
          <a:srcRect/>
          <a:stretch>
            <a:fillRect/>
          </a:stretch>
        </p:blipFill>
        <p:spPr bwMode="auto">
          <a:xfrm>
            <a:off x="2895600" y="2828925"/>
            <a:ext cx="5111750" cy="3913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
            <a:ext cx="7543800" cy="685800"/>
          </a:xfrm>
        </p:spPr>
        <p:txBody>
          <a:bodyPr rtlCol="0">
            <a:normAutofit fontScale="90000"/>
          </a:bodyPr>
          <a:lstStyle/>
          <a:p>
            <a:pPr fontAlgn="auto">
              <a:spcAft>
                <a:spcPts val="0"/>
              </a:spcAft>
              <a:defRPr/>
            </a:pPr>
            <a:r>
              <a:rPr lang="en-US" b="1" smtClean="0"/>
              <a:t>Membuat Kontrol Array</a:t>
            </a:r>
            <a:endParaRPr lang="en-US" smtClean="0"/>
          </a:p>
        </p:txBody>
      </p:sp>
      <p:pic>
        <p:nvPicPr>
          <p:cNvPr id="10243" name="Picture 5"/>
          <p:cNvPicPr>
            <a:picLocks noChangeAspect="1" noChangeArrowheads="1"/>
          </p:cNvPicPr>
          <p:nvPr/>
        </p:nvPicPr>
        <p:blipFill>
          <a:blip r:embed="rId2"/>
          <a:srcRect/>
          <a:stretch>
            <a:fillRect/>
          </a:stretch>
        </p:blipFill>
        <p:spPr bwMode="auto">
          <a:xfrm>
            <a:off x="0" y="990600"/>
            <a:ext cx="91440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685</TotalTime>
  <Words>2150</Words>
  <Application>Microsoft Office PowerPoint</Application>
  <PresentationFormat>On-screen Show (4:3)</PresentationFormat>
  <Paragraphs>312</Paragraphs>
  <Slides>48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Calibri</vt:lpstr>
      <vt:lpstr>Office Theme</vt:lpstr>
      <vt:lpstr>Slide 1</vt:lpstr>
      <vt:lpstr>TUJUAN</vt:lpstr>
      <vt:lpstr>Apa itu Kontrol Array ?</vt:lpstr>
      <vt:lpstr>Membuat Kontrol Array</vt:lpstr>
      <vt:lpstr>Membuat Kontrol Array</vt:lpstr>
      <vt:lpstr>Membuat Kontrol Array</vt:lpstr>
      <vt:lpstr>Membuat Kontrol Array</vt:lpstr>
      <vt:lpstr>Membuat Kontrol Array</vt:lpstr>
      <vt:lpstr>Membuat Kontrol Array</vt:lpstr>
      <vt:lpstr>Membuat Kontrol Array</vt:lpstr>
      <vt:lpstr>Membuat Kontrol Array</vt:lpstr>
      <vt:lpstr>Membuat Kontrol Array</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Company>LePKom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PEMROGRAMAN I</dc:title>
  <dc:creator>Hustina</dc:creator>
  <cp:lastModifiedBy>XPLaptop</cp:lastModifiedBy>
  <cp:revision>51</cp:revision>
  <dcterms:created xsi:type="dcterms:W3CDTF">2007-03-05T05:57:37Z</dcterms:created>
  <dcterms:modified xsi:type="dcterms:W3CDTF">2015-10-05T07:21:29Z</dcterms:modified>
</cp:coreProperties>
</file>