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Komunikasi Over Network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smtClean="0"/>
              <a:t>SAN : Storage Area Network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smtClean="0"/>
              <a:t>Sebagai Storage resource pada network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smtClean="0"/>
              <a:t>VPN : Virtual Private Network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smtClean="0"/>
              <a:t>Jaringan Privat yang dibangun dengan menggunakan infrastruktur jaringan public misal internet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smtClean="0"/>
              <a:t>Dengan VPN memungkinkan menggunakan jaringan public untuk keperluan jaringan lokal dengan keamanan yang terjamin dengan menggunakan sistem tunnel.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smtClean="0"/>
              <a:t>Tiga type utama VPN :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600" smtClean="0"/>
              <a:t>Access VPN, menyediakan access untuk Small Office Home Office (SOHO)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600" smtClean="0"/>
              <a:t>Intranet VPN, didedikasikan untuk koneksi internal office (digunakan sebagai remote office)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600" smtClean="0"/>
              <a:t>Extranet VPN, didedikasikan untuk koneksi antara internal network dengan partner bisnis yang dipercaya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sz="1600" smtClean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Jenis Technology Jaringan Yang Lain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80997" y="2391738"/>
            <a:ext cx="3982006" cy="2704762"/>
          </a:xfrm>
        </p:spPr>
      </p:pic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Kebutuhan Koneksi Internet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Prinsip Komunikasi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438400" y="1676400"/>
            <a:ext cx="6296025" cy="3524250"/>
            <a:chOff x="1536" y="1056"/>
            <a:chExt cx="3966" cy="2220"/>
          </a:xfrm>
        </p:grpSpPr>
        <p:pic>
          <p:nvPicPr>
            <p:cNvPr id="410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6" y="1056"/>
              <a:ext cx="3966" cy="2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2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56" y="1824"/>
              <a:ext cx="1476" cy="1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3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84" y="1816"/>
              <a:ext cx="540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Komponen Komunikasi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905000"/>
            <a:ext cx="6021388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233488"/>
            <a:ext cx="64008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sv-SE" sz="1800" smtClean="0"/>
              <a:t>Jaringan merupakan sebuah sistem yang terdiri atas komputer, perangkat komputer tambahan dan perangkat jaringan lainnya yang saling terhubung dengan menggunakan media tertentu dengan aturan yang sudah ditetapkan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sv-SE" sz="1800" smtClean="0"/>
              <a:t>Komponen Jaringan 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sv-SE" sz="1600" smtClean="0"/>
              <a:t>Perangkat Komputer :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sv-SE" sz="1400" smtClean="0"/>
              <a:t>Komputer (di dalam ada perangkat yang menghubungkan dgn jaringan misal (NIC, Modem)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sv-SE" sz="1400" smtClean="0"/>
              <a:t>Printer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sv-SE" sz="1400" smtClean="0"/>
              <a:t>Scanner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Perangkat Jaringan </a:t>
            </a:r>
            <a:r>
              <a:rPr lang="en-US" sz="1600" smtClean="0">
                <a:solidFill>
                  <a:schemeClr val="tx2"/>
                </a:solidFill>
              </a:rPr>
              <a:t>(akan dibicarakan lebih lanjut)</a:t>
            </a:r>
            <a:r>
              <a:rPr lang="en-US" sz="1600" smtClean="0"/>
              <a:t>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400" smtClean="0"/>
              <a:t>NIC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400" smtClean="0"/>
              <a:t>Modem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400" smtClean="0"/>
              <a:t>Hub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400" smtClean="0"/>
              <a:t>Switch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400" smtClean="0"/>
              <a:t>Router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400" smtClean="0"/>
              <a:t>Firewall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Media </a:t>
            </a:r>
            <a:r>
              <a:rPr lang="en-US" sz="1600" smtClean="0">
                <a:solidFill>
                  <a:schemeClr val="tx2"/>
                </a:solidFill>
              </a:rPr>
              <a:t>(akan dibicarakan lebih lanjut)</a:t>
            </a:r>
            <a:r>
              <a:rPr lang="en-US" sz="1600" smtClean="0"/>
              <a:t>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400" smtClean="0"/>
              <a:t>Kabel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400" smtClean="0"/>
              <a:t>Non Kabel (wireless)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Aturan </a:t>
            </a:r>
            <a:r>
              <a:rPr lang="en-US" sz="1600" smtClean="0">
                <a:solidFill>
                  <a:schemeClr val="tx2"/>
                </a:solidFill>
              </a:rPr>
              <a:t>(akan dibicarakan lebih lanjut)</a:t>
            </a:r>
            <a:r>
              <a:rPr lang="en-US" sz="1600" smtClean="0"/>
              <a:t>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400" smtClean="0"/>
              <a:t>Protocol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64008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Pengertian Dasar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5"/>
          <p:cNvSpPr>
            <a:spLocks noGrp="1" noChangeArrowheads="1"/>
          </p:cNvSpPr>
          <p:nvPr>
            <p:ph idx="1"/>
          </p:nvPr>
        </p:nvSpPr>
        <p:spPr>
          <a:xfrm>
            <a:off x="2438400" y="1600200"/>
            <a:ext cx="3875088" cy="4495800"/>
          </a:xfrm>
        </p:spPr>
        <p:txBody>
          <a:bodyPr>
            <a:normAutofit lnSpcReduction="10000"/>
          </a:bodyPr>
          <a:lstStyle/>
          <a:p>
            <a:pPr marL="469900" indent="-469900" eaLnBrk="1" hangingPunct="1">
              <a:lnSpc>
                <a:spcPct val="90000"/>
              </a:lnSpc>
              <a:defRPr/>
            </a:pPr>
            <a:r>
              <a:rPr lang="en-US" sz="2400" smtClean="0"/>
              <a:t>Semua peralatan yang berpartisipasi harus terhubung secara langsung.</a:t>
            </a:r>
          </a:p>
          <a:p>
            <a:pPr marL="469900" indent="-469900" eaLnBrk="1" hangingPunct="1">
              <a:lnSpc>
                <a:spcPct val="90000"/>
              </a:lnSpc>
              <a:defRPr/>
            </a:pPr>
            <a:r>
              <a:rPr lang="en-US" sz="2400" smtClean="0"/>
              <a:t>Peralatan yang dibutuhkan untuk koneksi secara Fisik:</a:t>
            </a:r>
          </a:p>
          <a:p>
            <a:pPr marL="908050" lvl="1" indent="-436563" eaLnBrk="1" hangingPunct="1">
              <a:lnSpc>
                <a:spcPct val="90000"/>
              </a:lnSpc>
              <a:defRPr/>
            </a:pPr>
            <a:r>
              <a:rPr lang="en-US" sz="2400" smtClean="0"/>
              <a:t>PC</a:t>
            </a:r>
          </a:p>
          <a:p>
            <a:pPr marL="908050" lvl="1" indent="-436563" eaLnBrk="1" hangingPunct="1">
              <a:lnSpc>
                <a:spcPct val="90000"/>
              </a:lnSpc>
              <a:defRPr/>
            </a:pPr>
            <a:r>
              <a:rPr lang="en-US" sz="2400" smtClean="0"/>
              <a:t>NIC</a:t>
            </a:r>
          </a:p>
          <a:p>
            <a:pPr marL="908050" lvl="1" indent="-436563" eaLnBrk="1" hangingPunct="1">
              <a:lnSpc>
                <a:spcPct val="90000"/>
              </a:lnSpc>
              <a:defRPr/>
            </a:pPr>
            <a:r>
              <a:rPr lang="en-US" sz="2400" smtClean="0"/>
              <a:t>Network Media</a:t>
            </a:r>
          </a:p>
          <a:p>
            <a:pPr marL="908050" lvl="1" indent="-436563" eaLnBrk="1" hangingPunct="1">
              <a:lnSpc>
                <a:spcPct val="90000"/>
              </a:lnSpc>
              <a:defRPr/>
            </a:pPr>
            <a:r>
              <a:rPr lang="en-US" sz="2400" smtClean="0"/>
              <a:t>Repeater/Hub/Bridge/Switch/Router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v-SE" smtClean="0"/>
              <a:t>Kebutuhan Koneksi Secara Fisik</a:t>
            </a:r>
            <a:endParaRPr lang="en-US" smtClean="0"/>
          </a:p>
        </p:txBody>
      </p:sp>
      <p:pic>
        <p:nvPicPr>
          <p:cNvPr id="7171" name="Picture 3" descr="Image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3962400"/>
            <a:ext cx="2862263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600200"/>
            <a:ext cx="2444750" cy="1752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LAN, Jaringan dengan Area Lokal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MAN, Jaringan dengan Area Metropolitan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WAN, Jaringan dengan Skala Area Yang Luas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80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8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b="1" smtClean="0">
                <a:solidFill>
                  <a:schemeClr val="tx2"/>
                </a:solidFill>
              </a:rPr>
              <a:t>Yang membedakan hanya lingkup areanya saja yang berbeda satu diantara yang lainnya 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Jenis Technology Jaringan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Beroperasi pada area yang terbatas</a:t>
            </a:r>
          </a:p>
          <a:p>
            <a:pPr eaLnBrk="1" hangingPunct="1">
              <a:defRPr/>
            </a:pPr>
            <a:r>
              <a:rPr lang="en-US" smtClean="0"/>
              <a:t>Koneksi peralatan berdekatan</a:t>
            </a:r>
          </a:p>
          <a:p>
            <a:pPr eaLnBrk="1" hangingPunct="1">
              <a:defRPr/>
            </a:pPr>
            <a:r>
              <a:rPr lang="en-US" smtClean="0"/>
              <a:t>Menyediakan fulltime konektifitas</a:t>
            </a:r>
          </a:p>
          <a:p>
            <a:pPr eaLnBrk="1" hangingPunct="1">
              <a:defRPr/>
            </a:pPr>
            <a:r>
              <a:rPr lang="en-US" smtClean="0"/>
              <a:t>Kendali jaringan dibawah administratsi lokal</a:t>
            </a:r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Local Area Network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meliputi area yang lebih besar dari LAN, misalnya antar wilayah dalam satu propinsi.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Menghubungkan beberapa buah jaringan-jaringan kecil ke dalam lingkungan area yang lebih besar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Sebagai contoh yaitu : jaringan Bank dimana beberapa kantor cabang sebuah bank di dalam sebuah kota besar dihubungkan antara satu dengan lainnya 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Metropolitan Area Network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Beroprasi pada area geografi yang luas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Terdiri dari beberapa jaringan lokal area beberapa daerah yang saling dihubungkan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Hubungan antar LAN menggunakan teknologi serial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Peralatan jaringan tersebar pada area yang luas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Wide Area Network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</TotalTime>
  <Words>360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Komunikasi Over Network</vt:lpstr>
      <vt:lpstr>Prinsip Komunikasi</vt:lpstr>
      <vt:lpstr>Komponen Komunikasi</vt:lpstr>
      <vt:lpstr>Pengertian Dasar</vt:lpstr>
      <vt:lpstr>Kebutuhan Koneksi Secara Fisik</vt:lpstr>
      <vt:lpstr>Jenis Technology Jaringan</vt:lpstr>
      <vt:lpstr>Local Area Network</vt:lpstr>
      <vt:lpstr>Metropolitan Area Network</vt:lpstr>
      <vt:lpstr>Wide Area Network</vt:lpstr>
      <vt:lpstr>Jenis Technology Jaringan Yang Lain</vt:lpstr>
      <vt:lpstr>Kebutuhan Koneksi Internet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Komunikasi Over Network</dc:title>
  <dc:creator>123456789</dc:creator>
  <cp:lastModifiedBy>123456789</cp:lastModifiedBy>
  <cp:revision>1</cp:revision>
  <dcterms:created xsi:type="dcterms:W3CDTF">2015-11-16T00:51:41Z</dcterms:created>
  <dcterms:modified xsi:type="dcterms:W3CDTF">2015-11-16T00:53:22Z</dcterms:modified>
</cp:coreProperties>
</file>