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A323C5-950E-44C6-B30C-BEC4D90838F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D481A8-7CAF-4FA5-A373-1B3717384DE6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Fungsi utama dari layer network adalah </a:t>
            </a:r>
            <a:r>
              <a:rPr lang="en-US" sz="2600" smtClean="0">
                <a:solidFill>
                  <a:schemeClr val="accent2"/>
                </a:solidFill>
              </a:rPr>
              <a:t>pengalamatan</a:t>
            </a:r>
            <a:r>
              <a:rPr lang="en-US" sz="2600" smtClean="0"/>
              <a:t> dan </a:t>
            </a:r>
            <a:r>
              <a:rPr lang="en-US" sz="2600" smtClean="0">
                <a:solidFill>
                  <a:schemeClr val="accent2"/>
                </a:solidFill>
              </a:rPr>
              <a:t>routing</a:t>
            </a:r>
            <a:endParaRPr lang="en-US" sz="2600" smtClean="0"/>
          </a:p>
          <a:p>
            <a:pPr eaLnBrk="1" hangingPunct="1"/>
            <a:r>
              <a:rPr lang="en-US" sz="2600" smtClean="0"/>
              <a:t>Routing merupakan fungsi yang berrtanggung jawab membawa data melewati sekumpulan jaringan dengan cara memilih jalur terbaik untuk dilewati data </a:t>
            </a:r>
          </a:p>
          <a:p>
            <a:pPr eaLnBrk="1" hangingPunct="1"/>
            <a:r>
              <a:rPr lang="en-US" sz="2600" smtClean="0"/>
              <a:t>Pengalamatan pada layer network merupakan pengalamatan secara logical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7975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Pendahuluan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Biasa disebut dengan IP Address (nomor IP)</a:t>
            </a:r>
          </a:p>
          <a:p>
            <a:pPr eaLnBrk="1" hangingPunct="1"/>
            <a:r>
              <a:rPr lang="sv-SE" sz="2900" smtClean="0"/>
              <a:t>Nomor IP diperlukan oleh perangkat lunak untuk mengidentifikasi komputer pada jaringan</a:t>
            </a:r>
          </a:p>
          <a:p>
            <a:pPr eaLnBrk="1" hangingPunct="1"/>
            <a:r>
              <a:rPr lang="sv-SE" sz="2900" smtClean="0"/>
              <a:t>Namun nomor identitas yang sebenarnya diatur oleh </a:t>
            </a:r>
            <a:r>
              <a:rPr lang="sv-SE" sz="2900" i="1" smtClean="0"/>
              <a:t>NIC  (Network Interface Card)</a:t>
            </a:r>
            <a:r>
              <a:rPr lang="sv-SE" sz="2900" smtClean="0"/>
              <a:t> atau kartu Jaringan yang juga mempunyai nomor unik.</a:t>
            </a:r>
            <a:r>
              <a:rPr lang="en-US" sz="2900" smtClean="0"/>
              <a:t> </a:t>
            </a:r>
          </a:p>
          <a:p>
            <a:pPr eaLnBrk="1" hangingPunct="1"/>
            <a:endParaRPr lang="en-US" sz="290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31775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Pengalamatan Logik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78475" y="3810000"/>
            <a:ext cx="1676400" cy="381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Pengalamatan di Komputer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90600" y="1752600"/>
            <a:ext cx="6477000" cy="28956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29000" y="3200400"/>
            <a:ext cx="40386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Jl. Masjid Raya No 19A</a:t>
            </a:r>
          </a:p>
          <a:p>
            <a:r>
              <a:rPr lang="en-US"/>
              <a:t>Surabaya 60111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04900" y="1895475"/>
            <a:ext cx="22621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/>
              <a:t>Nama Pengirim</a:t>
            </a:r>
          </a:p>
          <a:p>
            <a:pPr>
              <a:spcBef>
                <a:spcPct val="0"/>
              </a:spcBef>
            </a:pPr>
            <a:r>
              <a:rPr lang="en-US" sz="1600"/>
              <a:t>Alamat Pengirim</a:t>
            </a:r>
          </a:p>
          <a:p>
            <a:pPr>
              <a:spcBef>
                <a:spcPct val="0"/>
              </a:spcBef>
            </a:pPr>
            <a:r>
              <a:rPr lang="en-US" sz="1600"/>
              <a:t>Kode Pos Pengirim</a:t>
            </a:r>
          </a:p>
        </p:txBody>
      </p:sp>
      <p:pic>
        <p:nvPicPr>
          <p:cNvPr id="6151" name="Picture 7" descr="IN0093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0475" y="1838325"/>
            <a:ext cx="96837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14400" y="4654550"/>
            <a:ext cx="7178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Tx/>
              <a:buChar char="•"/>
            </a:pPr>
            <a:r>
              <a:rPr lang="en-US" sz="2400">
                <a:latin typeface="Arial" charset="0"/>
              </a:rPr>
              <a:t>Prinsip pengalamatan sama dengan Pos</a:t>
            </a:r>
          </a:p>
          <a:p>
            <a:pPr marL="342900" indent="-342900">
              <a:spcBef>
                <a:spcPct val="0"/>
              </a:spcBef>
              <a:buFontTx/>
              <a:buChar char="•"/>
            </a:pPr>
            <a:r>
              <a:rPr lang="en-US" sz="2400">
                <a:latin typeface="Arial" charset="0"/>
              </a:rPr>
              <a:t>Kode pos akan membawa surat ke kantor pos terdekat.  Selanjutnya jalan dan nomor rumah akan membawa surat ke rumah.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Seperti Pengalamatan Pos, kombinasi dari Alamat Rumah dan Kode Pos</a:t>
            </a:r>
          </a:p>
          <a:p>
            <a:pPr eaLnBrk="1" hangingPunct="1"/>
            <a:r>
              <a:rPr lang="en-US" sz="2900" smtClean="0"/>
              <a:t>Pengalamatan Jaringan merupakan kombinasi dari Pengalamatan Fisik (MAC Address) dan Pengalamatan Logik (IP Address)</a:t>
            </a:r>
          </a:p>
          <a:p>
            <a:pPr eaLnBrk="1" hangingPunct="1"/>
            <a:endParaRPr lang="en-US" sz="2900" smtClean="0"/>
          </a:p>
          <a:p>
            <a:pPr eaLnBrk="1" hangingPunct="1"/>
            <a:endParaRPr lang="en-US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Pengalamatan Komputer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534400" cy="5410200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None/>
            </a:pPr>
            <a:r>
              <a:rPr lang="en-US" sz="2200" smtClean="0"/>
              <a:t>Layer 2 (Ethernet) dan Layer 3 (IP) Addresses dibutuhkan:</a:t>
            </a:r>
          </a:p>
          <a:p>
            <a:pPr marL="342900" indent="-342900" eaLnBrk="1" hangingPunct="1"/>
            <a:r>
              <a:rPr lang="en-US" sz="2200" smtClean="0"/>
              <a:t>Layer 2 / MAC address</a:t>
            </a:r>
          </a:p>
          <a:p>
            <a:pPr marL="742950" lvl="1" indent="-285750" eaLnBrk="1" hangingPunct="1"/>
            <a:r>
              <a:rPr lang="en-US" sz="2000" smtClean="0"/>
              <a:t>Ada pada NIC</a:t>
            </a:r>
          </a:p>
          <a:p>
            <a:pPr marL="742950" lvl="1" indent="-285750" eaLnBrk="1" hangingPunct="1"/>
            <a:r>
              <a:rPr lang="en-US" sz="2000" smtClean="0"/>
              <a:t>Tidak pernah berubah</a:t>
            </a:r>
          </a:p>
          <a:p>
            <a:pPr marL="742950" lvl="1" indent="-285750" eaLnBrk="1" hangingPunct="1"/>
            <a:r>
              <a:rPr lang="en-US" sz="2000" smtClean="0"/>
              <a:t>Identitas nyata dari perangkat</a:t>
            </a:r>
          </a:p>
          <a:p>
            <a:pPr marL="342900" indent="-342900" eaLnBrk="1" hangingPunct="1"/>
            <a:endParaRPr lang="en-US" sz="2200" smtClean="0"/>
          </a:p>
          <a:p>
            <a:pPr marL="342900" indent="-342900" eaLnBrk="1" hangingPunct="1"/>
            <a:endParaRPr lang="en-US" sz="2200" smtClean="0"/>
          </a:p>
          <a:p>
            <a:pPr marL="342900" indent="-342900" eaLnBrk="1" hangingPunct="1"/>
            <a:r>
              <a:rPr lang="en-US" sz="2200" smtClean="0"/>
              <a:t>Layer 3 / Protocol address</a:t>
            </a:r>
          </a:p>
          <a:p>
            <a:pPr marL="742950" lvl="1" indent="-285750" eaLnBrk="1" hangingPunct="1"/>
            <a:r>
              <a:rPr lang="en-US" sz="2000" smtClean="0"/>
              <a:t>Di set dengan software (Sist. Operasi)</a:t>
            </a:r>
          </a:p>
          <a:p>
            <a:pPr marL="742950" lvl="1" indent="-285750" eaLnBrk="1" hangingPunct="1"/>
            <a:r>
              <a:rPr lang="en-US" sz="2000" smtClean="0"/>
              <a:t>Bisa berubah jika kita berpindah tempat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6063"/>
            <a:ext cx="7543800" cy="1295401"/>
          </a:xfrm>
        </p:spPr>
        <p:txBody>
          <a:bodyPr/>
          <a:lstStyle/>
          <a:p>
            <a:pPr eaLnBrk="1" hangingPunct="1"/>
            <a:r>
              <a:rPr lang="en-US" smtClean="0"/>
              <a:t>Pengalamatan Komputer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 l="8594" t="24124" r="43750" b="19812"/>
          <a:stretch>
            <a:fillRect/>
          </a:stretch>
        </p:blipFill>
        <p:spPr bwMode="auto">
          <a:xfrm>
            <a:off x="6629400" y="4724400"/>
            <a:ext cx="2133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2895600" cy="24114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7313"/>
            <a:ext cx="7543800" cy="728663"/>
          </a:xfrm>
        </p:spPr>
        <p:txBody>
          <a:bodyPr/>
          <a:lstStyle/>
          <a:p>
            <a:pPr eaLnBrk="1" hangingPunct="1"/>
            <a:r>
              <a:rPr lang="en-US" sz="2900" smtClean="0"/>
              <a:t>Mana MAC Address Mana IP Address?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5" y="762000"/>
            <a:ext cx="6353175" cy="5791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7134225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714625" y="1219200"/>
            <a:ext cx="13716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14625" y="2590800"/>
            <a:ext cx="16002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0"/>
            <a:ext cx="3333750" cy="172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62600"/>
            <a:ext cx="2400300" cy="1295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096000" y="4341813"/>
            <a:ext cx="1527175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7813" t="34906" r="39063" b="51077"/>
          <a:stretch>
            <a:fillRect/>
          </a:stretch>
        </p:blipFill>
        <p:spPr bwMode="auto">
          <a:xfrm>
            <a:off x="1676400" y="2209800"/>
            <a:ext cx="518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l="7813" t="34906" r="39063" b="52156"/>
          <a:stretch>
            <a:fillRect/>
          </a:stretch>
        </p:blipFill>
        <p:spPr bwMode="auto">
          <a:xfrm>
            <a:off x="1676400" y="3505200"/>
            <a:ext cx="518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57163"/>
            <a:ext cx="7543800" cy="1295401"/>
          </a:xfrm>
        </p:spPr>
        <p:txBody>
          <a:bodyPr/>
          <a:lstStyle/>
          <a:p>
            <a:pPr eaLnBrk="1" hangingPunct="1"/>
            <a:r>
              <a:rPr lang="en-US" smtClean="0"/>
              <a:t>Skema IP Addressing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 l="7813" t="48921" r="39063" b="37062"/>
          <a:stretch>
            <a:fillRect/>
          </a:stretch>
        </p:blipFill>
        <p:spPr bwMode="auto">
          <a:xfrm>
            <a:off x="1676400" y="4953000"/>
            <a:ext cx="518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990600" y="1828800"/>
            <a:ext cx="723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0">
                <a:latin typeface="Arial" charset="0"/>
              </a:rPr>
              <a:t>IP Addresses terdiri 32 bits.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066800" y="3048000"/>
            <a:ext cx="617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0">
                <a:latin typeface="Tahoma" pitchFamily="34" charset="0"/>
              </a:rPr>
              <a:t>32 bit dibagi menjadi 4 bagian setiap bagian terdiri dari 8 bit.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066800" y="4479925"/>
            <a:ext cx="617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0">
                <a:latin typeface="Tahoma" pitchFamily="34" charset="0"/>
              </a:rPr>
              <a:t>Untuk kemudahan dikonversi menjadi desimal.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Hal yang berhubungan lebih lanjut pada IP Address akan dibicarakan lebih lanjut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258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Network Layer</vt:lpstr>
      <vt:lpstr>Pendahuluan</vt:lpstr>
      <vt:lpstr>Pengalamatan Logik</vt:lpstr>
      <vt:lpstr>Pengalamatan di Komputer</vt:lpstr>
      <vt:lpstr>Pengalamatan Komputer</vt:lpstr>
      <vt:lpstr>Pengalamatan Komputer</vt:lpstr>
      <vt:lpstr>Mana MAC Address Mana IP Address?</vt:lpstr>
      <vt:lpstr>Skema IP Addressing</vt:lpstr>
      <vt:lpstr>IP Addressing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123456789</dc:creator>
  <cp:lastModifiedBy>123456789</cp:lastModifiedBy>
  <cp:revision>1</cp:revision>
  <dcterms:created xsi:type="dcterms:W3CDTF">2015-11-16T01:01:58Z</dcterms:created>
  <dcterms:modified xsi:type="dcterms:W3CDTF">2015-11-16T01:03:01Z</dcterms:modified>
</cp:coreProperties>
</file>