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6F7822D-8EAA-4FB2-98BD-671F4578FB60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B0C0AE1-2D5D-47D3-BF8A-3028244EE7A3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F7822D-8EAA-4FB2-98BD-671F4578FB60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0C0AE1-2D5D-47D3-BF8A-3028244EE7A3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F7822D-8EAA-4FB2-98BD-671F4578FB60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0C0AE1-2D5D-47D3-BF8A-3028244EE7A3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F7822D-8EAA-4FB2-98BD-671F4578FB60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0C0AE1-2D5D-47D3-BF8A-3028244EE7A3}" type="slidenum">
              <a:rPr lang="id-ID" smtClean="0"/>
              <a:t>‹#›</a:t>
            </a:fld>
            <a:endParaRPr lang="id-ID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F7822D-8EAA-4FB2-98BD-671F4578FB60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0C0AE1-2D5D-47D3-BF8A-3028244EE7A3}" type="slidenum">
              <a:rPr lang="id-ID" smtClean="0"/>
              <a:t>‹#›</a:t>
            </a:fld>
            <a:endParaRPr lang="id-ID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F7822D-8EAA-4FB2-98BD-671F4578FB60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0C0AE1-2D5D-47D3-BF8A-3028244EE7A3}" type="slidenum">
              <a:rPr lang="id-ID" smtClean="0"/>
              <a:t>‹#›</a:t>
            </a:fld>
            <a:endParaRPr lang="id-ID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F7822D-8EAA-4FB2-98BD-671F4578FB60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0C0AE1-2D5D-47D3-BF8A-3028244EE7A3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F7822D-8EAA-4FB2-98BD-671F4578FB60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0C0AE1-2D5D-47D3-BF8A-3028244EE7A3}" type="slidenum">
              <a:rPr lang="id-ID" smtClean="0"/>
              <a:t>‹#›</a:t>
            </a:fld>
            <a:endParaRPr lang="id-ID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F7822D-8EAA-4FB2-98BD-671F4578FB60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0C0AE1-2D5D-47D3-BF8A-3028244EE7A3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6F7822D-8EAA-4FB2-98BD-671F4578FB60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0C0AE1-2D5D-47D3-BF8A-3028244EE7A3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6F7822D-8EAA-4FB2-98BD-671F4578FB60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B0C0AE1-2D5D-47D3-BF8A-3028244EE7A3}" type="slidenum">
              <a:rPr lang="id-ID" smtClean="0"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6F7822D-8EAA-4FB2-98BD-671F4578FB60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B0C0AE1-2D5D-47D3-BF8A-3028244EE7A3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Routing Tingkat Lanjut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9" name="Object 3"/>
          <p:cNvGraphicFramePr>
            <a:graphicFrameLocks noChangeAspect="1"/>
          </p:cNvGraphicFramePr>
          <p:nvPr>
            <p:ph idx="1"/>
          </p:nvPr>
        </p:nvGraphicFramePr>
        <p:xfrm>
          <a:off x="1609725" y="1687513"/>
          <a:ext cx="5924550" cy="4114800"/>
        </p:xfrm>
        <a:graphic>
          <a:graphicData uri="http://schemas.openxmlformats.org/presentationml/2006/ole">
            <p:oleObj spid="_x0000_s6146" name="Bitmap Image" r:id="rId3" imgW="5923810" imgH="4114286" progId="Paint.Picture">
              <p:embed/>
            </p:oleObj>
          </a:graphicData>
        </a:graphic>
      </p:graphicFrame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/>
            <a:r>
              <a:rPr lang="en-US" sz="3800"/>
              <a:t>Perubahan Alamat dari Hop ke Hop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3" name="Object 3"/>
          <p:cNvGraphicFramePr>
            <a:graphicFrameLocks noChangeAspect="1"/>
          </p:cNvGraphicFramePr>
          <p:nvPr>
            <p:ph idx="1"/>
          </p:nvPr>
        </p:nvGraphicFramePr>
        <p:xfrm>
          <a:off x="1622425" y="1544638"/>
          <a:ext cx="5897563" cy="4400550"/>
        </p:xfrm>
        <a:graphic>
          <a:graphicData uri="http://schemas.openxmlformats.org/presentationml/2006/ole">
            <p:oleObj spid="_x0000_s7170" name="Bitmap Image" r:id="rId3" imgW="5896798" imgH="4401164" progId="Paint.Picture">
              <p:embed/>
            </p:oleObj>
          </a:graphicData>
        </a:graphic>
      </p:graphicFrame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/>
            <a:r>
              <a:rPr lang="en-US" sz="3800"/>
              <a:t>Perubahan Alamat dari Hop ke Hop…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Konfigurasi Jaringan Dengan Static Routing Mengg. IP Aliasing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4419600"/>
            <a:ext cx="8153400" cy="1406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Pada prinsipnya setiap host hanya set default gateway, yg berarti untuk mencapai jaringan apapun selain jaringan lokal harus melalui dafult gateway</a:t>
            </a:r>
          </a:p>
          <a:p>
            <a:pPr>
              <a:lnSpc>
                <a:spcPct val="90000"/>
              </a:lnSpc>
            </a:pPr>
            <a:r>
              <a:rPr lang="en-US" sz="2000"/>
              <a:t>Setiap Router harus mengenali seluruh jaringan yang ada</a:t>
            </a:r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458788" y="1524000"/>
          <a:ext cx="7616825" cy="2803525"/>
        </p:xfrm>
        <a:graphic>
          <a:graphicData uri="http://schemas.openxmlformats.org/presentationml/2006/ole">
            <p:oleObj spid="_x0000_s8194" name="Bitmap Image" r:id="rId3" imgW="8152381" imgH="3000000" progId="Paint.Picture">
              <p:embed/>
            </p:oleObj>
          </a:graphicData>
        </a:graphic>
      </p:graphicFrame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2447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id-ID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28700"/>
            <a:ext cx="8229600" cy="4530725"/>
          </a:xfrm>
        </p:spPr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sv-SE" sz="2000"/>
              <a:t>Pada jaringan A, B dan C</a:t>
            </a:r>
          </a:p>
          <a:p>
            <a:pPr marL="990600" lvl="1" indent="-533400">
              <a:lnSpc>
                <a:spcPct val="80000"/>
              </a:lnSpc>
            </a:pPr>
            <a:r>
              <a:rPr lang="sv-SE" sz="1800"/>
              <a:t>ifconfig eth0 down</a:t>
            </a:r>
          </a:p>
          <a:p>
            <a:pPr marL="990600" lvl="1" indent="-533400">
              <a:lnSpc>
                <a:spcPct val="80000"/>
              </a:lnSpc>
            </a:pPr>
            <a:r>
              <a:rPr lang="sv-SE" sz="1800"/>
              <a:t>ifconfig eth0 up</a:t>
            </a:r>
          </a:p>
          <a:p>
            <a:pPr marL="990600" lvl="1" indent="-533400">
              <a:lnSpc>
                <a:spcPct val="80000"/>
              </a:lnSpc>
            </a:pPr>
            <a:r>
              <a:rPr lang="sv-SE" sz="1800"/>
              <a:t>ifconfig eth0 no_ip netmask no_netmask broadcast no_brodcast up</a:t>
            </a:r>
          </a:p>
          <a:p>
            <a:pPr marL="990600" lvl="1" indent="-533400">
              <a:lnSpc>
                <a:spcPct val="80000"/>
              </a:lnSpc>
            </a:pPr>
            <a:r>
              <a:rPr lang="sv-SE" sz="1800"/>
              <a:t>route add -net default gw no_default_gw</a:t>
            </a:r>
          </a:p>
          <a:p>
            <a:pPr marL="609600" indent="-609600">
              <a:lnSpc>
                <a:spcPct val="80000"/>
              </a:lnSpc>
            </a:pPr>
            <a:r>
              <a:rPr lang="sv-SE" sz="2000"/>
              <a:t>Pada Router 1</a:t>
            </a:r>
          </a:p>
          <a:p>
            <a:pPr marL="990600" lvl="1" indent="-533400">
              <a:lnSpc>
                <a:spcPct val="80000"/>
              </a:lnSpc>
            </a:pPr>
            <a:r>
              <a:rPr lang="sv-SE" sz="1800"/>
              <a:t>route del</a:t>
            </a:r>
          </a:p>
          <a:p>
            <a:pPr marL="990600" lvl="1" indent="-533400">
              <a:lnSpc>
                <a:spcPct val="80000"/>
              </a:lnSpc>
            </a:pPr>
            <a:r>
              <a:rPr lang="sv-SE" sz="1800"/>
              <a:t>ifconfig eth0 10.252.10.2 netmask 255.255.255.0 broadcast 10.252.10.255 up</a:t>
            </a:r>
          </a:p>
          <a:p>
            <a:pPr marL="990600" lvl="1" indent="-533400">
              <a:lnSpc>
                <a:spcPct val="80000"/>
              </a:lnSpc>
            </a:pPr>
            <a:r>
              <a:rPr lang="sv-SE" sz="1800"/>
              <a:t>ifconfig eth0 10.252.20.2 netmask 255.255.255.0 broadcast 10.252.20.255 up</a:t>
            </a:r>
          </a:p>
          <a:p>
            <a:pPr marL="990600" lvl="1" indent="-533400">
              <a:lnSpc>
                <a:spcPct val="80000"/>
              </a:lnSpc>
            </a:pPr>
            <a:r>
              <a:rPr lang="sv-SE" sz="1800"/>
              <a:t>echo 1&gt; /proc/sys/net/ipv4/ip_forward</a:t>
            </a:r>
          </a:p>
          <a:p>
            <a:pPr marL="990600" lvl="1" indent="-533400">
              <a:lnSpc>
                <a:spcPct val="80000"/>
              </a:lnSpc>
            </a:pPr>
            <a:r>
              <a:rPr lang="sv-SE" sz="1800"/>
              <a:t>route add -net 10.252.30.0.24 gw 10.252.20.3</a:t>
            </a:r>
          </a:p>
          <a:p>
            <a:pPr marL="609600" indent="-609600">
              <a:lnSpc>
                <a:spcPct val="80000"/>
              </a:lnSpc>
            </a:pPr>
            <a:r>
              <a:rPr lang="sv-SE" sz="2000"/>
              <a:t>Pada Router 2</a:t>
            </a:r>
          </a:p>
          <a:p>
            <a:pPr marL="990600" lvl="1" indent="-533400">
              <a:lnSpc>
                <a:spcPct val="80000"/>
              </a:lnSpc>
            </a:pPr>
            <a:r>
              <a:rPr lang="sv-SE" sz="1800"/>
              <a:t>route del</a:t>
            </a:r>
            <a:endParaRPr lang="en-US" sz="1800"/>
          </a:p>
          <a:p>
            <a:pPr marL="990600" lvl="1" indent="-533400">
              <a:lnSpc>
                <a:spcPct val="80000"/>
              </a:lnSpc>
            </a:pPr>
            <a:r>
              <a:rPr lang="en-US" sz="1800"/>
              <a:t>ifconfig eth0 10.252.20.3 netmask 255.255.255.0 broadcast 10.252.20.255 up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1800"/>
              <a:t>ifconfig eth0 10.252.30.2 netmask 255.255.255.0 broadcast 10.252.30.255 up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1800"/>
              <a:t>echo 1&gt; /proc/sys/net/ipv4/ip_forward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1800"/>
              <a:t>route add -net 10.252.30.0.24 gw 10.252.20.3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55563"/>
            <a:ext cx="8229600" cy="1139826"/>
          </a:xfrm>
        </p:spPr>
        <p:txBody>
          <a:bodyPr/>
          <a:lstStyle/>
          <a:p>
            <a:pPr algn="l"/>
            <a:r>
              <a:rPr lang="en-US" sz="3000"/>
              <a:t>Konfigurasi Jaringan Dengan Static Routing Mengg. IP Aliasing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6" name="Object 4"/>
          <p:cNvGraphicFramePr>
            <a:graphicFrameLocks noChangeAspect="1"/>
          </p:cNvGraphicFramePr>
          <p:nvPr>
            <p:ph idx="1"/>
          </p:nvPr>
        </p:nvGraphicFramePr>
        <p:xfrm>
          <a:off x="304800" y="2143125"/>
          <a:ext cx="8610600" cy="2876550"/>
        </p:xfrm>
        <a:graphic>
          <a:graphicData uri="http://schemas.openxmlformats.org/presentationml/2006/ole">
            <p:oleObj spid="_x0000_s9218" name="Bitmap Image" r:id="rId3" imgW="7811590" imgH="2610214" progId="Paint.Picture">
              <p:embed/>
            </p:oleObj>
          </a:graphicData>
        </a:graphic>
      </p:graphicFrame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Bagaimana jika ini ???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800"/>
              <a:t>Pada dasarnya paket dari komputer berjalan </a:t>
            </a:r>
            <a:r>
              <a:rPr lang="en-US" sz="2800" i="1"/>
              <a:t>hop</a:t>
            </a:r>
            <a:r>
              <a:rPr lang="en-US" sz="2800"/>
              <a:t>/langkah demi </a:t>
            </a:r>
            <a:r>
              <a:rPr lang="en-US" sz="2800" i="1"/>
              <a:t>hop</a:t>
            </a:r>
            <a:r>
              <a:rPr lang="en-US" sz="2800"/>
              <a:t>/langkah melewati semua jaringan yang menghadangnya sampai ke tempat tujuan</a:t>
            </a:r>
          </a:p>
          <a:p>
            <a:pPr>
              <a:lnSpc>
                <a:spcPct val="80000"/>
              </a:lnSpc>
            </a:pPr>
            <a:r>
              <a:rPr lang="en-US" sz="2800"/>
              <a:t>Pada setiap </a:t>
            </a:r>
            <a:r>
              <a:rPr lang="en-US" sz="2800" i="1"/>
              <a:t>hop</a:t>
            </a:r>
            <a:r>
              <a:rPr lang="en-US" sz="2800"/>
              <a:t>, sebuah </a:t>
            </a:r>
            <a:r>
              <a:rPr lang="en-US" sz="2800" i="1"/>
              <a:t>router</a:t>
            </a:r>
            <a:r>
              <a:rPr lang="en-US" sz="2800"/>
              <a:t> meneruskan paket menuju tujuan. </a:t>
            </a:r>
          </a:p>
          <a:p>
            <a:pPr>
              <a:lnSpc>
                <a:spcPct val="80000"/>
              </a:lnSpc>
            </a:pPr>
            <a:r>
              <a:rPr lang="en-US" sz="2800" i="1"/>
              <a:t>Router</a:t>
            </a:r>
            <a:r>
              <a:rPr lang="en-US" sz="2800"/>
              <a:t>-lah yang harus memutuskan paket ini harus melewati </a:t>
            </a:r>
            <a:r>
              <a:rPr lang="en-US" sz="2800" i="1"/>
              <a:t>router</a:t>
            </a:r>
            <a:r>
              <a:rPr lang="en-US" sz="2800"/>
              <a:t> mana saja dengan menggunakan tabel </a:t>
            </a:r>
            <a:r>
              <a:rPr lang="en-US" sz="2800" i="1"/>
              <a:t>routing</a:t>
            </a:r>
            <a:r>
              <a:rPr lang="en-US" sz="2800"/>
              <a:t>, yang merupakan sekumpulan aturan yang memberitahu </a:t>
            </a:r>
            <a:r>
              <a:rPr lang="en-US" sz="2800" i="1"/>
              <a:t>router</a:t>
            </a:r>
            <a:r>
              <a:rPr lang="en-US" sz="2800"/>
              <a:t> mengenai </a:t>
            </a:r>
            <a:r>
              <a:rPr lang="en-US" sz="2800" i="1"/>
              <a:t>hop</a:t>
            </a:r>
            <a:r>
              <a:rPr lang="en-US" sz="2800"/>
              <a:t> berikutnya untuk melanjutkan paket sampai ke tujuan.  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800"/>
              <a:t>Komunikasi Dengan Banyak Jaringan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7" name="Object 5"/>
          <p:cNvGraphicFramePr>
            <a:graphicFrameLocks noChangeAspect="1"/>
          </p:cNvGraphicFramePr>
          <p:nvPr>
            <p:ph idx="1"/>
          </p:nvPr>
        </p:nvGraphicFramePr>
        <p:xfrm>
          <a:off x="762000" y="1371600"/>
          <a:ext cx="7542213" cy="4962525"/>
        </p:xfrm>
        <a:graphic>
          <a:graphicData uri="http://schemas.openxmlformats.org/presentationml/2006/ole">
            <p:oleObj spid="_x0000_s1026" name="Bitmap Image" r:id="rId3" imgW="7542857" imgH="4963218" progId="Paint.Picture">
              <p:embed/>
            </p:oleObj>
          </a:graphicData>
        </a:graphic>
      </p:graphicFrame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800"/>
              <a:t>Komunikasi Dengan Banyak Jaringan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1757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id-ID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800"/>
              <a:t>Perubahan Alamat dari Hop ke Hop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05800" cy="4530725"/>
          </a:xfrm>
        </p:spPr>
        <p:txBody>
          <a:bodyPr/>
          <a:lstStyle/>
          <a:p>
            <a:r>
              <a:rPr lang="en-US" sz="2800"/>
              <a:t>Nomor IP sumber dan tujuan tidak pernah berubah</a:t>
            </a:r>
          </a:p>
          <a:p>
            <a:r>
              <a:rPr lang="en-US" sz="2800"/>
              <a:t>Nomor MAC Address yang berubah tiap hop</a:t>
            </a: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915988" y="3200400"/>
          <a:ext cx="7083425" cy="3370263"/>
        </p:xfrm>
        <a:graphic>
          <a:graphicData uri="http://schemas.openxmlformats.org/presentationml/2006/ole">
            <p:oleObj spid="_x0000_s2050" name="Bitmap Image" r:id="rId3" imgW="7447619" imgH="3543795" progId="Paint.Picture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idx="1"/>
          </p:nvPr>
        </p:nvSpPr>
        <p:spPr>
          <a:xfrm>
            <a:off x="455613" y="4743450"/>
            <a:ext cx="8224837" cy="1143000"/>
          </a:xfrm>
          <a:noFill/>
          <a:ln/>
        </p:spPr>
        <p:txBody>
          <a:bodyPr lIns="82124" tIns="41061" rIns="82124" bIns="41061" anchor="ctr" anchorCtr="1">
            <a:normAutofit fontScale="77500" lnSpcReduction="20000"/>
          </a:bodyPr>
          <a:lstStyle/>
          <a:p>
            <a:pPr marL="288925" indent="-288925" defTabSz="814388"/>
            <a:r>
              <a:rPr lang="en-US" sz="2500"/>
              <a:t>Misal komputer X berkomunikasi dengan komputer Y</a:t>
            </a:r>
          </a:p>
          <a:p>
            <a:pPr marL="288925" indent="-288925" defTabSz="814388"/>
            <a:r>
              <a:rPr lang="en-US" sz="2500"/>
              <a:t>Paket akan berjalan dari sumber ke tujuan melewati router yang ada</a:t>
            </a:r>
          </a:p>
          <a:p>
            <a:pPr marL="288925" indent="-288925" defTabSz="814388"/>
            <a:r>
              <a:rPr lang="en-US" sz="2500"/>
              <a:t>Router hanya bekerja sampai layer Network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838200"/>
          </a:xfrm>
        </p:spPr>
        <p:txBody>
          <a:bodyPr>
            <a:normAutofit fontScale="90000"/>
          </a:bodyPr>
          <a:lstStyle/>
          <a:p>
            <a:pPr defTabSz="814388"/>
            <a:r>
              <a:rPr lang="en-US" sz="3800"/>
              <a:t>Perubahan Alamat dari Hop ke Hop…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400175"/>
            <a:ext cx="7124700" cy="2946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3" name="Object 3"/>
          <p:cNvGraphicFramePr>
            <a:graphicFrameLocks noChangeAspect="1"/>
          </p:cNvGraphicFramePr>
          <p:nvPr>
            <p:ph idx="1"/>
          </p:nvPr>
        </p:nvGraphicFramePr>
        <p:xfrm>
          <a:off x="1628775" y="1611313"/>
          <a:ext cx="5886450" cy="4267200"/>
        </p:xfrm>
        <a:graphic>
          <a:graphicData uri="http://schemas.openxmlformats.org/presentationml/2006/ole">
            <p:oleObj spid="_x0000_s3074" name="Bitmap Image" r:id="rId3" imgW="5885714" imgH="4266667" progId="Paint.Picture">
              <p:embed/>
            </p:oleObj>
          </a:graphicData>
        </a:graphic>
      </p:graphicFrame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defTabSz="814388"/>
            <a:r>
              <a:rPr lang="en-US" sz="3800"/>
              <a:t>Perubahan Alamat dari Hop ke Hop…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838200"/>
          </a:xfrm>
        </p:spPr>
        <p:txBody>
          <a:bodyPr>
            <a:normAutofit fontScale="90000"/>
          </a:bodyPr>
          <a:lstStyle/>
          <a:p>
            <a:pPr defTabSz="814388"/>
            <a:r>
              <a:rPr lang="en-US" sz="3800"/>
              <a:t>Perubahan Alamat dari Hop ke Hop…</a:t>
            </a:r>
          </a:p>
        </p:txBody>
      </p:sp>
      <p:pic>
        <p:nvPicPr>
          <p:cNvPr id="16387" name="Picture 3" descr="113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371600"/>
            <a:ext cx="7543800" cy="50911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1" name="Object 3"/>
          <p:cNvGraphicFramePr>
            <a:graphicFrameLocks noChangeAspect="1"/>
          </p:cNvGraphicFramePr>
          <p:nvPr>
            <p:ph idx="1"/>
          </p:nvPr>
        </p:nvGraphicFramePr>
        <p:xfrm>
          <a:off x="1631950" y="1633538"/>
          <a:ext cx="5878513" cy="4219575"/>
        </p:xfrm>
        <a:graphic>
          <a:graphicData uri="http://schemas.openxmlformats.org/presentationml/2006/ole">
            <p:oleObj spid="_x0000_s4098" name="Bitmap Image" r:id="rId3" imgW="5877745" imgH="4219048" progId="Paint.Picture">
              <p:embed/>
            </p:oleObj>
          </a:graphicData>
        </a:graphic>
      </p:graphicFrame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defTabSz="814388"/>
            <a:r>
              <a:rPr lang="en-US" sz="3800"/>
              <a:t>Perubahan Alamat dari Hop ke Hop…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5" name="Object 3"/>
          <p:cNvGraphicFramePr>
            <a:graphicFrameLocks noChangeAspect="1"/>
          </p:cNvGraphicFramePr>
          <p:nvPr>
            <p:ph idx="1"/>
          </p:nvPr>
        </p:nvGraphicFramePr>
        <p:xfrm>
          <a:off x="1622425" y="2109788"/>
          <a:ext cx="5897563" cy="3267075"/>
        </p:xfrm>
        <a:graphic>
          <a:graphicData uri="http://schemas.openxmlformats.org/presentationml/2006/ole">
            <p:oleObj spid="_x0000_s5122" name="Bitmap Image" r:id="rId3" imgW="5896798" imgH="3266667" progId="Paint.Picture">
              <p:embed/>
            </p:oleObj>
          </a:graphicData>
        </a:graphic>
      </p:graphicFrame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/>
            <a:r>
              <a:rPr lang="en-US" sz="3800"/>
              <a:t>Perubahan Alamat dari Hop ke Hop…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</TotalTime>
  <Words>312</Words>
  <Application>Microsoft Office PowerPoint</Application>
  <PresentationFormat>On-screen Show (4:3)</PresentationFormat>
  <Paragraphs>41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Concourse</vt:lpstr>
      <vt:lpstr>Bitmap Image</vt:lpstr>
      <vt:lpstr>Routing Tingkat Lanjut</vt:lpstr>
      <vt:lpstr>Komunikasi Dengan Banyak Jaringan</vt:lpstr>
      <vt:lpstr>Komunikasi Dengan Banyak Jaringan</vt:lpstr>
      <vt:lpstr>Perubahan Alamat dari Hop ke Hop</vt:lpstr>
      <vt:lpstr>Perubahan Alamat dari Hop ke Hop…</vt:lpstr>
      <vt:lpstr>Perubahan Alamat dari Hop ke Hop…</vt:lpstr>
      <vt:lpstr>Perubahan Alamat dari Hop ke Hop…</vt:lpstr>
      <vt:lpstr>Perubahan Alamat dari Hop ke Hop…</vt:lpstr>
      <vt:lpstr>Perubahan Alamat dari Hop ke Hop…</vt:lpstr>
      <vt:lpstr>Perubahan Alamat dari Hop ke Hop</vt:lpstr>
      <vt:lpstr>Perubahan Alamat dari Hop ke Hop…</vt:lpstr>
      <vt:lpstr>Konfigurasi Jaringan Dengan Static Routing Mengg. IP Aliasing</vt:lpstr>
      <vt:lpstr>Konfigurasi Jaringan Dengan Static Routing Mengg. IP Aliasing</vt:lpstr>
      <vt:lpstr>Bagaimana jika ini ???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Tingkat Lanjut</dc:title>
  <dc:creator>123456789</dc:creator>
  <cp:lastModifiedBy>123456789</cp:lastModifiedBy>
  <cp:revision>1</cp:revision>
  <dcterms:created xsi:type="dcterms:W3CDTF">2015-11-16T01:08:20Z</dcterms:created>
  <dcterms:modified xsi:type="dcterms:W3CDTF">2015-11-16T01:09:29Z</dcterms:modified>
</cp:coreProperties>
</file>