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Logis</a:t>
            </a:r>
            <a:endParaRPr lang="en-US" dirty="0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Kabel UTP (Unshield Twisted Pair)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Mempunyai delapan pin (4 pasang).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Pin1 dengan warna hijau-putih (TD+)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Pin2 dengan warna hijau (TD-)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Pin3 dengan warna orange-putih (RD+)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Pin4 dengan warna biru (NC)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Pin5 dengan warna biru-putih (NC)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Pin6 dengan warna orange (RD-)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Pin7 dengan warna coklat-putih (NC)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Pin8 dengan warna coklat (NC)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Konfigurasi Kabel UTP</a:t>
            </a:r>
          </a:p>
        </p:txBody>
      </p:sp>
      <p:pic>
        <p:nvPicPr>
          <p:cNvPr id="12291" name="Picture 4" descr="RJ-45000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133600"/>
            <a:ext cx="7696200" cy="3179763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Tiga Cara Pemasangan UTP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smtClean="0"/>
              <a:t>Straight Trought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Pengkabelan jenis ini biasanya diperuntukkan untuk menghubungkan peralatan yang berbeda jenis. Misal untuk menghubungkan PC dengan hub, switch dan router, switch dan PC dan sebagainya 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Cross Over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Pengkabelan jenis ini biaanya digunakan untuk menghubungkan peralatan sejenis. Misal  untuk menghubungkan PC dengan PC, hub dengan hub dan sebagainya 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Roll Over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Pengkabelan jenis ini merupakan pengkabelan khusus, Misal untuk melakukan konfigurasi router menggunakan PC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Straight Trought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PC to Hub, PC to Switch</a:t>
            </a:r>
          </a:p>
          <a:p>
            <a:pPr eaLnBrk="1" hangingPunct="1"/>
            <a:r>
              <a:rPr lang="en-US" smtClean="0"/>
              <a:t>Router to Hub, Router to Switch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657600"/>
            <a:ext cx="266700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 descr="14-f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733800"/>
            <a:ext cx="2971800" cy="21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 Over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PC to PC</a:t>
            </a:r>
          </a:p>
          <a:p>
            <a:pPr eaLnBrk="1" hangingPunct="1"/>
            <a:r>
              <a:rPr lang="en-US" sz="2600" smtClean="0"/>
              <a:t>Hub to Hub</a:t>
            </a:r>
          </a:p>
          <a:p>
            <a:pPr eaLnBrk="1" hangingPunct="1"/>
            <a:r>
              <a:rPr lang="en-US" sz="2600" smtClean="0"/>
              <a:t>Switch to Switch</a:t>
            </a:r>
          </a:p>
          <a:p>
            <a:pPr eaLnBrk="1" hangingPunct="1"/>
            <a:r>
              <a:rPr lang="en-US" sz="2600" smtClean="0"/>
              <a:t>Hub to Switch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657600"/>
            <a:ext cx="2695575" cy="22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 descr="14-g_smal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505200"/>
            <a:ext cx="3352800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Roll Over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3600"/>
            <a:ext cx="3978275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 descr="14-h_smal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057400"/>
            <a:ext cx="480060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Membuat Kabel UTP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 l="7813" t="24124" r="39844" b="17654"/>
          <a:stretch>
            <a:fillRect/>
          </a:stretch>
        </p:blipFill>
        <p:spPr bwMode="auto">
          <a:xfrm>
            <a:off x="457200" y="1828800"/>
            <a:ext cx="3505200" cy="282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 l="7813" t="24124" r="39844" b="17654"/>
          <a:stretch>
            <a:fillRect/>
          </a:stretch>
        </p:blipFill>
        <p:spPr bwMode="auto">
          <a:xfrm>
            <a:off x="4572000" y="2895600"/>
            <a:ext cx="3886200" cy="31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Potong Panjang Kabel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 l="7813" t="24124" r="39844" b="17654"/>
          <a:stretch>
            <a:fillRect/>
          </a:stretch>
        </p:blipFill>
        <p:spPr bwMode="auto">
          <a:xfrm>
            <a:off x="1600200" y="2057400"/>
            <a:ext cx="5715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Gunakan Alat untuk Mengupas Kulit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 l="7813" t="24124" r="39844" b="17654"/>
          <a:stretch>
            <a:fillRect/>
          </a:stretch>
        </p:blipFill>
        <p:spPr bwMode="auto">
          <a:xfrm>
            <a:off x="1524000" y="18034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Bagian – Bagian Kabel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 l="7813" t="24124" r="39844" b="17654"/>
          <a:stretch>
            <a:fillRect/>
          </a:stretch>
        </p:blipFill>
        <p:spPr bwMode="auto">
          <a:xfrm>
            <a:off x="1600200" y="2133600"/>
            <a:ext cx="5638800" cy="378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Logis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smtClean="0"/>
              <a:t>Merupakan sebuah aturan bersama bagaimana informasi dikirim melalui media.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Biasa disebut dengan protokol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Jaringan pada dasarnya gabungan dari berbagai macam protokol yang muaranya adalah bagaimana informasi yang dikirim oleh pengirim bisa diterima oleh penerima dengan benar. 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Yang termasuk dalam protokol 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Bagaimana format data yang dikirim 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Bagaimana cara data dikirim 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Bagaimana jika terjadi kesalahan selama pengiriman dan apa yang harus dikerjakan ?</a:t>
            </a:r>
          </a:p>
          <a:p>
            <a:pPr eaLnBrk="1" hangingPunct="1">
              <a:lnSpc>
                <a:spcPct val="80000"/>
              </a:lnSpc>
            </a:pPr>
            <a:endParaRPr lang="en-US" sz="21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Pisahkan setiap bagian dan Luruskan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 l="7813" t="24124" r="39844" b="17654"/>
          <a:stretch>
            <a:fillRect/>
          </a:stretch>
        </p:blipFill>
        <p:spPr>
          <a:xfrm>
            <a:off x="1622425" y="1752600"/>
            <a:ext cx="5889625" cy="426720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Potong Ujungnya dan Luruskan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 l="7813" t="24124" r="39844" b="17654"/>
          <a:stretch>
            <a:fillRect/>
          </a:stretch>
        </p:blipFill>
        <p:spPr bwMode="auto">
          <a:xfrm>
            <a:off x="2133600" y="1981200"/>
            <a:ext cx="46482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Masukkan ke dalam Konektor RJ45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 l="7813" t="24124" r="39844" b="17654"/>
          <a:stretch>
            <a:fillRect/>
          </a:stretch>
        </p:blipFill>
        <p:spPr bwMode="auto">
          <a:xfrm>
            <a:off x="1524000" y="2209800"/>
            <a:ext cx="5715000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Tekan kabel ke dalam konektor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 l="7813" t="24124" r="39844" b="17654"/>
          <a:stretch>
            <a:fillRect/>
          </a:stretch>
        </p:blipFill>
        <p:spPr bwMode="auto">
          <a:xfrm>
            <a:off x="1600200" y="2209800"/>
            <a:ext cx="57150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Lihat warna sesuai urutan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 l="7813" t="24124" r="39844" b="17654"/>
          <a:stretch>
            <a:fillRect/>
          </a:stretch>
        </p:blipFill>
        <p:spPr bwMode="auto">
          <a:xfrm>
            <a:off x="1447800" y="2133600"/>
            <a:ext cx="58674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CAT5 Termination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76375" y="1800225"/>
            <a:ext cx="6181725" cy="4171950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Crimping menggunakan alat yang ada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 l="7813" t="24124" r="39844" b="16577"/>
          <a:stretch>
            <a:fillRect/>
          </a:stretch>
        </p:blipFill>
        <p:spPr bwMode="auto">
          <a:xfrm>
            <a:off x="1524000" y="2286000"/>
            <a:ext cx="56388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Lihat kedua sisi harus warna harus sesuai aturan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 l="7813" t="24124" r="39844" b="17654"/>
          <a:stretch>
            <a:fillRect/>
          </a:stretch>
        </p:blipFill>
        <p:spPr bwMode="auto">
          <a:xfrm>
            <a:off x="2286000" y="2057400"/>
            <a:ext cx="44196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Kualitas Kabel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 l="7813" t="23045" r="39844" b="16577"/>
          <a:stretch>
            <a:fillRect/>
          </a:stretch>
        </p:blipFill>
        <p:spPr bwMode="auto">
          <a:xfrm>
            <a:off x="1905000" y="1828800"/>
            <a:ext cx="4800600" cy="401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Cable testing standards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65532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Komponen Jaringan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PC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NIC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Network Media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Peralatan Jaringan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Repeater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Hub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Bridge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Router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Network interface cards (NIC)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35052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209800"/>
            <a:ext cx="2914650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676400"/>
            <a:ext cx="26670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609600" y="4419600"/>
            <a:ext cx="7848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000" b="0"/>
              <a:t>Pengertian :</a:t>
            </a:r>
          </a:p>
          <a:p>
            <a:pPr marL="342900" indent="-342900">
              <a:buFontTx/>
              <a:buChar char="•"/>
            </a:pPr>
            <a:r>
              <a:rPr lang="en-US" sz="2000" b="0"/>
              <a:t>A NIC, or LAN adapter, provides network communication capabilities to and from a PC</a:t>
            </a:r>
          </a:p>
          <a:p>
            <a:pPr marL="342900" indent="-342900">
              <a:buFontTx/>
              <a:buChar char="•"/>
            </a:pPr>
            <a:r>
              <a:rPr lang="en-US" sz="2000" b="0"/>
              <a:t>a printed circuit board that resides in a slot on the motherboard and provides an interface connection to the network media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/>
          <p:cNvPicPr>
            <a:picLocks noChangeAspect="1" noChangeArrowheads="1"/>
          </p:cNvPicPr>
          <p:nvPr/>
        </p:nvPicPr>
        <p:blipFill>
          <a:blip r:embed="rId2" cstate="print"/>
          <a:srcRect l="9375" t="28436" r="46875" b="26280"/>
          <a:stretch>
            <a:fillRect/>
          </a:stretch>
        </p:blipFill>
        <p:spPr bwMode="auto">
          <a:xfrm>
            <a:off x="2819400" y="3276600"/>
            <a:ext cx="2667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657600" y="1752600"/>
            <a:ext cx="1689100" cy="1063625"/>
          </a:xfrm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Network Media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2057400"/>
            <a:ext cx="4843462" cy="3962400"/>
          </a:xfrm>
        </p:spPr>
        <p:txBody>
          <a:bodyPr/>
          <a:lstStyle/>
          <a:p>
            <a:pPr marL="342900" indent="-342900" eaLnBrk="1" hangingPunct="1"/>
            <a:r>
              <a:rPr lang="en-US" smtClean="0"/>
              <a:t>Kabel</a:t>
            </a:r>
          </a:p>
          <a:p>
            <a:pPr marL="742950" lvl="1" indent="-285750" eaLnBrk="1" hangingPunct="1"/>
            <a:r>
              <a:rPr lang="en-US" smtClean="0"/>
              <a:t>Tembaga </a:t>
            </a:r>
            <a:r>
              <a:rPr lang="en-US" smtClean="0">
                <a:sym typeface="Wingdings" pitchFamily="2" charset="2"/>
              </a:rPr>
              <a:t> Coaxial, Twisted Pair (UTP, sTP)</a:t>
            </a:r>
          </a:p>
          <a:p>
            <a:pPr marL="742950" lvl="1" indent="-285750" eaLnBrk="1" hangingPunct="1"/>
            <a:r>
              <a:rPr lang="en-US" smtClean="0">
                <a:sym typeface="Wingdings" pitchFamily="2" charset="2"/>
              </a:rPr>
              <a:t>Fiber Optic</a:t>
            </a:r>
            <a:endParaRPr lang="en-US" smtClean="0"/>
          </a:p>
          <a:p>
            <a:pPr marL="342900" indent="-342900" eaLnBrk="1" hangingPunct="1"/>
            <a:r>
              <a:rPr lang="en-US" smtClean="0"/>
              <a:t>Wireless</a:t>
            </a:r>
          </a:p>
          <a:p>
            <a:pPr marL="742950" lvl="1" indent="-285750" eaLnBrk="1" hangingPunct="1"/>
            <a:r>
              <a:rPr lang="en-US" smtClean="0"/>
              <a:t>Bluetooth, Wi Fi, NIC Wireless, USB Wireless, etc</a:t>
            </a:r>
          </a:p>
          <a:p>
            <a:pPr marL="342900" indent="-342900" eaLnBrk="1" hangingPunct="1"/>
            <a:endParaRPr lang="en-US" smtClean="0"/>
          </a:p>
        </p:txBody>
      </p:sp>
      <p:pic>
        <p:nvPicPr>
          <p:cNvPr id="6150" name="Picture 13" descr="crossover"/>
          <p:cNvPicPr>
            <a:picLocks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248400" y="3505200"/>
            <a:ext cx="2108200" cy="1187450"/>
          </a:xfrm>
          <a:noFill/>
        </p:spPr>
      </p:pic>
      <p:pic>
        <p:nvPicPr>
          <p:cNvPr id="6151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876800"/>
            <a:ext cx="3429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00" y="16764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Peralatan Jaringan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Repeater</a:t>
            </a:r>
          </a:p>
          <a:p>
            <a:pPr eaLnBrk="1" hangingPunct="1"/>
            <a:r>
              <a:rPr lang="en-US" sz="2600" smtClean="0"/>
              <a:t>Hub</a:t>
            </a:r>
          </a:p>
          <a:p>
            <a:pPr eaLnBrk="1" hangingPunct="1"/>
            <a:r>
              <a:rPr lang="en-US" sz="2600" smtClean="0"/>
              <a:t>Bridge</a:t>
            </a:r>
          </a:p>
          <a:p>
            <a:pPr eaLnBrk="1" hangingPunct="1"/>
            <a:r>
              <a:rPr lang="en-US" sz="2600" smtClean="0"/>
              <a:t>Switch</a:t>
            </a:r>
          </a:p>
          <a:p>
            <a:pPr eaLnBrk="1" hangingPunct="1"/>
            <a:r>
              <a:rPr lang="en-US" sz="2600" smtClean="0"/>
              <a:t>Router</a:t>
            </a:r>
          </a:p>
        </p:txBody>
      </p:sp>
      <p:pic>
        <p:nvPicPr>
          <p:cNvPr id="7172" name="Picture 4" descr="repeater"/>
          <p:cNvPicPr>
            <a:picLocks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352800" y="1752600"/>
            <a:ext cx="2286000" cy="1452563"/>
          </a:xfrm>
          <a:noFill/>
        </p:spPr>
      </p:pic>
      <p:pic>
        <p:nvPicPr>
          <p:cNvPr id="7173" name="Picture 6"/>
          <p:cNvPicPr>
            <a:picLocks noChangeAspect="1" noChangeArrowheads="1"/>
          </p:cNvPicPr>
          <p:nvPr>
            <p:ph sz="quarter" idx="3"/>
          </p:nvPr>
        </p:nvPicPr>
        <p:blipFill>
          <a:blip r:embed="rId3" cstate="print"/>
          <a:srcRect l="9375" t="37062" r="41406" b="31671"/>
          <a:stretch>
            <a:fillRect/>
          </a:stretch>
        </p:blipFill>
        <p:spPr>
          <a:xfrm>
            <a:off x="3124200" y="3276600"/>
            <a:ext cx="2309813" cy="1674813"/>
          </a:xfrm>
          <a:noFill/>
        </p:spPr>
      </p:pic>
      <p:pic>
        <p:nvPicPr>
          <p:cNvPr id="7174" name="Picture 8" descr="cisco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495800"/>
            <a:ext cx="1828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9" descr="minibrid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1981200"/>
            <a:ext cx="2133600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10" descr="cisco25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4876800"/>
            <a:ext cx="3200400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Image13"/>
          <p:cNvPicPr>
            <a:picLocks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690688"/>
            <a:ext cx="7543800" cy="4297362"/>
          </a:xfrm>
          <a:noFill/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Koneksi Komponen Secara Fisik</a:t>
            </a:r>
          </a:p>
        </p:txBody>
      </p:sp>
      <p:pic>
        <p:nvPicPr>
          <p:cNvPr id="8196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76400" y="1828800"/>
            <a:ext cx="2590800" cy="1941513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 descr="me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343400"/>
            <a:ext cx="1752600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Jenis/Tipe Koneksi Secara Fisik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Bus</a:t>
            </a:r>
          </a:p>
          <a:p>
            <a:pPr eaLnBrk="1" hangingPunct="1"/>
            <a:r>
              <a:rPr lang="en-US" sz="2600" smtClean="0"/>
              <a:t>Star</a:t>
            </a:r>
          </a:p>
          <a:p>
            <a:pPr eaLnBrk="1" hangingPunct="1"/>
            <a:r>
              <a:rPr lang="en-US" sz="2600" smtClean="0"/>
              <a:t>Ring</a:t>
            </a:r>
          </a:p>
          <a:p>
            <a:pPr eaLnBrk="1" hangingPunct="1"/>
            <a:r>
              <a:rPr lang="en-US" sz="2600" smtClean="0"/>
              <a:t>Extended Star</a:t>
            </a:r>
          </a:p>
          <a:p>
            <a:pPr eaLnBrk="1" hangingPunct="1"/>
            <a:r>
              <a:rPr lang="en-US" sz="2600" smtClean="0"/>
              <a:t>Hirarchical</a:t>
            </a:r>
          </a:p>
          <a:p>
            <a:pPr eaLnBrk="1" hangingPunct="1"/>
            <a:r>
              <a:rPr lang="en-US" sz="2600" smtClean="0"/>
              <a:t>Mesh</a:t>
            </a:r>
          </a:p>
        </p:txBody>
      </p:sp>
      <p:pic>
        <p:nvPicPr>
          <p:cNvPr id="9221" name="Picture 4" descr="Bus%20Topology"/>
          <p:cNvPicPr>
            <a:picLocks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172200" y="1752600"/>
            <a:ext cx="2362200" cy="1751013"/>
          </a:xfrm>
          <a:noFill/>
        </p:spPr>
      </p:pic>
      <p:pic>
        <p:nvPicPr>
          <p:cNvPr id="9222" name="Picture 6" descr="Bus%20Topology"/>
          <p:cNvPicPr>
            <a:picLocks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0" y="4311650"/>
            <a:ext cx="2354263" cy="1744663"/>
          </a:xfrm>
          <a:noFill/>
        </p:spPr>
      </p:pic>
      <p:pic>
        <p:nvPicPr>
          <p:cNvPr id="9223" name="Picture 8" descr="Image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352800"/>
            <a:ext cx="21336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9" descr="tree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1752600"/>
            <a:ext cx="2057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Jenis Tipe Koneksi (Cont…)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Koneksi Star yang paling luas dipakai.</a:t>
            </a:r>
          </a:p>
          <a:p>
            <a:pPr eaLnBrk="1" hangingPunct="1"/>
            <a:r>
              <a:rPr lang="en-US" sz="2600" smtClean="0"/>
              <a:t>Koneksi Star paling banyak memakai media UTP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95800" y="1828800"/>
            <a:ext cx="4040188" cy="3028950"/>
          </a:xfrm>
          <a:noFill/>
        </p:spPr>
      </p:pic>
      <p:pic>
        <p:nvPicPr>
          <p:cNvPr id="10245" name="Picture 9" descr="cat5coil"/>
          <p:cNvPicPr>
            <a:picLocks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4022725"/>
            <a:ext cx="3810000" cy="1958975"/>
          </a:xfr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</TotalTime>
  <Words>439</Words>
  <Application>Microsoft Office PowerPoint</Application>
  <PresentationFormat>On-screen Show (4:3)</PresentationFormat>
  <Paragraphs>87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Koneksi Secara Logis</vt:lpstr>
      <vt:lpstr>Koneksi Secara Logis</vt:lpstr>
      <vt:lpstr>Komponen Jaringan</vt:lpstr>
      <vt:lpstr>Network interface cards (NIC)</vt:lpstr>
      <vt:lpstr>Network Media</vt:lpstr>
      <vt:lpstr>Peralatan Jaringan</vt:lpstr>
      <vt:lpstr>Koneksi Komponen Secara Fisik</vt:lpstr>
      <vt:lpstr>Jenis/Tipe Koneksi Secara Fisik</vt:lpstr>
      <vt:lpstr>Jenis Tipe Koneksi (Cont…)</vt:lpstr>
      <vt:lpstr>Kabel UTP (Unshield Twisted Pair)</vt:lpstr>
      <vt:lpstr>Konfigurasi Kabel UTP</vt:lpstr>
      <vt:lpstr>Tiga Cara Pemasangan UTP</vt:lpstr>
      <vt:lpstr>Straight Trought</vt:lpstr>
      <vt:lpstr>Cross Over</vt:lpstr>
      <vt:lpstr>Roll Over</vt:lpstr>
      <vt:lpstr>Membuat Kabel UTP</vt:lpstr>
      <vt:lpstr>Potong Panjang Kabel</vt:lpstr>
      <vt:lpstr>Gunakan Alat untuk Mengupas Kulit</vt:lpstr>
      <vt:lpstr>Bagian – Bagian Kabel</vt:lpstr>
      <vt:lpstr>Pisahkan setiap bagian dan Luruskan</vt:lpstr>
      <vt:lpstr>Potong Ujungnya dan Luruskan</vt:lpstr>
      <vt:lpstr>Masukkan ke dalam Konektor RJ45</vt:lpstr>
      <vt:lpstr>Tekan kabel ke dalam konektor</vt:lpstr>
      <vt:lpstr>Lihat warna sesuai urutan</vt:lpstr>
      <vt:lpstr>CAT5 Termination</vt:lpstr>
      <vt:lpstr>Crimping menggunakan alat yang ada</vt:lpstr>
      <vt:lpstr>Lihat kedua sisi harus warna harus sesuai aturan</vt:lpstr>
      <vt:lpstr>Test Kualitas Kabel</vt:lpstr>
      <vt:lpstr>Cable testing standards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Komunikasi Over Network</dc:title>
  <dc:creator>123456789</dc:creator>
  <cp:lastModifiedBy>123456789</cp:lastModifiedBy>
  <cp:revision>2</cp:revision>
  <dcterms:created xsi:type="dcterms:W3CDTF">2015-11-16T00:51:41Z</dcterms:created>
  <dcterms:modified xsi:type="dcterms:W3CDTF">2015-11-16T00:55:02Z</dcterms:modified>
</cp:coreProperties>
</file>