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Topologi Jaringan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Ethernet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dasarnya</a:t>
            </a:r>
            <a:r>
              <a:rPr lang="en-US" sz="3600" dirty="0" smtClean="0"/>
              <a:t> </a:t>
            </a:r>
            <a:r>
              <a:rPr lang="en-US" sz="3600" dirty="0" err="1" smtClean="0"/>
              <a:t>ethernet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suatu</a:t>
            </a:r>
            <a:r>
              <a:rPr lang="en-US" sz="3600" dirty="0" smtClean="0"/>
              <a:t> </a:t>
            </a:r>
            <a:r>
              <a:rPr lang="en-US" sz="3600" dirty="0" err="1" smtClean="0"/>
              <a:t>aturan</a:t>
            </a:r>
            <a:r>
              <a:rPr lang="en-US" sz="3600" dirty="0" smtClean="0"/>
              <a:t> </a:t>
            </a:r>
            <a:r>
              <a:rPr lang="en-US" sz="3600" dirty="0" err="1" smtClean="0"/>
              <a:t>bagaimana</a:t>
            </a:r>
            <a:r>
              <a:rPr lang="en-US" sz="3600" dirty="0" smtClean="0"/>
              <a:t> </a:t>
            </a:r>
            <a:r>
              <a:rPr lang="en-US" sz="3600" dirty="0" err="1" smtClean="0"/>
              <a:t>caranya</a:t>
            </a:r>
            <a:r>
              <a:rPr lang="en-US" sz="3600" dirty="0" smtClean="0"/>
              <a:t> </a:t>
            </a:r>
            <a:r>
              <a:rPr lang="en-US" sz="3600" dirty="0" err="1" smtClean="0"/>
              <a:t>dua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media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saling</a:t>
            </a:r>
            <a:r>
              <a:rPr lang="en-US" sz="3600" dirty="0" smtClean="0"/>
              <a:t> </a:t>
            </a:r>
            <a:r>
              <a:rPr lang="en-US" sz="3600" dirty="0" err="1" smtClean="0"/>
              <a:t>bertukar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lang="en-US" sz="3600" dirty="0" smtClean="0"/>
          </a:p>
          <a:p>
            <a:pPr eaLnBrk="1" hangingPunct="1">
              <a:defRPr/>
            </a:pPr>
            <a:r>
              <a:rPr lang="en-US" sz="3600" dirty="0" err="1" smtClean="0"/>
              <a:t>Aturan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diakomodasi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TCP/IP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</a:t>
            </a:r>
            <a:r>
              <a:rPr lang="en-US" sz="3600" dirty="0" err="1" smtClean="0"/>
              <a:t>pengiriman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media yang </a:t>
            </a:r>
            <a:r>
              <a:rPr lang="en-US" sz="3600" dirty="0" err="1" smtClean="0"/>
              <a:t>ada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800" smtClean="0"/>
              <a:t>Bagaimana Komputer Bisa Saling Berhubungan 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1980-an International Organization for Standardization (ISO),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badan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standarisasi-standarisasi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Open System Interconnection (OSI) yang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konseptual</a:t>
            </a:r>
            <a:r>
              <a:rPr lang="en-US" sz="2000" dirty="0" smtClean="0"/>
              <a:t>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Model OSI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kompleksitas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asal</a:t>
            </a:r>
            <a:r>
              <a:rPr lang="en-US" sz="2000" dirty="0" smtClean="0"/>
              <a:t>(source)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(destination)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lapisan-lapisan</a:t>
            </a:r>
            <a:r>
              <a:rPr lang="en-US" sz="2000" dirty="0" smtClean="0"/>
              <a:t> (layer),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. Model OSI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7 layer.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model </a:t>
            </a:r>
            <a:r>
              <a:rPr lang="en-US" sz="2000" dirty="0" err="1" smtClean="0"/>
              <a:t>riil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TCP/IP yang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i="1" dirty="0" smtClean="0"/>
              <a:t>Department of Defense (</a:t>
            </a:r>
            <a:r>
              <a:rPr lang="en-US" sz="2000" i="1" dirty="0" err="1" smtClean="0"/>
              <a:t>DoD</a:t>
            </a:r>
            <a:r>
              <a:rPr lang="en-US" sz="2000" i="1" dirty="0" smtClean="0"/>
              <a:t>)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layer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4 layer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Model OSI dan TCP/IP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Untuk kemudahan pembelajaran kita menggunakan Model OSI</a:t>
            </a:r>
          </a:p>
          <a:p>
            <a:pPr eaLnBrk="1" hangingPunct="1">
              <a:defRPr/>
            </a:pPr>
            <a:r>
              <a:rPr lang="en-US" sz="2800" smtClean="0"/>
              <a:t>Untuk implementasi menggunakan TCP/IP</a:t>
            </a:r>
          </a:p>
          <a:p>
            <a:pPr eaLnBrk="1" hangingPunct="1">
              <a:defRPr/>
            </a:pPr>
            <a:r>
              <a:rPr lang="en-US" sz="2800" smtClean="0"/>
              <a:t>Berbentuk layering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0" y="1524000"/>
            <a:ext cx="49530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OSI Layer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Physical</a:t>
            </a:r>
            <a:r>
              <a:rPr lang="sv-SE" smtClean="0"/>
              <a:t>.</a:t>
            </a: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Datalink</a:t>
            </a:r>
            <a:r>
              <a:rPr lang="sv-SE" smtClean="0"/>
              <a:t>.</a:t>
            </a: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Network</a:t>
            </a:r>
            <a:r>
              <a:rPr lang="sv-SE" smtClean="0"/>
              <a:t>.</a:t>
            </a: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Transport</a:t>
            </a:r>
            <a:r>
              <a:rPr lang="sv-SE" smtClean="0"/>
              <a:t>.</a:t>
            </a: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Session</a:t>
            </a:r>
            <a:r>
              <a:rPr lang="sv-SE" smtClean="0"/>
              <a:t>.</a:t>
            </a: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Presentation</a:t>
            </a:r>
            <a:r>
              <a:rPr lang="sv-SE" smtClean="0"/>
              <a:t>.</a:t>
            </a:r>
            <a:endParaRPr lang="sv-SE" smtClean="0">
              <a:solidFill>
                <a:srgbClr val="00CC00"/>
              </a:solidFill>
            </a:endParaRPr>
          </a:p>
          <a:p>
            <a:pPr eaLnBrk="1" hangingPunct="1">
              <a:defRPr/>
            </a:pPr>
            <a:r>
              <a:rPr lang="sv-SE" smtClean="0">
                <a:solidFill>
                  <a:srgbClr val="00CC00"/>
                </a:solidFill>
              </a:rPr>
              <a:t>Layer Application.</a:t>
            </a: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c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73363"/>
            <a:ext cx="70866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62400" y="1914525"/>
            <a:ext cx="1828800" cy="666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Application Header + data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114800" y="26003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638800" y="26003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152400"/>
            <a:ext cx="7793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3200">
                <a:solidFill>
                  <a:schemeClr val="tx2"/>
                </a:solidFill>
              </a:rPr>
              <a:t>Penamaan Data pada OSI Layer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2400" y="5176838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010010100100100100111010010001101000…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752600" y="50387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715000" y="50387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096000" y="1833563"/>
            <a:ext cx="2895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Data – Application, Presentation, Session Layer 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943600" y="282892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Segment - Transport Layer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943600" y="3667125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Packet - Network Layer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315200" y="4276725"/>
            <a:ext cx="1600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Frame -  Datalink  Layer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629400" y="5267325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Bit Stream -  Physical Layer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981200" y="4429125"/>
            <a:ext cx="3429000" cy="6858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Linux Network Troubleshooting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smtClean="0"/>
              <a:t>Physical Layer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lspci</a:t>
            </a:r>
            <a:endParaRPr lang="en-US" sz="20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mii</a:t>
            </a:r>
            <a:r>
              <a:rPr lang="en-US" sz="2000" dirty="0" smtClean="0"/>
              <a:t>-tool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dmesg</a:t>
            </a:r>
            <a:r>
              <a:rPr lang="en-US" sz="2000" dirty="0" smtClean="0"/>
              <a:t> | </a:t>
            </a:r>
            <a:r>
              <a:rPr lang="en-US" sz="2000" dirty="0" err="1" smtClean="0"/>
              <a:t>grep</a:t>
            </a:r>
            <a:r>
              <a:rPr lang="en-US" sz="2000" dirty="0" smtClean="0"/>
              <a:t> eth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DataLink</a:t>
            </a:r>
            <a:r>
              <a:rPr lang="en-US" sz="2800" dirty="0" smtClean="0"/>
              <a:t> Layer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arp</a:t>
            </a:r>
            <a:r>
              <a:rPr lang="en-US" sz="20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smtClean="0"/>
              <a:t>Network Layer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ifconfig</a:t>
            </a:r>
            <a:endParaRPr lang="en-US" sz="20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route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ping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traceroute</a:t>
            </a:r>
            <a:endParaRPr lang="en-US" sz="20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mtr</a:t>
            </a:r>
            <a:endParaRPr lang="en-US" sz="20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netconfig</a:t>
            </a: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smtClean="0"/>
              <a:t>Transport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Netstat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Troubleshooting Physical Layer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dirty="0" err="1" smtClean="0"/>
              <a:t>lspci</a:t>
            </a:r>
            <a:endParaRPr lang="en-US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interface </a:t>
            </a:r>
            <a:r>
              <a:rPr lang="en-US" dirty="0" err="1" smtClean="0"/>
              <a:t>jaringannya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terpasang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err="1" smtClean="0"/>
              <a:t>mii</a:t>
            </a:r>
            <a:r>
              <a:rPr lang="en-US" dirty="0" smtClean="0"/>
              <a:t>-tool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linknya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endParaRPr lang="en-US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dirty="0" err="1" smtClean="0"/>
              <a:t>dmesg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eth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ethernet</a:t>
            </a:r>
            <a:r>
              <a:rPr lang="en-US" dirty="0" smtClean="0"/>
              <a:t> card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Troubleshooting DataLink Layer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4000" dirty="0" err="1" smtClean="0"/>
              <a:t>arp</a:t>
            </a:r>
            <a:r>
              <a:rPr lang="en-US" sz="4000" dirty="0" smtClean="0"/>
              <a:t>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melihat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NIC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terkoneksi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Troubleshooting Network Layer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ifconfig</a:t>
            </a:r>
            <a:endParaRPr lang="en-US" sz="28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Command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smtClean="0"/>
              <a:t>route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routing,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routing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smtClean="0"/>
              <a:t>ping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ICMP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traceroute</a:t>
            </a:r>
            <a:endParaRPr lang="en-US" sz="28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dirty="0" err="1" smtClean="0"/>
              <a:t>tahapan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mtr</a:t>
            </a:r>
            <a:endParaRPr lang="en-US" sz="28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Command </a:t>
            </a:r>
            <a:r>
              <a:rPr lang="en-US" sz="2000" dirty="0" err="1" smtClean="0"/>
              <a:t>gabungan</a:t>
            </a:r>
            <a:r>
              <a:rPr lang="en-US" sz="2000" dirty="0" smtClean="0"/>
              <a:t> ping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traceroute</a:t>
            </a: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dirty="0" err="1" smtClean="0"/>
              <a:t>netconfig</a:t>
            </a:r>
            <a:endParaRPr lang="en-US" sz="28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Command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ip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permanen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Troubleshooting Transport  Layer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8713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4000" dirty="0" err="1" smtClean="0"/>
              <a:t>Netstat</a:t>
            </a:r>
            <a:endParaRPr lang="en-US" sz="4000" dirty="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mengetahui</a:t>
            </a:r>
            <a:r>
              <a:rPr lang="en-US" sz="3200" dirty="0" smtClean="0"/>
              <a:t> port </a:t>
            </a:r>
            <a:r>
              <a:rPr lang="en-US" sz="3200" dirty="0" err="1" smtClean="0"/>
              <a:t>berapa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terbuka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koneksi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PC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Pendahuluan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Jaringan komputer adalah kumpulan dua atau lebih dari komputer yang saling berhubungan satu sama lain. </a:t>
            </a:r>
          </a:p>
          <a:p>
            <a:pPr eaLnBrk="1" hangingPunct="1">
              <a:defRPr/>
            </a:pPr>
            <a:r>
              <a:rPr lang="sv-SE" dirty="0" smtClean="0"/>
              <a:t>Kebutuhan yang diperlukan dalam koneksi jaringan :</a:t>
            </a:r>
          </a:p>
          <a:p>
            <a:pPr lvl="1" eaLnBrk="1" hangingPunct="1">
              <a:defRPr/>
            </a:pPr>
            <a:r>
              <a:rPr lang="sv-SE" dirty="0" smtClean="0"/>
              <a:t>Koneksi secara fisik (Topologi secara fisik)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Koneksi secara Logis (Topologi secara Logic)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Fisik Jaringan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0963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PC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NIC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Network Media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Repeater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Hub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Bridge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Switch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Router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Bus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Star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Extended Star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Ring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Mesh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Bus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sebagi</a:t>
            </a:r>
            <a:r>
              <a:rPr lang="en-US" sz="2800" dirty="0" smtClean="0"/>
              <a:t> topology bus (Bus Topology</a:t>
            </a:r>
          </a:p>
          <a:p>
            <a:pPr eaLnBrk="1" hangingPunct="1">
              <a:defRPr/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kabel</a:t>
            </a:r>
            <a:r>
              <a:rPr lang="en-US" sz="2800" dirty="0" smtClean="0"/>
              <a:t> </a:t>
            </a:r>
            <a:r>
              <a:rPr lang="en-US" sz="2800" dirty="0" err="1" smtClean="0"/>
              <a:t>tunggal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terhubung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dengannya</a:t>
            </a:r>
            <a:endParaRPr lang="en-US" sz="2800" dirty="0" smtClean="0"/>
          </a:p>
        </p:txBody>
      </p:sp>
      <p:pic>
        <p:nvPicPr>
          <p:cNvPr id="6148" name="Picture 4" descr="Bus%20Topology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368550"/>
            <a:ext cx="4038600" cy="29924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Star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Topologi</a:t>
            </a:r>
            <a:r>
              <a:rPr lang="en-US" sz="2400" dirty="0" smtClean="0"/>
              <a:t> Star</a:t>
            </a:r>
          </a:p>
          <a:p>
            <a:pPr eaLnBrk="1" hangingPunct="1">
              <a:defRPr/>
            </a:pP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(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concentrator). </a:t>
            </a:r>
          </a:p>
          <a:p>
            <a:pPr eaLnBrk="1" hangingPunct="1">
              <a:defRPr/>
            </a:pPr>
            <a:r>
              <a:rPr lang="en-US" sz="2400" dirty="0" err="1" smtClean="0"/>
              <a:t>Peralatan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concentrator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hub </a:t>
            </a:r>
            <a:r>
              <a:rPr lang="en-US" sz="2400" dirty="0" err="1" smtClean="0"/>
              <a:t>atau</a:t>
            </a:r>
            <a:r>
              <a:rPr lang="en-US" sz="2400" dirty="0" smtClean="0"/>
              <a:t> switch</a:t>
            </a:r>
          </a:p>
          <a:p>
            <a:pPr eaLnBrk="1" hangingPunct="1">
              <a:defRPr/>
            </a:pPr>
            <a:r>
              <a:rPr lang="en-US" sz="2400" dirty="0" err="1" smtClean="0"/>
              <a:t>Topologi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endParaRPr lang="en-US" sz="2400" dirty="0" smtClean="0"/>
          </a:p>
        </p:txBody>
      </p:sp>
      <p:pic>
        <p:nvPicPr>
          <p:cNvPr id="7172" name="Picture 4" descr="star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1828800"/>
            <a:ext cx="4038600" cy="3800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Extended Star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Beberapa jaringan star digabung menjadi satu jaringan star yang besar</a:t>
            </a:r>
          </a:p>
        </p:txBody>
      </p:sp>
      <p:pic>
        <p:nvPicPr>
          <p:cNvPr id="8196" name="Picture 4" descr="tree1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309813"/>
            <a:ext cx="4038600" cy="31099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</a:t>
            </a:r>
            <a:r>
              <a:rPr lang="en-US" sz="2800" dirty="0" smtClean="0"/>
              <a:t> ring</a:t>
            </a:r>
          </a:p>
          <a:p>
            <a:pPr eaLnBrk="1" hangingPunct="1">
              <a:defRPr/>
            </a:pP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terkoneksi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terakhir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endParaRPr lang="en-US" sz="2800" dirty="0" smtClean="0"/>
          </a:p>
        </p:txBody>
      </p:sp>
      <p:pic>
        <p:nvPicPr>
          <p:cNvPr id="9220" name="Picture 4" descr="Image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24400" y="1981200"/>
            <a:ext cx="3962400" cy="3632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Mesh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terkoneksi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pic>
        <p:nvPicPr>
          <p:cNvPr id="10244" name="Picture 4" descr="mesh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1752600"/>
            <a:ext cx="4114800" cy="4062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Secara Logis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pt-BR" sz="2800" dirty="0" smtClean="0"/>
              <a:t>Biasa disebut sebagai Topologi Logik Jaringan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pt-BR" sz="2800" dirty="0" smtClean="0"/>
              <a:t>Berupa aturan supaya perangkat jaringan bisa saling berkomunikasi.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pt-BR" sz="2800" dirty="0" smtClean="0"/>
              <a:t>ada beberapa jenis topologi logik yang dikenal saat ini yaitu :</a:t>
            </a:r>
            <a:r>
              <a:rPr lang="en-US" sz="2800" dirty="0" smtClean="0"/>
              <a:t>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000" dirty="0" smtClean="0"/>
              <a:t>Aturan bagaimana data di transmisikan lewat media, ada beberapa macam yang dipakai :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1800" dirty="0" smtClean="0"/>
              <a:t>Ethernet </a:t>
            </a:r>
            <a:r>
              <a:rPr lang="pt-BR" sz="1800" dirty="0" smtClean="0">
                <a:sym typeface="Wingdings" pitchFamily="2" charset="2"/>
              </a:rPr>
              <a:t> Yang paling umum dipakai</a:t>
            </a:r>
            <a:endParaRPr lang="pt-BR" sz="1800" dirty="0" smtClean="0"/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1800" dirty="0" smtClean="0"/>
              <a:t>FDDI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1800" dirty="0" smtClean="0"/>
              <a:t>Token Ring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1800" dirty="0" smtClean="0"/>
              <a:t>ATM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000" dirty="0" smtClean="0"/>
              <a:t>Aturan bagaimana komputer saling bertukar data/informasi</a:t>
            </a: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TCP/IP </a:t>
            </a:r>
            <a:r>
              <a:rPr lang="en-US" sz="1800" dirty="0" smtClean="0">
                <a:sym typeface="Wingdings" pitchFamily="2" charset="2"/>
              </a:rPr>
              <a:t> Yang paling </a:t>
            </a:r>
            <a:r>
              <a:rPr lang="en-US" sz="1800" dirty="0" err="1" smtClean="0">
                <a:sym typeface="Wingdings" pitchFamily="2" charset="2"/>
              </a:rPr>
              <a:t>umum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dipakai</a:t>
            </a:r>
            <a:endParaRPr lang="en-US" sz="1800" dirty="0" smtClean="0"/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800" dirty="0" smtClean="0"/>
              <a:t>IPX/SPX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593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Topologi Jaringan</vt:lpstr>
      <vt:lpstr>Pendahuluan</vt:lpstr>
      <vt:lpstr>Koneksi Fisik Jaringan</vt:lpstr>
      <vt:lpstr>Koneksi Bus</vt:lpstr>
      <vt:lpstr>Koneksi Star</vt:lpstr>
      <vt:lpstr>Extended Star</vt:lpstr>
      <vt:lpstr>Koneksi Ring</vt:lpstr>
      <vt:lpstr>Koneksi Mesh</vt:lpstr>
      <vt:lpstr>Koneksi Secara Logis</vt:lpstr>
      <vt:lpstr>Ethernet</vt:lpstr>
      <vt:lpstr>Bagaimana Komputer Bisa Saling Berhubungan ?</vt:lpstr>
      <vt:lpstr>Model OSI dan TCP/IP</vt:lpstr>
      <vt:lpstr>OSI Layer</vt:lpstr>
      <vt:lpstr>Slide 14</vt:lpstr>
      <vt:lpstr>Linux Network Troubleshooting</vt:lpstr>
      <vt:lpstr>Troubleshooting Physical Layer</vt:lpstr>
      <vt:lpstr>Troubleshooting DataLink Layer</vt:lpstr>
      <vt:lpstr>Troubleshooting Network Layer</vt:lpstr>
      <vt:lpstr>Troubleshooting Transport 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Over Network</dc:title>
  <dc:creator>123456789</dc:creator>
  <cp:lastModifiedBy>123456789</cp:lastModifiedBy>
  <cp:revision>3</cp:revision>
  <dcterms:created xsi:type="dcterms:W3CDTF">2015-11-16T00:51:41Z</dcterms:created>
  <dcterms:modified xsi:type="dcterms:W3CDTF">2015-11-16T00:57:00Z</dcterms:modified>
</cp:coreProperties>
</file>