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17B39B-D894-4BFC-BBB5-54A475C0DE92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BFE765-65DA-4F16-A510-BBB7323470E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17B39B-D894-4BFC-BBB5-54A475C0DE92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BFE765-65DA-4F16-A510-BBB7323470E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17B39B-D894-4BFC-BBB5-54A475C0DE92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BFE765-65DA-4F16-A510-BBB7323470E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715000" y="1600200"/>
            <a:ext cx="31242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715000" y="3924300"/>
            <a:ext cx="31242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17B39B-D894-4BFC-BBB5-54A475C0DE92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BFE765-65DA-4F16-A510-BBB7323470E7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17B39B-D894-4BFC-BBB5-54A475C0DE92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BFE765-65DA-4F16-A510-BBB7323470E7}" type="slidenum">
              <a:rPr lang="id-ID" smtClean="0"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17B39B-D894-4BFC-BBB5-54A475C0DE92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BFE765-65DA-4F16-A510-BBB7323470E7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17B39B-D894-4BFC-BBB5-54A475C0DE92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BFE765-65DA-4F16-A510-BBB7323470E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17B39B-D894-4BFC-BBB5-54A475C0DE92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BFE765-65DA-4F16-A510-BBB7323470E7}" type="slidenum">
              <a:rPr lang="id-ID" smtClean="0"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17B39B-D894-4BFC-BBB5-54A475C0DE92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BFE765-65DA-4F16-A510-BBB7323470E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C17B39B-D894-4BFC-BBB5-54A475C0DE92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BFE765-65DA-4F16-A510-BBB7323470E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17B39B-D894-4BFC-BBB5-54A475C0DE92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BFE765-65DA-4F16-A510-BBB7323470E7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C17B39B-D894-4BFC-BBB5-54A475C0DE92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FBFE765-65DA-4F16-A510-BBB7323470E7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smtClean="0"/>
              <a:t>IP dan Netmask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Pada satu Jaringan NetID akan selalu sama</a:t>
            </a:r>
          </a:p>
          <a:p>
            <a:r>
              <a:rPr lang="en-US" smtClean="0"/>
              <a:t>Class A, misal Penomoran Host merupakan kombinasi 24 bit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Jangkauan Network ID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32000" y="3756025"/>
            <a:ext cx="5791200" cy="466725"/>
            <a:chOff x="1824" y="1488"/>
            <a:chExt cx="3648" cy="294"/>
          </a:xfrm>
        </p:grpSpPr>
        <p:sp>
          <p:nvSpPr>
            <p:cNvPr id="16400" name="Text Box 5"/>
            <p:cNvSpPr txBox="1">
              <a:spLocks noChangeArrowheads="1"/>
            </p:cNvSpPr>
            <p:nvPr/>
          </p:nvSpPr>
          <p:spPr bwMode="auto">
            <a:xfrm>
              <a:off x="1824" y="1488"/>
              <a:ext cx="912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/>
                <a:t>Network</a:t>
              </a:r>
            </a:p>
          </p:txBody>
        </p:sp>
        <p:sp>
          <p:nvSpPr>
            <p:cNvPr id="16401" name="Text Box 6"/>
            <p:cNvSpPr txBox="1">
              <a:spLocks noChangeArrowheads="1"/>
            </p:cNvSpPr>
            <p:nvPr/>
          </p:nvSpPr>
          <p:spPr bwMode="auto">
            <a:xfrm>
              <a:off x="2736" y="1488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Host</a:t>
              </a:r>
            </a:p>
          </p:txBody>
        </p:sp>
        <p:sp>
          <p:nvSpPr>
            <p:cNvPr id="16402" name="Text Box 7"/>
            <p:cNvSpPr txBox="1">
              <a:spLocks noChangeArrowheads="1"/>
            </p:cNvSpPr>
            <p:nvPr/>
          </p:nvSpPr>
          <p:spPr bwMode="auto">
            <a:xfrm>
              <a:off x="3648" y="1488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Host</a:t>
              </a:r>
            </a:p>
          </p:txBody>
        </p:sp>
        <p:sp>
          <p:nvSpPr>
            <p:cNvPr id="16403" name="Text Box 8"/>
            <p:cNvSpPr txBox="1">
              <a:spLocks noChangeArrowheads="1"/>
            </p:cNvSpPr>
            <p:nvPr/>
          </p:nvSpPr>
          <p:spPr bwMode="auto">
            <a:xfrm>
              <a:off x="4560" y="1488"/>
              <a:ext cx="9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Host</a:t>
              </a:r>
            </a:p>
          </p:txBody>
        </p:sp>
      </p:grpSp>
      <p:sp>
        <p:nvSpPr>
          <p:cNvPr id="52233" name="Line 9"/>
          <p:cNvSpPr>
            <a:spLocks noChangeShapeType="1"/>
          </p:cNvSpPr>
          <p:nvPr/>
        </p:nvSpPr>
        <p:spPr bwMode="auto">
          <a:xfrm flipV="1">
            <a:off x="2717800" y="4298950"/>
            <a:ext cx="0" cy="1752600"/>
          </a:xfrm>
          <a:prstGeom prst="line">
            <a:avLst/>
          </a:prstGeom>
          <a:noFill/>
          <a:ln w="336550">
            <a:solidFill>
              <a:srgbClr val="FF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479800" y="4222750"/>
            <a:ext cx="1447800" cy="854075"/>
            <a:chOff x="1440" y="1776"/>
            <a:chExt cx="912" cy="538"/>
          </a:xfrm>
        </p:grpSpPr>
        <p:sp>
          <p:nvSpPr>
            <p:cNvPr id="16398" name="AutoShape 11"/>
            <p:cNvSpPr>
              <a:spLocks/>
            </p:cNvSpPr>
            <p:nvPr/>
          </p:nvSpPr>
          <p:spPr bwMode="auto">
            <a:xfrm rot="5400000">
              <a:off x="1752" y="1464"/>
              <a:ext cx="288" cy="912"/>
            </a:xfrm>
            <a:prstGeom prst="rightBrace">
              <a:avLst>
                <a:gd name="adj1" fmla="val 26389"/>
                <a:gd name="adj2" fmla="val 54056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99" name="Text Box 12"/>
            <p:cNvSpPr txBox="1">
              <a:spLocks noChangeArrowheads="1"/>
            </p:cNvSpPr>
            <p:nvPr/>
          </p:nvSpPr>
          <p:spPr bwMode="auto">
            <a:xfrm>
              <a:off x="1488" y="2064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8 bits</a:t>
              </a:r>
              <a:endParaRPr lang="en-US" sz="2400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927600" y="4222750"/>
            <a:ext cx="1447800" cy="854075"/>
            <a:chOff x="1440" y="1776"/>
            <a:chExt cx="912" cy="538"/>
          </a:xfrm>
        </p:grpSpPr>
        <p:sp>
          <p:nvSpPr>
            <p:cNvPr id="16396" name="AutoShape 14"/>
            <p:cNvSpPr>
              <a:spLocks/>
            </p:cNvSpPr>
            <p:nvPr/>
          </p:nvSpPr>
          <p:spPr bwMode="auto">
            <a:xfrm rot="5400000">
              <a:off x="1752" y="1464"/>
              <a:ext cx="288" cy="912"/>
            </a:xfrm>
            <a:prstGeom prst="rightBrace">
              <a:avLst>
                <a:gd name="adj1" fmla="val 26389"/>
                <a:gd name="adj2" fmla="val 54056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97" name="Text Box 15"/>
            <p:cNvSpPr txBox="1">
              <a:spLocks noChangeArrowheads="1"/>
            </p:cNvSpPr>
            <p:nvPr/>
          </p:nvSpPr>
          <p:spPr bwMode="auto">
            <a:xfrm>
              <a:off x="1488" y="2064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8 bits</a:t>
              </a:r>
              <a:endParaRPr lang="en-US" sz="240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375400" y="4222750"/>
            <a:ext cx="1447800" cy="854075"/>
            <a:chOff x="1440" y="1776"/>
            <a:chExt cx="912" cy="538"/>
          </a:xfrm>
        </p:grpSpPr>
        <p:sp>
          <p:nvSpPr>
            <p:cNvPr id="16394" name="AutoShape 17"/>
            <p:cNvSpPr>
              <a:spLocks/>
            </p:cNvSpPr>
            <p:nvPr/>
          </p:nvSpPr>
          <p:spPr bwMode="auto">
            <a:xfrm rot="5400000">
              <a:off x="1752" y="1464"/>
              <a:ext cx="288" cy="912"/>
            </a:xfrm>
            <a:prstGeom prst="rightBrace">
              <a:avLst>
                <a:gd name="adj1" fmla="val 26389"/>
                <a:gd name="adj2" fmla="val 54056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395" name="Text Box 18"/>
            <p:cNvSpPr txBox="1">
              <a:spLocks noChangeArrowheads="1"/>
            </p:cNvSpPr>
            <p:nvPr/>
          </p:nvSpPr>
          <p:spPr bwMode="auto">
            <a:xfrm>
              <a:off x="1488" y="2064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8 bits</a:t>
              </a:r>
              <a:endParaRPr lang="en-US" sz="2400"/>
            </a:p>
          </p:txBody>
        </p:sp>
      </p:grp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4241800" y="5127625"/>
            <a:ext cx="4800600" cy="1562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Dengan 24 bit kombinasi, maka dimungkinkan ada 2</a:t>
            </a:r>
            <a:r>
              <a:rPr lang="en-US" sz="2400" b="1" baseline="30000"/>
              <a:t>24</a:t>
            </a:r>
            <a:r>
              <a:rPr lang="en-US" sz="2400" b="1"/>
              <a:t> host/komputer yang terhubung. Sama dengan 16,777,216 host</a:t>
            </a: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3" grpId="0" animBg="1"/>
      <p:bldP spid="522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Class B, terdapat 16 bit kombinasi untuk host, dimungkin untuk kelas B sebanyak 65,536 dalam satu jaringan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Jangkauan Network ID…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362200" y="4289425"/>
            <a:ext cx="1447800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Network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810000" y="4289425"/>
            <a:ext cx="1447800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Network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257800" y="4289425"/>
            <a:ext cx="14478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Host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6705600" y="4289425"/>
            <a:ext cx="14478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Host</a:t>
            </a: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 flipV="1">
            <a:off x="3048000" y="4832350"/>
            <a:ext cx="0" cy="1752600"/>
          </a:xfrm>
          <a:prstGeom prst="line">
            <a:avLst/>
          </a:prstGeom>
          <a:noFill/>
          <a:ln w="336550">
            <a:solidFill>
              <a:srgbClr val="FF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257800" y="4756150"/>
            <a:ext cx="1447800" cy="854075"/>
            <a:chOff x="1440" y="1776"/>
            <a:chExt cx="912" cy="538"/>
          </a:xfrm>
        </p:grpSpPr>
        <p:sp>
          <p:nvSpPr>
            <p:cNvPr id="17421" name="AutoShape 10"/>
            <p:cNvSpPr>
              <a:spLocks/>
            </p:cNvSpPr>
            <p:nvPr/>
          </p:nvSpPr>
          <p:spPr bwMode="auto">
            <a:xfrm rot="5400000">
              <a:off x="1752" y="1464"/>
              <a:ext cx="288" cy="912"/>
            </a:xfrm>
            <a:prstGeom prst="rightBrace">
              <a:avLst>
                <a:gd name="adj1" fmla="val 26389"/>
                <a:gd name="adj2" fmla="val 54056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22" name="Text Box 11"/>
            <p:cNvSpPr txBox="1">
              <a:spLocks noChangeArrowheads="1"/>
            </p:cNvSpPr>
            <p:nvPr/>
          </p:nvSpPr>
          <p:spPr bwMode="auto">
            <a:xfrm>
              <a:off x="1488" y="2064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8 bits</a:t>
              </a:r>
              <a:endParaRPr lang="en-US" sz="2400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705600" y="4756150"/>
            <a:ext cx="1447800" cy="854075"/>
            <a:chOff x="1440" y="1776"/>
            <a:chExt cx="912" cy="538"/>
          </a:xfrm>
        </p:grpSpPr>
        <p:sp>
          <p:nvSpPr>
            <p:cNvPr id="17419" name="AutoShape 13"/>
            <p:cNvSpPr>
              <a:spLocks/>
            </p:cNvSpPr>
            <p:nvPr/>
          </p:nvSpPr>
          <p:spPr bwMode="auto">
            <a:xfrm rot="5400000">
              <a:off x="1752" y="1464"/>
              <a:ext cx="288" cy="912"/>
            </a:xfrm>
            <a:prstGeom prst="rightBrace">
              <a:avLst>
                <a:gd name="adj1" fmla="val 26389"/>
                <a:gd name="adj2" fmla="val 54056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20" name="Text Box 14"/>
            <p:cNvSpPr txBox="1">
              <a:spLocks noChangeArrowheads="1"/>
            </p:cNvSpPr>
            <p:nvPr/>
          </p:nvSpPr>
          <p:spPr bwMode="auto">
            <a:xfrm>
              <a:off x="1488" y="2064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8 bits</a:t>
              </a:r>
              <a:endParaRPr lang="en-US" sz="2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nimBg="1"/>
      <p:bldP spid="53253" grpId="0" animBg="1"/>
      <p:bldP spid="53254" grpId="0" animBg="1"/>
      <p:bldP spid="53255" grpId="0" animBg="1"/>
      <p:bldP spid="532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/>
              <a:t>Class C dimungkin ada 254 komputer yang bisa terhubung ke jaringan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Misal 192.168.16.0 Maka host bisa diberi nomor IP 192.168.16.1 – 192.168.16.254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Nomor terakhir yaitu 192.168.16.255 disebut broadcast </a:t>
            </a:r>
            <a:endParaRPr lang="en-US" sz="1600" b="1" smtClean="0">
              <a:solidFill>
                <a:schemeClr val="tx2"/>
              </a:solidFill>
              <a:latin typeface="Century Gothic" pitchFamily="34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Jangkauan Network ID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514600" y="3962400"/>
            <a:ext cx="1447800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Network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962400" y="3962400"/>
            <a:ext cx="1447800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Network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410200" y="3962400"/>
            <a:ext cx="1447800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Network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6858000" y="3962400"/>
            <a:ext cx="14478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Host</a:t>
            </a: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V="1">
            <a:off x="3200400" y="4505325"/>
            <a:ext cx="0" cy="1752600"/>
          </a:xfrm>
          <a:prstGeom prst="line">
            <a:avLst/>
          </a:prstGeom>
          <a:noFill/>
          <a:ln w="336550">
            <a:solidFill>
              <a:srgbClr val="FF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58000" y="4429125"/>
            <a:ext cx="1447800" cy="854075"/>
            <a:chOff x="1440" y="1776"/>
            <a:chExt cx="912" cy="538"/>
          </a:xfrm>
        </p:grpSpPr>
        <p:sp>
          <p:nvSpPr>
            <p:cNvPr id="18442" name="AutoShape 10"/>
            <p:cNvSpPr>
              <a:spLocks/>
            </p:cNvSpPr>
            <p:nvPr/>
          </p:nvSpPr>
          <p:spPr bwMode="auto">
            <a:xfrm rot="5400000">
              <a:off x="1752" y="1464"/>
              <a:ext cx="288" cy="912"/>
            </a:xfrm>
            <a:prstGeom prst="rightBrace">
              <a:avLst>
                <a:gd name="adj1" fmla="val 26389"/>
                <a:gd name="adj2" fmla="val 54056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1488" y="2064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8 bits</a:t>
              </a:r>
              <a:endParaRPr lang="en-US" sz="2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77" grpId="0" animBg="1"/>
      <p:bldP spid="54278" grpId="0" animBg="1"/>
      <p:bldP spid="54279" grpId="0" animBg="1"/>
      <p:bldP spid="542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Alamat yang digunakan untuk mengirim/menerima informasi yang harus diketahui oleh seluruh </a:t>
            </a:r>
            <a:r>
              <a:rPr lang="en-US" sz="2000" i="1" smtClean="0"/>
              <a:t>host</a:t>
            </a:r>
            <a:r>
              <a:rPr lang="en-US" sz="2000" smtClean="0"/>
              <a:t> yang ada pada suatu jaringan 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Jika suatu host ingin mengirim paket kepada seluruh host yang ada pada jaringannya, tidak perlu </a:t>
            </a:r>
            <a:r>
              <a:rPr lang="sv-SE" sz="2000" smtClean="0"/>
              <a:t>membuat replikasi paket sebanyak jumlah </a:t>
            </a:r>
            <a:r>
              <a:rPr lang="sv-SE" sz="2000" i="1" smtClean="0"/>
              <a:t>host</a:t>
            </a:r>
            <a:r>
              <a:rPr lang="sv-SE" sz="2000" smtClean="0"/>
              <a:t> tujuan, Host cukup mengirim ke alamat </a:t>
            </a:r>
            <a:r>
              <a:rPr lang="sv-SE" sz="2000" i="1" smtClean="0"/>
              <a:t>broadcast</a:t>
            </a:r>
            <a:r>
              <a:rPr lang="sv-SE" sz="2000" smtClean="0"/>
              <a:t>, maka seluruh </a:t>
            </a:r>
            <a:r>
              <a:rPr lang="sv-SE" sz="2000" i="1" smtClean="0"/>
              <a:t>host</a:t>
            </a:r>
            <a:r>
              <a:rPr lang="sv-SE" sz="2000" smtClean="0"/>
              <a:t> yang ada pada </a:t>
            </a:r>
            <a:r>
              <a:rPr lang="sv-SE" sz="2000" i="1" smtClean="0"/>
              <a:t>network </a:t>
            </a:r>
            <a:r>
              <a:rPr lang="sv-SE" sz="2000" smtClean="0"/>
              <a:t>akan menerima paket tersebut</a:t>
            </a:r>
            <a:r>
              <a:rPr lang="en-US" sz="2000" smtClean="0"/>
              <a:t> </a:t>
            </a:r>
          </a:p>
          <a:p>
            <a:pPr>
              <a:lnSpc>
                <a:spcPct val="80000"/>
              </a:lnSpc>
            </a:pPr>
            <a:r>
              <a:rPr lang="sv-SE" sz="2000" smtClean="0"/>
              <a:t>Seluruh </a:t>
            </a:r>
            <a:r>
              <a:rPr lang="sv-SE" sz="2000" i="1" smtClean="0"/>
              <a:t>host</a:t>
            </a:r>
            <a:r>
              <a:rPr lang="sv-SE" sz="2000" smtClean="0"/>
              <a:t> pada jaringan yang sama harus memiliki </a:t>
            </a:r>
            <a:r>
              <a:rPr lang="sv-SE" sz="2000" i="1" smtClean="0"/>
              <a:t>broadcast address</a:t>
            </a:r>
            <a:r>
              <a:rPr lang="sv-SE" sz="2000" smtClean="0"/>
              <a:t> yang sama dan alamat  tersebut tidak boleh digunakan sebagai nomor IP untuk </a:t>
            </a:r>
            <a:r>
              <a:rPr lang="sv-SE" sz="2000" i="1" smtClean="0"/>
              <a:t>host </a:t>
            </a:r>
            <a:r>
              <a:rPr lang="sv-SE" sz="2000" smtClean="0"/>
              <a:t>tertentu</a:t>
            </a:r>
            <a:r>
              <a:rPr lang="en-US" sz="2000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Nomor Broadcast biasanya adalah nomor terakhir IP pada suatu jaringan (Segment host yang nilai bitnya 1)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Misal ID Jaringan 192.168.16.0 Netmask 255.255.255.0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Broadcast 192.168.16.255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Misal ID Jaringan 192.168.0.0 Netmask 255.255.0.0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Broadcast 192.168.255.255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Berikan Kesimpulan dari data diatas?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8925" indent="-288925" defTabSz="814388"/>
            <a:r>
              <a:rPr lang="en-US" sz="2400" smtClean="0"/>
              <a:t>10.252.230.3 netmask 255.255.255.0</a:t>
            </a:r>
          </a:p>
          <a:p>
            <a:pPr marL="288925" indent="-288925" defTabSz="814388"/>
            <a:r>
              <a:rPr lang="en-US" sz="2400" smtClean="0"/>
              <a:t>10.252.240.6 Netmask 2155.255.255.0</a:t>
            </a:r>
          </a:p>
          <a:p>
            <a:pPr marL="288925" indent="-288925" defTabSz="814388"/>
            <a:r>
              <a:rPr lang="en-US" sz="2400" smtClean="0"/>
              <a:t>10.252.230.6 Netmask 255.255.0.0</a:t>
            </a:r>
          </a:p>
          <a:p>
            <a:pPr marL="288925" indent="-288925" defTabSz="814388"/>
            <a:r>
              <a:rPr lang="en-US" sz="2400" smtClean="0"/>
              <a:t>10.252.250.250 netmask 255.255.0.0</a:t>
            </a:r>
          </a:p>
          <a:p>
            <a:pPr marL="288925" indent="-288925" defTabSz="814388"/>
            <a:endParaRPr lang="en-US" sz="2400" smtClean="0"/>
          </a:p>
          <a:p>
            <a:pPr marL="288925" indent="-288925" defTabSz="814388"/>
            <a:r>
              <a:rPr lang="en-US" sz="2400" smtClean="0"/>
              <a:t>???</a:t>
            </a:r>
          </a:p>
          <a:p>
            <a:pPr marL="288925" indent="-288925" defTabSz="814388">
              <a:buFont typeface="Wingdings" pitchFamily="2" charset="2"/>
              <a:buNone/>
            </a:pPr>
            <a:endParaRPr lang="en-US" sz="2400" smtClean="0"/>
          </a:p>
          <a:p>
            <a:pPr marL="288925" indent="-288925" defTabSz="814388">
              <a:buFont typeface="Wingdings" pitchFamily="2" charset="2"/>
              <a:buNone/>
            </a:pPr>
            <a:endParaRPr lang="en-US" sz="2400" smtClean="0">
              <a:solidFill>
                <a:srgbClr val="FF0000"/>
              </a:solidFill>
            </a:endParaRPr>
          </a:p>
          <a:p>
            <a:pPr marL="288925" indent="-288925" defTabSz="814388"/>
            <a:endParaRPr lang="en-US" sz="240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814388" fontAlgn="auto">
              <a:spcAft>
                <a:spcPts val="0"/>
              </a:spcAft>
              <a:defRPr/>
            </a:pPr>
            <a:r>
              <a:rPr lang="en-US" smtClean="0"/>
              <a:t>Tentukan Mana yang satu jaringan mana yang tidak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Sistem Pengalamatan IP di Sistem Operasi Windows</a:t>
            </a:r>
          </a:p>
        </p:txBody>
      </p:sp>
      <p:pic>
        <p:nvPicPr>
          <p:cNvPr id="22531" name="Picture 1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2099010"/>
            <a:ext cx="3124200" cy="3498179"/>
          </a:xfrm>
          <a:noFill/>
        </p:spPr>
      </p:pic>
      <p:pic>
        <p:nvPicPr>
          <p:cNvPr id="22532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14600" y="1524000"/>
            <a:ext cx="3124200" cy="1911350"/>
          </a:xfrm>
          <a:noFill/>
        </p:spPr>
      </p:pic>
      <p:pic>
        <p:nvPicPr>
          <p:cNvPr id="22533" name="Picture 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553200" y="1524000"/>
            <a:ext cx="1830388" cy="2171700"/>
          </a:xfrm>
          <a:noFill/>
        </p:spPr>
      </p:pic>
      <p:sp>
        <p:nvSpPr>
          <p:cNvPr id="22534" name="Line 13"/>
          <p:cNvSpPr>
            <a:spLocks noChangeShapeType="1"/>
          </p:cNvSpPr>
          <p:nvPr/>
        </p:nvSpPr>
        <p:spPr bwMode="auto">
          <a:xfrm>
            <a:off x="5715000" y="2133600"/>
            <a:ext cx="609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2535" name="Line 14"/>
          <p:cNvSpPr>
            <a:spLocks noChangeShapeType="1"/>
          </p:cNvSpPr>
          <p:nvPr/>
        </p:nvSpPr>
        <p:spPr bwMode="auto">
          <a:xfrm flipH="1">
            <a:off x="6096000" y="3733800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7813" t="34906" r="39063" b="51077"/>
          <a:stretch>
            <a:fillRect/>
          </a:stretch>
        </p:blipFill>
        <p:spPr bwMode="auto">
          <a:xfrm>
            <a:off x="3073400" y="2971800"/>
            <a:ext cx="5181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 l="7813" t="34906" r="39063" b="52156"/>
          <a:stretch>
            <a:fillRect/>
          </a:stretch>
        </p:blipFill>
        <p:spPr bwMode="auto">
          <a:xfrm>
            <a:off x="3073400" y="4267200"/>
            <a:ext cx="518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5791200" cy="1138238"/>
          </a:xfrm>
        </p:spPr>
        <p:txBody>
          <a:bodyPr/>
          <a:lstStyle/>
          <a:p>
            <a:r>
              <a:rPr lang="en-US" smtClean="0"/>
              <a:t>Skema IP Addressing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/>
          <a:srcRect l="7813" t="48921" r="39063" b="37062"/>
          <a:stretch>
            <a:fillRect/>
          </a:stretch>
        </p:blipFill>
        <p:spPr bwMode="auto">
          <a:xfrm>
            <a:off x="3073400" y="5715000"/>
            <a:ext cx="5181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387600" y="1622425"/>
            <a:ext cx="65278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/>
              <a:t>IP Address terdiri 32 bits.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Terbagi menjadi dua bagian Bagian networkID dan Bagian HostID, hal ini tergantung dari subnetmask (akan dibicarakan lebih lanjut).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463800" y="3810000"/>
            <a:ext cx="6172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32 bit dibagi menjadi 4 bagian setiap bagian terdiri dari 8 bit.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463800" y="5241925"/>
            <a:ext cx="617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Untuk kemudahan dikonversi menjadi desimal.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Pada Pengalamatan Logik, selain butuh nomor IP dibutuhkan netmask atau subnetmask. 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Netmask besarnya sama dengan nomor IP yaitu 32 bit. 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Ada tiga pengelompokan besar subnet mask :</a:t>
            </a:r>
          </a:p>
          <a:p>
            <a:pPr lvl="1">
              <a:lnSpc>
                <a:spcPct val="80000"/>
              </a:lnSpc>
            </a:pPr>
            <a:r>
              <a:rPr lang="en-US" sz="1800" b="1" smtClean="0"/>
              <a:t>255.0.0.0</a:t>
            </a:r>
          </a:p>
          <a:p>
            <a:pPr lvl="1">
              <a:lnSpc>
                <a:spcPct val="80000"/>
              </a:lnSpc>
            </a:pPr>
            <a:r>
              <a:rPr lang="en-US" sz="1800" b="1" smtClean="0"/>
              <a:t>255.255.0.0</a:t>
            </a:r>
          </a:p>
          <a:p>
            <a:pPr lvl="1">
              <a:lnSpc>
                <a:spcPct val="80000"/>
              </a:lnSpc>
            </a:pPr>
            <a:r>
              <a:rPr lang="en-US" sz="1800" b="1" smtClean="0"/>
              <a:t>255.255.255.0</a:t>
            </a:r>
            <a:r>
              <a:rPr lang="en-US" sz="180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Hal tadi biasa disebut class, dikenal tiga class :</a:t>
            </a:r>
            <a:endParaRPr lang="en-US" sz="2000" b="1" smtClean="0"/>
          </a:p>
          <a:p>
            <a:pPr lvl="1">
              <a:lnSpc>
                <a:spcPct val="80000"/>
              </a:lnSpc>
            </a:pPr>
            <a:r>
              <a:rPr lang="en-US" sz="1800" b="1" smtClean="0"/>
              <a:t>Class A</a:t>
            </a:r>
            <a:r>
              <a:rPr lang="en-US" sz="1800" smtClean="0"/>
              <a:t>, adalah semua nomor IP yang mempunyai subnetmask 255.0.0.0</a:t>
            </a:r>
            <a:endParaRPr lang="en-US" sz="1800" b="1" smtClean="0"/>
          </a:p>
          <a:p>
            <a:pPr lvl="1">
              <a:lnSpc>
                <a:spcPct val="80000"/>
              </a:lnSpc>
            </a:pPr>
            <a:r>
              <a:rPr lang="en-US" sz="1800" b="1" smtClean="0"/>
              <a:t>Class B</a:t>
            </a:r>
            <a:r>
              <a:rPr lang="en-US" sz="1800" smtClean="0"/>
              <a:t>, adalah semua nomor IP yang mempunyai subnetmask 255.255.0.0</a:t>
            </a:r>
            <a:endParaRPr lang="en-US" sz="1800" b="1" smtClean="0"/>
          </a:p>
          <a:p>
            <a:pPr lvl="1">
              <a:lnSpc>
                <a:spcPct val="80000"/>
              </a:lnSpc>
            </a:pPr>
            <a:r>
              <a:rPr lang="en-US" sz="1800" b="1" smtClean="0"/>
              <a:t>Class C</a:t>
            </a:r>
            <a:r>
              <a:rPr lang="en-US" sz="1800" smtClean="0"/>
              <a:t>, adalah semua nomor IP yang mempunyai subnetmask 255.255.255.0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Netmask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Pengalamatan Logik merupakan Gabungan antara IP dan Netmask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Penulisan biasanya sbb 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IP 		: 202.95.151.129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Netmask	: 255.255.255.0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Perhitungan antara IP dan Netmask akan menghasilkan NetworkID </a:t>
            </a:r>
            <a:endParaRPr lang="en-US" sz="1800" smtClean="0">
              <a:solidFill>
                <a:schemeClr val="tx2"/>
              </a:solidFill>
              <a:latin typeface="Century Gothic" pitchFamily="34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 Dan Netmask…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2667000"/>
            <a:ext cx="6400800" cy="2405063"/>
          </a:xfrm>
        </p:spPr>
        <p:txBody>
          <a:bodyPr>
            <a:normAutofit fontScale="85000" lnSpcReduction="2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bagian</a:t>
            </a:r>
            <a:r>
              <a:rPr lang="en-US" dirty="0" smtClean="0"/>
              <a:t>: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err="1" smtClean="0"/>
              <a:t>Nomor</a:t>
            </a:r>
            <a:r>
              <a:rPr lang="en-US" b="1" dirty="0" smtClean="0"/>
              <a:t> network, </a:t>
            </a:r>
            <a:r>
              <a:rPr lang="en-US" b="1" dirty="0" err="1" smtClean="0"/>
              <a:t>Biasa</a:t>
            </a:r>
            <a:r>
              <a:rPr lang="en-US" b="1" dirty="0" smtClean="0"/>
              <a:t> </a:t>
            </a:r>
            <a:r>
              <a:rPr lang="en-US" b="1" dirty="0" err="1" smtClean="0"/>
              <a:t>disebut</a:t>
            </a:r>
            <a:r>
              <a:rPr lang="en-US" b="1" dirty="0" smtClean="0"/>
              <a:t> </a:t>
            </a:r>
            <a:r>
              <a:rPr lang="en-US" b="1" dirty="0" err="1" smtClean="0"/>
              <a:t>NetworkID</a:t>
            </a:r>
            <a:r>
              <a:rPr lang="en-US" b="1" dirty="0" smtClean="0"/>
              <a:t> (</a:t>
            </a:r>
            <a:r>
              <a:rPr lang="en-US" b="1" dirty="0" err="1" smtClean="0"/>
              <a:t>NetId</a:t>
            </a:r>
            <a:r>
              <a:rPr lang="en-US" b="1" dirty="0" smtClean="0"/>
              <a:t>)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satu</a:t>
            </a:r>
            <a:r>
              <a:rPr lang="en-US" b="1" dirty="0" smtClean="0"/>
              <a:t> </a:t>
            </a:r>
            <a:r>
              <a:rPr lang="en-US" b="1" dirty="0" err="1" smtClean="0"/>
              <a:t>jaringan</a:t>
            </a:r>
            <a:r>
              <a:rPr lang="en-US" b="1" dirty="0" smtClean="0"/>
              <a:t> </a:t>
            </a:r>
            <a:r>
              <a:rPr lang="en-US" b="1" dirty="0" err="1" smtClean="0"/>
              <a:t>NetID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semua</a:t>
            </a:r>
            <a:r>
              <a:rPr lang="en-US" b="1" dirty="0" smtClean="0"/>
              <a:t> </a:t>
            </a:r>
            <a:r>
              <a:rPr lang="en-US" b="1" dirty="0" err="1" smtClean="0"/>
              <a:t>jaringan</a:t>
            </a:r>
            <a:r>
              <a:rPr lang="en-US" b="1" dirty="0" smtClean="0"/>
              <a:t> </a:t>
            </a:r>
            <a:r>
              <a:rPr lang="en-US" b="1" dirty="0" err="1" smtClean="0"/>
              <a:t>sama</a:t>
            </a:r>
            <a:endParaRPr lang="en-US" b="1" dirty="0" smtClean="0"/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err="1" smtClean="0"/>
              <a:t>Nomor</a:t>
            </a:r>
            <a:r>
              <a:rPr lang="en-US" b="1" dirty="0" smtClean="0"/>
              <a:t> host (</a:t>
            </a:r>
            <a:r>
              <a:rPr lang="en-US" b="1" dirty="0" err="1" smtClean="0"/>
              <a:t>HostId</a:t>
            </a:r>
            <a:r>
              <a:rPr lang="en-US" b="1" dirty="0" smtClean="0"/>
              <a:t>)</a:t>
            </a:r>
          </a:p>
          <a:p>
            <a:pPr marL="822960" lvl="2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b="1" dirty="0" err="1" smtClean="0"/>
              <a:t>Ini</a:t>
            </a:r>
            <a:r>
              <a:rPr lang="en-US" b="1" dirty="0" smtClean="0"/>
              <a:t> yang </a:t>
            </a:r>
            <a:r>
              <a:rPr lang="en-US" b="1" dirty="0" err="1" smtClean="0"/>
              <a:t>biasa</a:t>
            </a:r>
            <a:r>
              <a:rPr lang="en-US" b="1" dirty="0" smtClean="0"/>
              <a:t> </a:t>
            </a:r>
            <a:r>
              <a:rPr lang="en-US" b="1" dirty="0" err="1" smtClean="0"/>
              <a:t>disebut</a:t>
            </a:r>
            <a:r>
              <a:rPr lang="en-US" b="1" dirty="0" smtClean="0"/>
              <a:t> IP Address,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satu</a:t>
            </a:r>
            <a:r>
              <a:rPr lang="en-US" b="1" dirty="0" smtClean="0"/>
              <a:t> </a:t>
            </a:r>
            <a:r>
              <a:rPr lang="en-US" b="1" dirty="0" err="1" smtClean="0"/>
              <a:t>jaringan</a:t>
            </a:r>
            <a:r>
              <a:rPr lang="en-US" b="1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yang </a:t>
            </a:r>
            <a:r>
              <a:rPr lang="en-US" b="1" dirty="0" err="1" smtClean="0"/>
              <a:t>nomor</a:t>
            </a:r>
            <a:r>
              <a:rPr lang="en-US" b="1" dirty="0" smtClean="0"/>
              <a:t> IP-</a:t>
            </a:r>
            <a:r>
              <a:rPr lang="en-US" b="1" dirty="0" err="1" smtClean="0"/>
              <a:t>nya</a:t>
            </a:r>
            <a:r>
              <a:rPr lang="en-US" b="1" dirty="0" smtClean="0"/>
              <a:t> </a:t>
            </a:r>
            <a:r>
              <a:rPr lang="en-US" b="1" dirty="0" err="1" smtClean="0"/>
              <a:t>sama</a:t>
            </a:r>
            <a:endParaRPr lang="en-US" b="1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 Addresses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 l="7813" t="24124" r="39063" b="64017"/>
          <a:stretch>
            <a:fillRect/>
          </a:stretch>
        </p:blipFill>
        <p:spPr bwMode="auto">
          <a:xfrm>
            <a:off x="2438400" y="1295400"/>
            <a:ext cx="640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Rectangle 8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80010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Host/Komputer pada sebuah jaringan pada dasarnya hanya bisa berkomunikasi secara langsung dengan perangkat yang satu jaringan dengan  komputer tersebut. NetID harus sama.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b="1" smtClean="0"/>
              <a:t>Subnet mask</a:t>
            </a:r>
            <a:r>
              <a:rPr lang="en-US" sz="2400" smtClean="0"/>
              <a:t> yang menentukan NetworkID dan yang mana sebagai porsi nomor komputer/host</a:t>
            </a:r>
          </a:p>
          <a:p>
            <a:pPr>
              <a:lnSpc>
                <a:spcPct val="80000"/>
              </a:lnSpc>
            </a:pPr>
            <a:r>
              <a:rPr lang="en-US" sz="2400" b="1" smtClean="0"/>
              <a:t>Biasanya semua yang bernilai 0 pada pengalamatan jaringan itulah yang disebut NetworkID </a:t>
            </a:r>
            <a:r>
              <a:rPr lang="en-US" sz="2400" b="1" smtClean="0">
                <a:solidFill>
                  <a:schemeClr val="tx2"/>
                </a:solidFill>
              </a:rPr>
              <a:t>(Tapi tidak selalu)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sz="2400" b="1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smtClean="0"/>
              <a:t>Peralatan jaringan layer 3, Routers menggunakan NetworkID ketika dia butuh untuk memforward data ke Jaringan yang lain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200" cy="1219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Network ID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Porsi</a:t>
            </a:r>
            <a:r>
              <a:rPr lang="en-US" dirty="0" smtClean="0"/>
              <a:t> Network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2133600"/>
            <a:ext cx="6400800" cy="3673475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Subnet mask </a:t>
            </a:r>
            <a:r>
              <a:rPr lang="en-US" sz="2000" dirty="0" err="1" smtClean="0"/>
              <a:t>sebenarnya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alat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dipakai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IP address </a:t>
            </a:r>
            <a:r>
              <a:rPr lang="en-US" sz="2000" dirty="0" err="1" smtClean="0"/>
              <a:t>mana</a:t>
            </a:r>
            <a:r>
              <a:rPr lang="en-US" sz="2000" dirty="0" smtClean="0"/>
              <a:t>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NetID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HostID</a:t>
            </a:r>
            <a:r>
              <a:rPr lang="en-US" sz="2000" dirty="0" smtClean="0"/>
              <a:t>.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NetID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AND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Netmask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IP Address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err="1" smtClean="0"/>
              <a:t>Misal</a:t>
            </a:r>
            <a:r>
              <a:rPr lang="en-US" sz="2000" dirty="0" smtClean="0"/>
              <a:t> :</a:t>
            </a:r>
          </a:p>
          <a:p>
            <a:pPr marL="548640" lvl="1" fontAlgn="auto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/>
              <a:t>10.252.240.6 </a:t>
            </a:r>
            <a:r>
              <a:rPr lang="en-US" sz="1800" dirty="0" err="1" smtClean="0"/>
              <a:t>Netmask</a:t>
            </a:r>
            <a:r>
              <a:rPr lang="en-US" sz="1800" dirty="0" smtClean="0"/>
              <a:t> 255.255.255.0</a:t>
            </a:r>
          </a:p>
          <a:p>
            <a:pPr marL="548640" lvl="1" fontAlgn="auto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err="1" smtClean="0"/>
              <a:t>Konversi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biner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AND-</a:t>
            </a:r>
            <a:r>
              <a:rPr lang="en-US" sz="1800" dirty="0" err="1" smtClean="0"/>
              <a:t>kan</a:t>
            </a:r>
            <a:endParaRPr lang="en-US" sz="1800" dirty="0" smtClean="0"/>
          </a:p>
          <a:p>
            <a:pPr marL="548640" lvl="1" fontAlgn="auto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1800" dirty="0" smtClean="0"/>
          </a:p>
          <a:p>
            <a:pPr marL="548640" lvl="1" fontAlgn="auto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/>
              <a:t>00001010.11111100.11110000.00000110</a:t>
            </a:r>
          </a:p>
          <a:p>
            <a:pPr marL="548640" lvl="1" fontAlgn="auto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u="sng" dirty="0" smtClean="0"/>
              <a:t>11111111.11111111.11111111.00000000</a:t>
            </a:r>
            <a:r>
              <a:rPr lang="en-US" sz="1800" dirty="0" smtClean="0"/>
              <a:t> AND</a:t>
            </a:r>
          </a:p>
          <a:p>
            <a:pPr marL="548640" lvl="1" fontAlgn="auto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solidFill>
                  <a:schemeClr val="tx2"/>
                </a:solidFill>
              </a:rPr>
              <a:t>00001010.11111100.11110000.00000000</a:t>
            </a:r>
          </a:p>
          <a:p>
            <a:pPr marL="548640" lvl="1" fontAlgn="auto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err="1" smtClean="0"/>
              <a:t>Jadi</a:t>
            </a:r>
            <a:r>
              <a:rPr lang="en-US" sz="1800" dirty="0" smtClean="0"/>
              <a:t> </a:t>
            </a:r>
            <a:r>
              <a:rPr lang="en-US" sz="1800" dirty="0" err="1" smtClean="0"/>
              <a:t>NetID</a:t>
            </a:r>
            <a:r>
              <a:rPr lang="en-US" sz="1800" dirty="0" smtClean="0"/>
              <a:t>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10.252.240.0</a:t>
            </a:r>
          </a:p>
          <a:p>
            <a:pPr marL="548640" lvl="1" fontAlgn="auto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1800" dirty="0" smtClean="0"/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NetID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endParaRPr lang="en-US" sz="2000" dirty="0" smtClean="0"/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400800" cy="762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Penggunaan Subnet Mask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 l="7813" t="24124" r="39063" b="64017"/>
          <a:stretch>
            <a:fillRect/>
          </a:stretch>
        </p:blipFill>
        <p:spPr bwMode="auto">
          <a:xfrm>
            <a:off x="2590800" y="1066800"/>
            <a:ext cx="6096000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smtClean="0"/>
              <a:t>Class A</a:t>
            </a:r>
            <a:r>
              <a:rPr lang="en-US" smtClean="0"/>
              <a:t>, adalah semua nomor IP yang mempunyai subnetmask 255.0.0.0</a:t>
            </a:r>
            <a:endParaRPr lang="en-US" b="1" smtClean="0"/>
          </a:p>
          <a:p>
            <a:pPr lvl="1"/>
            <a:r>
              <a:rPr lang="en-US" b="1" smtClean="0"/>
              <a:t>Class B</a:t>
            </a:r>
            <a:r>
              <a:rPr lang="en-US" smtClean="0"/>
              <a:t>, adalah semua nomor IP yang mempunyai subnetmask 255.255.0.0</a:t>
            </a:r>
            <a:endParaRPr lang="en-US" b="1" smtClean="0"/>
          </a:p>
          <a:p>
            <a:pPr lvl="1"/>
            <a:r>
              <a:rPr lang="en-US" b="1" smtClean="0"/>
              <a:t>Class C</a:t>
            </a:r>
            <a:r>
              <a:rPr lang="en-US" smtClean="0"/>
              <a:t>, adalah semua nomor IP yang mempunyai subnetmask 255.255.255.0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Pembagian Subnet Mask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-304800"/>
            <a:ext cx="6400800" cy="1219200"/>
          </a:xfrm>
        </p:spPr>
        <p:txBody>
          <a:bodyPr/>
          <a:lstStyle/>
          <a:p>
            <a:r>
              <a:rPr lang="en-US" smtClean="0"/>
              <a:t>Pembagian Subnet Mask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1470025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Netmask Class A 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0" y="422275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Netmask Class C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2895600" y="1479550"/>
            <a:ext cx="1447800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11111111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4343400" y="1479550"/>
            <a:ext cx="14478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00000000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5791200" y="1479550"/>
            <a:ext cx="14478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00000000</a:t>
            </a:r>
            <a:endParaRPr lang="en-US" sz="2400" b="1"/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7239000" y="1479550"/>
            <a:ext cx="14478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00000000</a:t>
            </a:r>
            <a:endParaRPr lang="en-US" sz="2400" b="1"/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2895600" y="2774950"/>
            <a:ext cx="1447800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11111111</a:t>
            </a:r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4343400" y="2774950"/>
            <a:ext cx="1447800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11111111</a:t>
            </a:r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5791200" y="2774950"/>
            <a:ext cx="14478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00000000</a:t>
            </a:r>
            <a:endParaRPr lang="en-US" sz="2400" b="1"/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7239000" y="2774950"/>
            <a:ext cx="14478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00000000</a:t>
            </a:r>
            <a:endParaRPr lang="en-US" sz="2400" b="1"/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2895600" y="4222750"/>
            <a:ext cx="1447800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11111111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4343400" y="4222750"/>
            <a:ext cx="1447800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11111111</a:t>
            </a:r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5791200" y="4222750"/>
            <a:ext cx="1447800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11111111</a:t>
            </a:r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7239000" y="4222750"/>
            <a:ext cx="14478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00000000</a:t>
            </a:r>
            <a:endParaRPr lang="en-US" sz="2400" b="1"/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2438400" y="4746625"/>
            <a:ext cx="6400800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</a:pPr>
            <a:r>
              <a:rPr lang="en-US" sz="1600"/>
              <a:t>Misal 192.168.2.3 dan netmask 255.255.255.0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</a:pPr>
            <a:r>
              <a:rPr lang="en-US" sz="1600"/>
              <a:t>yang bitnya 1 pada netmask berarti pada IP itulah NetID komputer kita.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</a:pPr>
            <a:r>
              <a:rPr lang="en-US" sz="1600"/>
              <a:t>Bit 0 pada Netmask berhubungan dengan nomor Host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</a:pPr>
            <a:r>
              <a:rPr lang="en-US" sz="1600"/>
              <a:t>NetID 192.168.2.0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</a:pPr>
            <a:r>
              <a:rPr lang="en-US" sz="1600"/>
              <a:t>Nomor Hostnya 3</a:t>
            </a:r>
          </a:p>
        </p:txBody>
      </p:sp>
      <p:sp>
        <p:nvSpPr>
          <p:cNvPr id="15378" name="Text Box 19"/>
          <p:cNvSpPr txBox="1">
            <a:spLocks noChangeArrowheads="1"/>
          </p:cNvSpPr>
          <p:nvPr/>
        </p:nvSpPr>
        <p:spPr bwMode="auto">
          <a:xfrm>
            <a:off x="533400" y="860425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IP Address</a:t>
            </a:r>
          </a:p>
        </p:txBody>
      </p:sp>
      <p:sp>
        <p:nvSpPr>
          <p:cNvPr id="15379" name="Text Box 20"/>
          <p:cNvSpPr txBox="1">
            <a:spLocks noChangeArrowheads="1"/>
          </p:cNvSpPr>
          <p:nvPr/>
        </p:nvSpPr>
        <p:spPr bwMode="auto">
          <a:xfrm>
            <a:off x="533400" y="2155825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IP Address</a:t>
            </a:r>
          </a:p>
        </p:txBody>
      </p:sp>
      <p:sp>
        <p:nvSpPr>
          <p:cNvPr id="15380" name="Text Box 21"/>
          <p:cNvSpPr txBox="1">
            <a:spLocks noChangeArrowheads="1"/>
          </p:cNvSpPr>
          <p:nvPr/>
        </p:nvSpPr>
        <p:spPr bwMode="auto">
          <a:xfrm>
            <a:off x="533400" y="3603625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IP Address</a:t>
            </a:r>
          </a:p>
        </p:txBody>
      </p:sp>
      <p:sp>
        <p:nvSpPr>
          <p:cNvPr id="15381" name="Text Box 22"/>
          <p:cNvSpPr txBox="1">
            <a:spLocks noChangeArrowheads="1"/>
          </p:cNvSpPr>
          <p:nvPr/>
        </p:nvSpPr>
        <p:spPr bwMode="auto">
          <a:xfrm>
            <a:off x="2895600" y="876300"/>
            <a:ext cx="1447800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Network</a:t>
            </a:r>
          </a:p>
        </p:txBody>
      </p:sp>
      <p:sp>
        <p:nvSpPr>
          <p:cNvPr id="15382" name="Text Box 23"/>
          <p:cNvSpPr txBox="1">
            <a:spLocks noChangeArrowheads="1"/>
          </p:cNvSpPr>
          <p:nvPr/>
        </p:nvSpPr>
        <p:spPr bwMode="auto">
          <a:xfrm>
            <a:off x="4343400" y="876300"/>
            <a:ext cx="14478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Host</a:t>
            </a:r>
          </a:p>
        </p:txBody>
      </p:sp>
      <p:sp>
        <p:nvSpPr>
          <p:cNvPr id="15383" name="Text Box 24"/>
          <p:cNvSpPr txBox="1">
            <a:spLocks noChangeArrowheads="1"/>
          </p:cNvSpPr>
          <p:nvPr/>
        </p:nvSpPr>
        <p:spPr bwMode="auto">
          <a:xfrm>
            <a:off x="5791200" y="876300"/>
            <a:ext cx="14478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Host</a:t>
            </a:r>
          </a:p>
        </p:txBody>
      </p:sp>
      <p:sp>
        <p:nvSpPr>
          <p:cNvPr id="15384" name="Text Box 25"/>
          <p:cNvSpPr txBox="1">
            <a:spLocks noChangeArrowheads="1"/>
          </p:cNvSpPr>
          <p:nvPr/>
        </p:nvSpPr>
        <p:spPr bwMode="auto">
          <a:xfrm>
            <a:off x="7239000" y="876300"/>
            <a:ext cx="14478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Host</a:t>
            </a:r>
          </a:p>
        </p:txBody>
      </p:sp>
      <p:sp>
        <p:nvSpPr>
          <p:cNvPr id="15385" name="Text Box 26"/>
          <p:cNvSpPr txBox="1">
            <a:spLocks noChangeArrowheads="1"/>
          </p:cNvSpPr>
          <p:nvPr/>
        </p:nvSpPr>
        <p:spPr bwMode="auto">
          <a:xfrm>
            <a:off x="2895600" y="2155825"/>
            <a:ext cx="1447800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Network</a:t>
            </a:r>
          </a:p>
        </p:txBody>
      </p:sp>
      <p:sp>
        <p:nvSpPr>
          <p:cNvPr id="15386" name="Text Box 27"/>
          <p:cNvSpPr txBox="1">
            <a:spLocks noChangeArrowheads="1"/>
          </p:cNvSpPr>
          <p:nvPr/>
        </p:nvSpPr>
        <p:spPr bwMode="auto">
          <a:xfrm>
            <a:off x="4343400" y="2155825"/>
            <a:ext cx="1447800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Network</a:t>
            </a:r>
          </a:p>
        </p:txBody>
      </p:sp>
      <p:sp>
        <p:nvSpPr>
          <p:cNvPr id="15387" name="Text Box 28"/>
          <p:cNvSpPr txBox="1">
            <a:spLocks noChangeArrowheads="1"/>
          </p:cNvSpPr>
          <p:nvPr/>
        </p:nvSpPr>
        <p:spPr bwMode="auto">
          <a:xfrm>
            <a:off x="5791200" y="2155825"/>
            <a:ext cx="14478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Host</a:t>
            </a:r>
          </a:p>
        </p:txBody>
      </p:sp>
      <p:sp>
        <p:nvSpPr>
          <p:cNvPr id="15388" name="Text Box 29"/>
          <p:cNvSpPr txBox="1">
            <a:spLocks noChangeArrowheads="1"/>
          </p:cNvSpPr>
          <p:nvPr/>
        </p:nvSpPr>
        <p:spPr bwMode="auto">
          <a:xfrm>
            <a:off x="7239000" y="2155825"/>
            <a:ext cx="14478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Host</a:t>
            </a:r>
          </a:p>
        </p:txBody>
      </p:sp>
      <p:sp>
        <p:nvSpPr>
          <p:cNvPr id="15389" name="Text Box 30"/>
          <p:cNvSpPr txBox="1">
            <a:spLocks noChangeArrowheads="1"/>
          </p:cNvSpPr>
          <p:nvPr/>
        </p:nvSpPr>
        <p:spPr bwMode="auto">
          <a:xfrm>
            <a:off x="2895600" y="3603625"/>
            <a:ext cx="1447800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Network</a:t>
            </a:r>
          </a:p>
        </p:txBody>
      </p:sp>
      <p:sp>
        <p:nvSpPr>
          <p:cNvPr id="15390" name="Text Box 31"/>
          <p:cNvSpPr txBox="1">
            <a:spLocks noChangeArrowheads="1"/>
          </p:cNvSpPr>
          <p:nvPr/>
        </p:nvSpPr>
        <p:spPr bwMode="auto">
          <a:xfrm>
            <a:off x="4343400" y="3603625"/>
            <a:ext cx="1447800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Network</a:t>
            </a:r>
          </a:p>
        </p:txBody>
      </p:sp>
      <p:sp>
        <p:nvSpPr>
          <p:cNvPr id="15391" name="Text Box 32"/>
          <p:cNvSpPr txBox="1">
            <a:spLocks noChangeArrowheads="1"/>
          </p:cNvSpPr>
          <p:nvPr/>
        </p:nvSpPr>
        <p:spPr bwMode="auto">
          <a:xfrm>
            <a:off x="5791200" y="3603625"/>
            <a:ext cx="1447800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Network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7239000" y="3603625"/>
            <a:ext cx="14478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Host</a:t>
            </a:r>
          </a:p>
        </p:txBody>
      </p:sp>
      <p:sp>
        <p:nvSpPr>
          <p:cNvPr id="15393" name="Line 38"/>
          <p:cNvSpPr>
            <a:spLocks noChangeShapeType="1"/>
          </p:cNvSpPr>
          <p:nvPr/>
        </p:nvSpPr>
        <p:spPr bwMode="auto">
          <a:xfrm>
            <a:off x="152400" y="2003425"/>
            <a:ext cx="8839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5394" name="Line 39"/>
          <p:cNvSpPr>
            <a:spLocks noChangeShapeType="1"/>
          </p:cNvSpPr>
          <p:nvPr/>
        </p:nvSpPr>
        <p:spPr bwMode="auto">
          <a:xfrm>
            <a:off x="152400" y="3375025"/>
            <a:ext cx="8839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5395" name="Text Box 40"/>
          <p:cNvSpPr txBox="1">
            <a:spLocks noChangeArrowheads="1"/>
          </p:cNvSpPr>
          <p:nvPr/>
        </p:nvSpPr>
        <p:spPr bwMode="auto">
          <a:xfrm>
            <a:off x="0" y="2689225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Netmask Class B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</TotalTime>
  <Words>708</Words>
  <Application>Microsoft Office PowerPoint</Application>
  <PresentationFormat>On-screen Show (4:3)</PresentationFormat>
  <Paragraphs>140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IP dan Netmask</vt:lpstr>
      <vt:lpstr>Skema IP Addressing</vt:lpstr>
      <vt:lpstr>Netmask</vt:lpstr>
      <vt:lpstr>IP Dan Netmask…</vt:lpstr>
      <vt:lpstr>IP Addresses</vt:lpstr>
      <vt:lpstr>Network ID atau Porsi Network </vt:lpstr>
      <vt:lpstr>Penggunaan Subnet Mask</vt:lpstr>
      <vt:lpstr>Pembagian Subnet Mask</vt:lpstr>
      <vt:lpstr>Pembagian Subnet Mask </vt:lpstr>
      <vt:lpstr>Jangkauan Network ID</vt:lpstr>
      <vt:lpstr>Jangkauan Network ID…</vt:lpstr>
      <vt:lpstr>Jangkauan Network ID</vt:lpstr>
      <vt:lpstr>Broadcast</vt:lpstr>
      <vt:lpstr>Broadcast…</vt:lpstr>
      <vt:lpstr>Tentukan Mana yang satu jaringan mana yang tidak ?</vt:lpstr>
      <vt:lpstr>Sistem Pengalamatan IP di Sistem Operasi Windows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dan Netmask</dc:title>
  <dc:creator>123456789</dc:creator>
  <cp:lastModifiedBy>123456789</cp:lastModifiedBy>
  <cp:revision>1</cp:revision>
  <dcterms:created xsi:type="dcterms:W3CDTF">2015-11-16T01:03:27Z</dcterms:created>
  <dcterms:modified xsi:type="dcterms:W3CDTF">2015-11-16T01:04:41Z</dcterms:modified>
</cp:coreProperties>
</file>