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D999-3D16-425E-AC1D-C430A76CE2F6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B32D-4ED6-4786-AC1F-ADDD95664D1D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8B1E7C-C1F1-4583-858D-AC38DA74ABBA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7610DE-763F-47A8-808F-FBDF430BF748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6315F8-7428-4AED-AA54-708FD721DEB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smtClean="0"/>
              <a:t>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smtClean="0"/>
              <a:t>Konfigurasi Jaringan Dengan Static Routing Mengg. IP Aliasing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v-SE" sz="1800" dirty="0" smtClean="0"/>
              <a:t>Pada Seluruh jaringan B dan C</a:t>
            </a:r>
            <a:endParaRPr lang="en-US" sz="1800" dirty="0" smtClean="0"/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ifconfig eth0 down</a:t>
            </a:r>
            <a:endParaRPr lang="en-US" sz="1600" dirty="0" smtClean="0"/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ifconfig eth0 up</a:t>
            </a:r>
            <a:endParaRPr lang="en-US" sz="1600" dirty="0" smtClean="0"/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ifconfig eth0 no_ip netmask no_netmask broadcast no_brodcast up</a:t>
            </a:r>
            <a:endParaRPr lang="en-US" sz="1600" dirty="0" smtClean="0"/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route add -net default gw no_gw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v-SE" sz="1800" dirty="0" smtClean="0"/>
              <a:t>Pada Jaringan yang berfungsi sebagai router :</a:t>
            </a:r>
            <a:endParaRPr lang="en-US" sz="1800" dirty="0" smtClean="0"/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ifconfig eth0 down</a:t>
            </a:r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ifconfig eth0 up</a:t>
            </a:r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ifconfig eth0 no_ip_pertama_router netmask no_netmask broadcast no_brodcast up</a:t>
            </a:r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ifconfig eth0:1 no_ip_kedua_router netmask no_netmask broadcast no_brodcast up</a:t>
            </a:r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sz="1600" dirty="0" smtClean="0"/>
              <a:t>echo 1&gt; /proc/sys/net/ipv4/ip_forward</a:t>
            </a:r>
            <a:endParaRPr lang="en-US" sz="1600" dirty="0" smtClean="0"/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"/>
              <a:defRPr/>
            </a:pPr>
            <a:endParaRPr lang="en-US" sz="1600" dirty="0" smtClean="0"/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19600" y="1905000"/>
            <a:ext cx="4470400" cy="2438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229600" cy="3317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err="1" smtClean="0"/>
              <a:t>Konfigurasi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Static Routing </a:t>
            </a:r>
            <a:r>
              <a:rPr lang="en-US" sz="2000" dirty="0" err="1" smtClean="0"/>
              <a:t>Mengg</a:t>
            </a:r>
            <a:r>
              <a:rPr lang="en-US" sz="2000" dirty="0" smtClean="0"/>
              <a:t>. IP Aliasing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04800" y="838200"/>
            <a:ext cx="5791200" cy="2133600"/>
          </a:xfrm>
          <a:solidFill>
            <a:schemeClr val="accent2"/>
          </a:solidFill>
        </p:spPr>
        <p:txBody>
          <a:bodyPr/>
          <a:lstStyle/>
          <a:p>
            <a:pPr marL="914400" lvl="1" indent="-457200">
              <a:lnSpc>
                <a:spcPct val="80000"/>
              </a:lnSpc>
            </a:pPr>
            <a:r>
              <a:rPr lang="sv-SE" sz="1400" smtClean="0"/>
              <a:t>Pada jaringan A, B dan C</a:t>
            </a:r>
          </a:p>
          <a:p>
            <a:pPr marL="914400" lvl="1" indent="-457200">
              <a:lnSpc>
                <a:spcPct val="80000"/>
              </a:lnSpc>
            </a:pPr>
            <a:r>
              <a:rPr lang="sv-SE" sz="1400" smtClean="0"/>
              <a:t>ifconfig eth0 down</a:t>
            </a:r>
          </a:p>
          <a:p>
            <a:pPr marL="914400" lvl="1" indent="-457200">
              <a:lnSpc>
                <a:spcPct val="80000"/>
              </a:lnSpc>
            </a:pPr>
            <a:r>
              <a:rPr lang="sv-SE" sz="1400" smtClean="0"/>
              <a:t>ifconfig eth0 up</a:t>
            </a:r>
          </a:p>
          <a:p>
            <a:pPr marL="914400" lvl="1" indent="-457200">
              <a:lnSpc>
                <a:spcPct val="80000"/>
              </a:lnSpc>
            </a:pPr>
            <a:r>
              <a:rPr lang="sv-SE" sz="1400" smtClean="0"/>
              <a:t>ifconfig eth0 no_ip netmask no_netmask broadcast no_brodcast up</a:t>
            </a:r>
          </a:p>
          <a:p>
            <a:pPr marL="914400" lvl="1" indent="-457200">
              <a:lnSpc>
                <a:spcPct val="80000"/>
              </a:lnSpc>
            </a:pPr>
            <a:r>
              <a:rPr lang="sv-SE" sz="1400" smtClean="0"/>
              <a:t>route add -net default gw no_default_gw</a:t>
            </a:r>
          </a:p>
          <a:p>
            <a:pPr marL="914400" lvl="1" indent="-457200">
              <a:lnSpc>
                <a:spcPct val="80000"/>
              </a:lnSpc>
            </a:pPr>
            <a:r>
              <a:rPr lang="sv-SE" sz="1400" smtClean="0"/>
              <a:t>Jalankan perintah ping di jaringan masing – masing A, B dan C </a:t>
            </a:r>
          </a:p>
          <a:p>
            <a:pPr marL="914400" lvl="1" indent="-457200">
              <a:lnSpc>
                <a:spcPct val="80000"/>
              </a:lnSpc>
            </a:pPr>
            <a:r>
              <a:rPr lang="sv-SE" sz="1400" smtClean="0"/>
              <a:t>Jalankan perintah ping antar jaringan A, B dan C</a:t>
            </a:r>
          </a:p>
          <a:p>
            <a:pPr marL="914400" lvl="1" indent="-457200">
              <a:lnSpc>
                <a:spcPct val="80000"/>
              </a:lnSpc>
            </a:pPr>
            <a:r>
              <a:rPr lang="sv-SE" sz="1400" smtClean="0"/>
              <a:t>Catat hasilnya 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57200" y="3635375"/>
          <a:ext cx="5988050" cy="2178050"/>
        </p:xfrm>
        <a:graphic>
          <a:graphicData uri="http://schemas.openxmlformats.org/presentationml/2006/ole">
            <p:oleObj spid="_x0000_s3074" name="Bitmap Image" r:id="rId4" imgW="8116433" imgH="2952381" progId="Paint.Picture">
              <p:embed/>
            </p:oleObj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257800"/>
            <a:ext cx="1828800" cy="1066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685800"/>
            <a:ext cx="6477000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sv-SE" sz="1200" dirty="0"/>
              <a:t>Pada Router 1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sv-SE" sz="1200" dirty="0"/>
              <a:t>route del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sv-SE" sz="1200" dirty="0"/>
              <a:t>ifconfig eth0 10.252.10.2 netmask 255.255.255.0 broadcast 10.252.10.255 up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sv-SE" sz="1200" dirty="0"/>
              <a:t>ifconfig eth0 10.252.20.2 netmask 255.255.255.0 broadcast 10.252.20.255 up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sv-SE" sz="1200" dirty="0"/>
              <a:t>echo 1&gt; /proc/sys/net/ipv4/ip_forward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sv-SE" sz="1200" dirty="0"/>
              <a:t>route add -net 10.252.30.0.24 gw 10.252.20.3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sv-SE" sz="1200" dirty="0"/>
              <a:t>Pada Router 2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sv-SE" sz="1200" dirty="0"/>
              <a:t>route del</a:t>
            </a:r>
            <a:endParaRPr lang="en-US" sz="1200" dirty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200" dirty="0" err="1"/>
              <a:t>ifconfig</a:t>
            </a:r>
            <a:r>
              <a:rPr lang="en-US" sz="1200" dirty="0"/>
              <a:t> eth0 10.252.20.3 </a:t>
            </a:r>
            <a:r>
              <a:rPr lang="en-US" sz="1200" dirty="0" err="1"/>
              <a:t>netmask</a:t>
            </a:r>
            <a:r>
              <a:rPr lang="en-US" sz="1200" dirty="0"/>
              <a:t> 255.255.255.0 broadcast 10.252.20.255 up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200" dirty="0" err="1"/>
              <a:t>ifconfig</a:t>
            </a:r>
            <a:r>
              <a:rPr lang="en-US" sz="1200" dirty="0"/>
              <a:t> eth0 10.252.30.2 </a:t>
            </a:r>
            <a:r>
              <a:rPr lang="en-US" sz="1200" dirty="0" err="1"/>
              <a:t>netmask</a:t>
            </a:r>
            <a:r>
              <a:rPr lang="en-US" sz="1200" dirty="0"/>
              <a:t> 255.255.255.0 broadcast 10.252.30.255 up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200" dirty="0"/>
              <a:t>echo 1&gt; /proc/sys/net/ipv4/</a:t>
            </a:r>
            <a:r>
              <a:rPr lang="en-US" sz="1200" dirty="0" err="1"/>
              <a:t>ip_forward</a:t>
            </a:r>
            <a:endParaRPr lang="en-US" sz="1200" dirty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200" dirty="0"/>
              <a:t>route add -net 10.252.30.0.24 </a:t>
            </a:r>
            <a:r>
              <a:rPr lang="en-US" sz="1200" dirty="0" err="1"/>
              <a:t>gw</a:t>
            </a:r>
            <a:r>
              <a:rPr lang="en-US" sz="1200" dirty="0"/>
              <a:t> 10.252.20.3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4600" y="5334000"/>
            <a:ext cx="1828800" cy="1066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95800" y="5410200"/>
            <a:ext cx="1828800" cy="1066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smtClean="0"/>
              <a:t>Dynamic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r>
              <a:rPr lang="en-US" sz="2000" smtClean="0">
                <a:cs typeface="Arial" charset="0"/>
              </a:rPr>
              <a:t>IS-IS merupakan routing protokol standar OSI (Open System Interconnection)</a:t>
            </a:r>
            <a:endParaRPr lang="en-US" sz="2000" smtClean="0"/>
          </a:p>
          <a:p>
            <a:r>
              <a:rPr lang="en-US" sz="2000" smtClean="0">
                <a:cs typeface="Arial" charset="0"/>
              </a:rPr>
              <a:t>Menggunakan </a:t>
            </a:r>
            <a:r>
              <a:rPr lang="en-US" sz="2000" b="1" smtClean="0">
                <a:solidFill>
                  <a:srgbClr val="009999"/>
                </a:solidFill>
                <a:cs typeface="Arial" charset="0"/>
              </a:rPr>
              <a:t>link-state</a:t>
            </a:r>
            <a:r>
              <a:rPr lang="en-US" sz="2000" smtClean="0">
                <a:cs typeface="Arial" charset="0"/>
              </a:rPr>
              <a:t> routing protocol.</a:t>
            </a:r>
            <a:endParaRPr lang="en-US" sz="2000" smtClean="0"/>
          </a:p>
          <a:p>
            <a:endParaRPr lang="en-US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smtClean="0"/>
              <a:t>IS – IS (</a:t>
            </a:r>
            <a:r>
              <a:rPr lang="en-US" sz="3800" b="1" smtClean="0"/>
              <a:t>Intermediate System to Intermediate System </a:t>
            </a:r>
            <a:r>
              <a:rPr lang="en-US" sz="3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lvl="1"/>
            <a:r>
              <a:rPr lang="en-US" sz="2000" smtClean="0"/>
              <a:t>Secara otomatis router membangun jalur routingnya, dengan cara bertukar informasi antar router</a:t>
            </a:r>
          </a:p>
          <a:p>
            <a:pPr lvl="1"/>
            <a:r>
              <a:rPr lang="en-US" sz="2000" smtClean="0"/>
              <a:t>Kategori algoritma dinamik :</a:t>
            </a:r>
          </a:p>
          <a:p>
            <a:pPr lvl="2"/>
            <a:r>
              <a:rPr lang="en-US" sz="2000" smtClean="0"/>
              <a:t>Distance Vector</a:t>
            </a:r>
          </a:p>
          <a:p>
            <a:pPr lvl="2"/>
            <a:r>
              <a:rPr lang="en-US" sz="2000" smtClean="0"/>
              <a:t>Link State</a:t>
            </a:r>
          </a:p>
          <a:p>
            <a:pPr lvl="2"/>
            <a:r>
              <a:rPr lang="en-US" sz="2000" smtClean="0"/>
              <a:t>Hybrid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8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Router mendapatkan informasi dari router yang berhubungan dgn dia secara langsung tentang keadaan jaringan router tersebut.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Berdasarkan informasi tetangga tersebut mengolah tabel routing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Informasi yang dihasilkan adalah jumlah jarak/hop yang dipakai untuk mencapai suatu jaringan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Kerja Distance Vector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343400"/>
            <a:ext cx="7848600" cy="1981200"/>
          </a:xfrm>
        </p:spPr>
        <p:txBody>
          <a:bodyPr/>
          <a:lstStyle/>
          <a:p>
            <a:r>
              <a:rPr lang="en-US" sz="2000" smtClean="0"/>
              <a:t>Asumsi router keadaan baru menyala</a:t>
            </a:r>
          </a:p>
          <a:p>
            <a:r>
              <a:rPr lang="en-US" sz="2000" smtClean="0"/>
              <a:t>Awal router hanya punya informasi ttg jaringan yang terhubung secara langsung dengan dia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90600" y="1447800"/>
          <a:ext cx="6856413" cy="2805113"/>
        </p:xfrm>
        <a:graphic>
          <a:graphicData uri="http://schemas.openxmlformats.org/presentationml/2006/ole">
            <p:oleObj spid="_x0000_s4098" name="VISIO" r:id="rId3" imgW="4725360" imgH="193284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Kerja Distance Vector…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534400" cy="2514600"/>
          </a:xfrm>
        </p:spPr>
        <p:txBody>
          <a:bodyPr/>
          <a:lstStyle/>
          <a:p>
            <a:r>
              <a:rPr lang="en-US" sz="2000" smtClean="0"/>
              <a:t>Router akan saling mengirimkan informasi yang dia punya.</a:t>
            </a:r>
          </a:p>
          <a:p>
            <a:r>
              <a:rPr lang="en-US" sz="2000" smtClean="0"/>
              <a:t>Router RTA mengirimkan data ttg jaringan yang terhubung dia secara langsung</a:t>
            </a:r>
          </a:p>
          <a:p>
            <a:r>
              <a:rPr lang="en-US" sz="2000" smtClean="0"/>
              <a:t>Router RTB juga mengirimkan data jaringan yang terhubung dia secara langsung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95400" y="4800600"/>
          <a:ext cx="6629400" cy="1657350"/>
        </p:xfrm>
        <a:graphic>
          <a:graphicData uri="http://schemas.openxmlformats.org/presentationml/2006/ole">
            <p:oleObj spid="_x0000_s5122" name="Bitmap Image" r:id="rId3" imgW="4610744" imgH="1152381" progId="Paint.Picture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222375" y="3636963"/>
          <a:ext cx="6546850" cy="801687"/>
        </p:xfrm>
        <a:graphic>
          <a:graphicData uri="http://schemas.openxmlformats.org/presentationml/2006/ole">
            <p:oleObj spid="_x0000_s5123" name="Bitmap Image" r:id="rId4" imgW="4667902" imgH="571731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Kerja Distance Vector…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1905000"/>
          </a:xfrm>
        </p:spPr>
        <p:txBody>
          <a:bodyPr/>
          <a:lstStyle/>
          <a:p>
            <a:r>
              <a:rPr lang="en-US" sz="2000" smtClean="0"/>
              <a:t>Setiap router melakukan pemeriksaan thd data yang didapat, dibandingkan dengan tabel routing masing-masing router</a:t>
            </a:r>
          </a:p>
          <a:p>
            <a:r>
              <a:rPr lang="en-US" sz="2000" smtClean="0"/>
              <a:t>Bila belum ada dimasukkan, jika sudah dibandingkan jumlah hop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63588" y="4267200"/>
          <a:ext cx="7845425" cy="1957388"/>
        </p:xfrm>
        <a:graphic>
          <a:graphicData uri="http://schemas.openxmlformats.org/presentationml/2006/ole">
            <p:oleObj spid="_x0000_s6146" name="Bitmap Image" r:id="rId3" imgW="4695238" imgH="1171429" progId="Paint.Picture">
              <p:embed/>
            </p:oleObj>
          </a:graphicData>
        </a:graphic>
      </p:graphicFrame>
      <p:pic>
        <p:nvPicPr>
          <p:cNvPr id="1331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371600" y="3124200"/>
            <a:ext cx="5867400" cy="7191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en-US" sz="2000" smtClean="0"/>
              <a:t>Bagaimana tabel routing yang convergen terdapat design router seperti berikut :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562100" y="2730500"/>
          <a:ext cx="5562600" cy="3335338"/>
        </p:xfrm>
        <a:graphic>
          <a:graphicData uri="http://schemas.openxmlformats.org/presentationml/2006/ole">
            <p:oleObj spid="_x0000_s7170" name="Bitmap Image" r:id="rId3" imgW="3924848" imgH="2352381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layer network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pengalamatan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routing</a:t>
            </a: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Pengalamatan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bicarakan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Routing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bertanggung</a:t>
            </a:r>
            <a:r>
              <a:rPr lang="en-US" sz="2000" dirty="0" smtClean="0"/>
              <a:t> </a:t>
            </a:r>
            <a:r>
              <a:rPr lang="en-US" sz="2000" dirty="0" err="1" smtClean="0"/>
              <a:t>jawab</a:t>
            </a:r>
            <a:r>
              <a:rPr lang="en-US" sz="2000" dirty="0" smtClean="0"/>
              <a:t> </a:t>
            </a:r>
            <a:r>
              <a:rPr lang="en-US" sz="2000" dirty="0" err="1" smtClean="0"/>
              <a:t>membawa</a:t>
            </a:r>
            <a:r>
              <a:rPr lang="en-US" sz="2000" dirty="0" smtClean="0"/>
              <a:t> data </a:t>
            </a:r>
            <a:r>
              <a:rPr lang="en-US" sz="2000" dirty="0" err="1" smtClean="0"/>
              <a:t>melewati</a:t>
            </a:r>
            <a:r>
              <a:rPr lang="en-US" sz="2000" dirty="0" smtClean="0"/>
              <a:t> </a:t>
            </a:r>
            <a:r>
              <a:rPr lang="en-US" sz="2000" dirty="0" err="1" smtClean="0"/>
              <a:t>sekumpulan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jalur</a:t>
            </a:r>
            <a:r>
              <a:rPr lang="en-US" sz="2000" dirty="0" smtClean="0"/>
              <a:t> </a:t>
            </a:r>
            <a:r>
              <a:rPr lang="en-US" sz="2000" dirty="0" err="1" smtClean="0"/>
              <a:t>terbaik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dilewati</a:t>
            </a:r>
            <a:r>
              <a:rPr lang="en-US" sz="2000" dirty="0" smtClean="0"/>
              <a:t>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Tugas</a:t>
            </a:r>
            <a:r>
              <a:rPr lang="en-US" sz="2000" dirty="0" smtClean="0"/>
              <a:t> Routing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device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Router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RIP</a:t>
            </a:r>
            <a:r>
              <a:rPr lang="en-US" sz="2400" smtClean="0"/>
              <a:t> – A distance vector interior routing protocol </a:t>
            </a:r>
          </a:p>
          <a:p>
            <a:r>
              <a:rPr lang="en-US" sz="2400" b="1" smtClean="0"/>
              <a:t>IGRP</a:t>
            </a:r>
            <a:r>
              <a:rPr lang="en-US" sz="2400" smtClean="0"/>
              <a:t> – Cisco's distance vector interior routing protocol </a:t>
            </a:r>
          </a:p>
          <a:p>
            <a:r>
              <a:rPr lang="en-US" sz="2400" b="1" smtClean="0"/>
              <a:t>EIGRP</a:t>
            </a:r>
            <a:r>
              <a:rPr lang="en-US" sz="2400" smtClean="0"/>
              <a:t> – Cisco’s advanced distance vector interior routing protocol </a:t>
            </a:r>
          </a:p>
          <a:p>
            <a:r>
              <a:rPr lang="en-US" sz="2400" b="1" smtClean="0"/>
              <a:t>BGP</a:t>
            </a:r>
            <a:r>
              <a:rPr lang="en-US" sz="2400" smtClean="0"/>
              <a:t> – A distance vector exterior routing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Distance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Routing Information Protocol</a:t>
            </a:r>
            <a:br>
              <a:rPr lang="en-US" smtClean="0"/>
            </a:br>
            <a:r>
              <a:rPr lang="en-US" smtClean="0"/>
              <a:t>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Routing Information Protocol (RIP)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49530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smtClean="0"/>
              <a:t>Dikenal dengan Algoritma Bellman-Ford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Algoritma tertua, terkenal lambat dan terjadi routing loop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Routing Loop : Suatu kondisi antar router saling mengira untuk mencapai tujuan yang sama melalui router tetangga tersebut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RouterA mengira untuk mencapai jaringan xxx melalui RouterB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RouterB mengira untuk mencapai jaringan xxx melalui RouterA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Bisa terjadi antar 3 router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Untuk memperbaiki kinerja dikenal split horizon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Router tidak perlu mengirim data yang pernah dia terima dari jalur dimana dia mengirim data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Misal router mengirim routing melalui eth0, maka router tidak akan pernah mengirim balik data yang pernah dia dapatkan dari interface eth0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Untuk mempercepat proses dikenal juga trigger update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Jika terjadi perubahan info routing, router tidak perlu menunggu waktu selang normal untuk mengirimkan perubahan informasi routing tapi sesegera mungkin</a:t>
            </a:r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Hanya hop count yang dipakai untuk pengukuran</a:t>
            </a:r>
          </a:p>
          <a:p>
            <a:r>
              <a:rPr lang="en-US" sz="2400" smtClean="0">
                <a:cs typeface="Arial" charset="0"/>
              </a:rPr>
              <a:t>Jika hop count lebih besar dari 15 , data akan didiscard</a:t>
            </a:r>
            <a:endParaRPr lang="en-US" sz="2400" smtClean="0"/>
          </a:p>
          <a:p>
            <a:r>
              <a:rPr lang="en-US" sz="2400" smtClean="0">
                <a:cs typeface="Arial" charset="0"/>
              </a:rPr>
              <a:t>Default, Update data setiap 30 detik</a:t>
            </a:r>
            <a:endParaRPr lang="en-US" sz="2400" smtClean="0"/>
          </a:p>
          <a:p>
            <a:endParaRPr lang="en-US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smtClean="0"/>
              <a:t>Routing Information Protocol (RIP)…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ChangeAspect="1"/>
          </p:cNvGraphicFramePr>
          <p:nvPr>
            <p:ph idx="1"/>
          </p:nvPr>
        </p:nvGraphicFramePr>
        <p:xfrm>
          <a:off x="1714500" y="1371600"/>
          <a:ext cx="5257800" cy="5013325"/>
        </p:xfrm>
        <a:graphic>
          <a:graphicData uri="http://schemas.openxmlformats.org/presentationml/2006/ole">
            <p:oleObj spid="_x0000_s8194" name="Bitmap Image" r:id="rId3" imgW="4723810" imgH="4505954" progId="Paint.Picture">
              <p:embed/>
            </p:oleObj>
          </a:graphicData>
        </a:graphic>
      </p:graphicFrame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Disable Split Horizon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>
            <p:ph idx="1"/>
          </p:nvPr>
        </p:nvGraphicFramePr>
        <p:xfrm>
          <a:off x="2228850" y="1371600"/>
          <a:ext cx="4381500" cy="5105400"/>
        </p:xfrm>
        <a:graphic>
          <a:graphicData uri="http://schemas.openxmlformats.org/presentationml/2006/ole">
            <p:oleObj spid="_x0000_s9218" name="Bitmap Image" r:id="rId3" imgW="4723810" imgH="5504762" progId="Paint.Picture">
              <p:embed/>
            </p:oleObj>
          </a:graphicData>
        </a:graphic>
      </p:graphicFrame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Enable Split Horizon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438400"/>
          </a:xfrm>
        </p:spPr>
        <p:txBody>
          <a:bodyPr/>
          <a:lstStyle/>
          <a:p>
            <a:r>
              <a:rPr lang="en-US" sz="2400" smtClean="0"/>
              <a:t>Routing Protokol yang dikembangkan cisco</a:t>
            </a:r>
          </a:p>
          <a:p>
            <a:r>
              <a:rPr lang="en-US" sz="2400" b="1" smtClean="0">
                <a:solidFill>
                  <a:srgbClr val="009999"/>
                </a:solidFill>
                <a:cs typeface="Arial" charset="0"/>
              </a:rPr>
              <a:t>Bandwidth, load, delay dan reliability</a:t>
            </a:r>
            <a:r>
              <a:rPr lang="en-US" sz="2400" smtClean="0">
                <a:cs typeface="Arial" charset="0"/>
              </a:rPr>
              <a:t> yang digunakan dalam pengukuran</a:t>
            </a:r>
            <a:r>
              <a:rPr lang="en-US" sz="2400" smtClean="0"/>
              <a:t> </a:t>
            </a:r>
          </a:p>
          <a:p>
            <a:r>
              <a:rPr lang="en-US" sz="2400" smtClean="0">
                <a:cs typeface="Arial" charset="0"/>
              </a:rPr>
              <a:t>Default, Broadcast informasi dilakukan setiap 90 detik</a:t>
            </a:r>
            <a:endParaRPr lang="en-US" sz="2400" smtClean="0"/>
          </a:p>
          <a:p>
            <a:endParaRPr lang="en-US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b="1" smtClean="0">
                <a:cs typeface="Arial" charset="0"/>
              </a:rPr>
              <a:t>Interior Gateway Routing Protocol (IGRP)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cs typeface="Arial" charset="0"/>
              </a:rPr>
              <a:t>Perluasan dari </a:t>
            </a:r>
            <a:r>
              <a:rPr lang="en-US" sz="2400" b="1" smtClean="0">
                <a:solidFill>
                  <a:srgbClr val="009999"/>
                </a:solidFill>
                <a:cs typeface="Arial" charset="0"/>
              </a:rPr>
              <a:t>distance vector routing protocol</a:t>
            </a:r>
            <a:r>
              <a:rPr lang="en-US" sz="2400" smtClean="0">
                <a:cs typeface="Arial" charset="0"/>
              </a:rPr>
              <a:t>.</a:t>
            </a:r>
            <a:r>
              <a:rPr lang="en-US" sz="24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cs typeface="Arial" charset="0"/>
              </a:rPr>
              <a:t>Kombinasi dari kemampuan distance vector and link-state .</a:t>
            </a:r>
            <a:r>
              <a:rPr lang="en-US" sz="24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cs typeface="Arial" charset="0"/>
              </a:rPr>
              <a:t>Menggunakan Uses </a:t>
            </a:r>
            <a:r>
              <a:rPr lang="en-US" sz="2400" b="1" smtClean="0">
                <a:solidFill>
                  <a:srgbClr val="009999"/>
                </a:solidFill>
                <a:cs typeface="Arial" charset="0"/>
              </a:rPr>
              <a:t>Diffused Update Algorithm (DUAL)</a:t>
            </a:r>
            <a:r>
              <a:rPr lang="en-US" sz="2400" smtClean="0">
                <a:cs typeface="Arial" charset="0"/>
              </a:rPr>
              <a:t> untuk menghitung jarak terpendek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>
                <a:cs typeface="Arial" charset="0"/>
              </a:rPr>
              <a:t>Tidak ada broadcast informasi tapi ditrigger ketika ada perubahan topologi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Arial" charset="0"/>
              </a:rPr>
              <a:t>EIGRP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Pada Prinsipnya Setiap router harus kenal semua router dalam satu autonomous sistem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Semua Router saling bertukar infomasi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Setiap router menghitung jarak terpendek untuk mencapai setiap router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Type 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OSPF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Link State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12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Setiap jalur ada metric, yang  menunjukkan biaya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Semakin kecil biaya semakin bagus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Setiap router akan membuat tree router tujuan berdasarkan biaya yang ada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State 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1828800"/>
            <a:ext cx="5776913" cy="3490913"/>
            <a:chOff x="480" y="1584"/>
            <a:chExt cx="3639" cy="219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64" y="1920"/>
              <a:ext cx="336" cy="336"/>
              <a:chOff x="864" y="1920"/>
              <a:chExt cx="336" cy="336"/>
            </a:xfrm>
          </p:grpSpPr>
          <p:sp>
            <p:nvSpPr>
              <p:cNvPr id="33833" name="Oval 6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3834" name="Line 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3835" name="Line 8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304" y="1920"/>
              <a:ext cx="336" cy="336"/>
              <a:chOff x="864" y="1920"/>
              <a:chExt cx="336" cy="336"/>
            </a:xfrm>
          </p:grpSpPr>
          <p:sp>
            <p:nvSpPr>
              <p:cNvPr id="33830" name="Oval 10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3831" name="Line 11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3832" name="Line 12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64" y="3168"/>
              <a:ext cx="336" cy="336"/>
              <a:chOff x="864" y="1920"/>
              <a:chExt cx="336" cy="336"/>
            </a:xfrm>
          </p:grpSpPr>
          <p:sp>
            <p:nvSpPr>
              <p:cNvPr id="33827" name="Oval 14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3828" name="Line 15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3829" name="Line 16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352" y="3168"/>
              <a:ext cx="336" cy="336"/>
              <a:chOff x="864" y="1920"/>
              <a:chExt cx="336" cy="336"/>
            </a:xfrm>
          </p:grpSpPr>
          <p:sp>
            <p:nvSpPr>
              <p:cNvPr id="33824" name="Oval 18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3825" name="Line 19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3826" name="Line 20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3600" y="1872"/>
              <a:ext cx="336" cy="336"/>
              <a:chOff x="864" y="1920"/>
              <a:chExt cx="336" cy="336"/>
            </a:xfrm>
          </p:grpSpPr>
          <p:sp>
            <p:nvSpPr>
              <p:cNvPr id="33821" name="Oval 22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3822" name="Line 23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3823" name="Line 24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33802" name="Line 25"/>
            <p:cNvSpPr>
              <a:spLocks noChangeShapeType="1"/>
            </p:cNvSpPr>
            <p:nvPr/>
          </p:nvSpPr>
          <p:spPr bwMode="auto">
            <a:xfrm>
              <a:off x="1008" y="225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3" name="Line 26"/>
            <p:cNvSpPr>
              <a:spLocks noChangeShapeType="1"/>
            </p:cNvSpPr>
            <p:nvPr/>
          </p:nvSpPr>
          <p:spPr bwMode="auto">
            <a:xfrm>
              <a:off x="1200" y="206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4" name="Line 27"/>
            <p:cNvSpPr>
              <a:spLocks noChangeShapeType="1"/>
            </p:cNvSpPr>
            <p:nvPr/>
          </p:nvSpPr>
          <p:spPr bwMode="auto">
            <a:xfrm>
              <a:off x="2640" y="206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5" name="Line 28"/>
            <p:cNvSpPr>
              <a:spLocks noChangeShapeType="1"/>
            </p:cNvSpPr>
            <p:nvPr/>
          </p:nvSpPr>
          <p:spPr bwMode="auto">
            <a:xfrm>
              <a:off x="1200" y="33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6" name="Line 29"/>
            <p:cNvSpPr>
              <a:spLocks noChangeShapeType="1"/>
            </p:cNvSpPr>
            <p:nvPr/>
          </p:nvSpPr>
          <p:spPr bwMode="auto">
            <a:xfrm flipH="1" flipV="1">
              <a:off x="2496" y="225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7" name="Line 30"/>
            <p:cNvSpPr>
              <a:spLocks noChangeShapeType="1"/>
            </p:cNvSpPr>
            <p:nvPr/>
          </p:nvSpPr>
          <p:spPr bwMode="auto">
            <a:xfrm flipV="1">
              <a:off x="1152" y="2208"/>
              <a:ext cx="120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8" name="Line 31"/>
            <p:cNvSpPr>
              <a:spLocks noChangeShapeType="1"/>
            </p:cNvSpPr>
            <p:nvPr/>
          </p:nvSpPr>
          <p:spPr bwMode="auto">
            <a:xfrm flipV="1">
              <a:off x="2688" y="2160"/>
              <a:ext cx="100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9" name="Text Box 32"/>
            <p:cNvSpPr txBox="1">
              <a:spLocks noChangeArrowheads="1"/>
            </p:cNvSpPr>
            <p:nvPr/>
          </p:nvSpPr>
          <p:spPr bwMode="auto">
            <a:xfrm>
              <a:off x="672" y="1632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Router 1</a:t>
              </a:r>
            </a:p>
          </p:txBody>
        </p:sp>
        <p:sp>
          <p:nvSpPr>
            <p:cNvPr id="33810" name="Text Box 33"/>
            <p:cNvSpPr txBox="1">
              <a:spLocks noChangeArrowheads="1"/>
            </p:cNvSpPr>
            <p:nvPr/>
          </p:nvSpPr>
          <p:spPr bwMode="auto">
            <a:xfrm>
              <a:off x="2160" y="1632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Router 2</a:t>
              </a:r>
            </a:p>
          </p:txBody>
        </p:sp>
        <p:sp>
          <p:nvSpPr>
            <p:cNvPr id="33811" name="Text Box 34"/>
            <p:cNvSpPr txBox="1">
              <a:spLocks noChangeArrowheads="1"/>
            </p:cNvSpPr>
            <p:nvPr/>
          </p:nvSpPr>
          <p:spPr bwMode="auto">
            <a:xfrm>
              <a:off x="3456" y="1584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Router 3</a:t>
              </a:r>
            </a:p>
          </p:txBody>
        </p:sp>
        <p:sp>
          <p:nvSpPr>
            <p:cNvPr id="33812" name="Text Box 35"/>
            <p:cNvSpPr txBox="1">
              <a:spLocks noChangeArrowheads="1"/>
            </p:cNvSpPr>
            <p:nvPr/>
          </p:nvSpPr>
          <p:spPr bwMode="auto">
            <a:xfrm>
              <a:off x="720" y="3552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Router 4</a:t>
              </a:r>
            </a:p>
          </p:txBody>
        </p:sp>
        <p:sp>
          <p:nvSpPr>
            <p:cNvPr id="33813" name="Text Box 36"/>
            <p:cNvSpPr txBox="1">
              <a:spLocks noChangeArrowheads="1"/>
            </p:cNvSpPr>
            <p:nvPr/>
          </p:nvSpPr>
          <p:spPr bwMode="auto">
            <a:xfrm>
              <a:off x="2208" y="3504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Router 5</a:t>
              </a:r>
            </a:p>
          </p:txBody>
        </p:sp>
        <p:sp>
          <p:nvSpPr>
            <p:cNvPr id="33814" name="Text Box 37"/>
            <p:cNvSpPr txBox="1">
              <a:spLocks noChangeArrowheads="1"/>
            </p:cNvSpPr>
            <p:nvPr/>
          </p:nvSpPr>
          <p:spPr bwMode="auto">
            <a:xfrm>
              <a:off x="1344" y="1776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 5(Cost 3)</a:t>
              </a:r>
            </a:p>
          </p:txBody>
        </p:sp>
        <p:sp>
          <p:nvSpPr>
            <p:cNvPr id="33815" name="Text Box 38"/>
            <p:cNvSpPr txBox="1">
              <a:spLocks noChangeArrowheads="1"/>
            </p:cNvSpPr>
            <p:nvPr/>
          </p:nvSpPr>
          <p:spPr bwMode="auto">
            <a:xfrm>
              <a:off x="480" y="2496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 1(Cost 4)</a:t>
              </a:r>
            </a:p>
          </p:txBody>
        </p:sp>
        <p:sp>
          <p:nvSpPr>
            <p:cNvPr id="33816" name="Text Box 39"/>
            <p:cNvSpPr txBox="1">
              <a:spLocks noChangeArrowheads="1"/>
            </p:cNvSpPr>
            <p:nvPr/>
          </p:nvSpPr>
          <p:spPr bwMode="auto">
            <a:xfrm>
              <a:off x="1440" y="2352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 2(Cost 6)</a:t>
              </a:r>
            </a:p>
          </p:txBody>
        </p:sp>
        <p:sp>
          <p:nvSpPr>
            <p:cNvPr id="33817" name="Text Box 40"/>
            <p:cNvSpPr txBox="1">
              <a:spLocks noChangeArrowheads="1"/>
            </p:cNvSpPr>
            <p:nvPr/>
          </p:nvSpPr>
          <p:spPr bwMode="auto">
            <a:xfrm>
              <a:off x="1920" y="2688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 3(Cost 4)</a:t>
              </a:r>
            </a:p>
          </p:txBody>
        </p:sp>
        <p:sp>
          <p:nvSpPr>
            <p:cNvPr id="33818" name="Text Box 41"/>
            <p:cNvSpPr txBox="1">
              <a:spLocks noChangeArrowheads="1"/>
            </p:cNvSpPr>
            <p:nvPr/>
          </p:nvSpPr>
          <p:spPr bwMode="auto">
            <a:xfrm>
              <a:off x="2640" y="1824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 6(Cost 3)</a:t>
              </a:r>
            </a:p>
          </p:txBody>
        </p:sp>
        <p:sp>
          <p:nvSpPr>
            <p:cNvPr id="33819" name="Text Box 42"/>
            <p:cNvSpPr txBox="1">
              <a:spLocks noChangeArrowheads="1"/>
            </p:cNvSpPr>
            <p:nvPr/>
          </p:nvSpPr>
          <p:spPr bwMode="auto">
            <a:xfrm>
              <a:off x="2928" y="2352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 4(Cost 6)</a:t>
              </a:r>
            </a:p>
          </p:txBody>
        </p:sp>
        <p:sp>
          <p:nvSpPr>
            <p:cNvPr id="33820" name="Text Box 43"/>
            <p:cNvSpPr txBox="1">
              <a:spLocks noChangeArrowheads="1"/>
            </p:cNvSpPr>
            <p:nvPr/>
          </p:nvSpPr>
          <p:spPr bwMode="auto">
            <a:xfrm>
              <a:off x="1344" y="3168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 7(Cost 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Router merupakan komputer jaringan yang bertugas atau difungsikan menghubungkan dua jaringan atau lebih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Type router 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Komputer yang kita fungsikan Router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Peralatan khusus yang dirancang sebagai Router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Tugas router memforward data (Fungsi IP Forward harus diaktifkan) menggunakan routing protokol (Algoritma Routing)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Data diatur oleh Routed Protocol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Setiap router memperkenalkan diri, dengan mengirimkan paket hallo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Setiap router akan tahu tetangga berdasarkan paket hallo beserta biaya, dimasukkan database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Setiap router mengirimkan basis datanya ke tetangganya dalam paket LSA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Router yang menerima paket LSA harus meneruskan ke sel. tetangga sebelahnya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Paket LSA dimasukkan database jika infonya lebih baru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Awalnya terjadi flooding karena setiap router jika ada update data akan mengirimkan. Sampai convergen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Selanjutnya setiap router menghitung jarak terpendek ke router yang lain dengan Shortest Path First, dan terbentuklah tree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Dimungkinkan untuk mencapai Router yang sama, antar router punya tree yang berbeda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Tahap tahap Link-State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Proses Flooding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Tahap tahap Link-State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2286000"/>
            <a:ext cx="5472113" cy="3490913"/>
            <a:chOff x="1056" y="1680"/>
            <a:chExt cx="3447" cy="219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48" y="2016"/>
              <a:ext cx="336" cy="336"/>
              <a:chOff x="864" y="1920"/>
              <a:chExt cx="336" cy="336"/>
            </a:xfrm>
          </p:grpSpPr>
          <p:sp>
            <p:nvSpPr>
              <p:cNvPr id="35898" name="Oval 6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5899" name="Line 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5900" name="Line 8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688" y="2016"/>
              <a:ext cx="336" cy="336"/>
              <a:chOff x="864" y="1920"/>
              <a:chExt cx="336" cy="336"/>
            </a:xfrm>
          </p:grpSpPr>
          <p:sp>
            <p:nvSpPr>
              <p:cNvPr id="35895" name="Oval 10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5896" name="Line 11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5897" name="Line 12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248" y="3264"/>
              <a:ext cx="336" cy="336"/>
              <a:chOff x="864" y="1920"/>
              <a:chExt cx="336" cy="336"/>
            </a:xfrm>
          </p:grpSpPr>
          <p:sp>
            <p:nvSpPr>
              <p:cNvPr id="35892" name="Oval 14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5893" name="Line 15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5894" name="Line 16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736" y="3264"/>
              <a:ext cx="336" cy="336"/>
              <a:chOff x="864" y="1920"/>
              <a:chExt cx="336" cy="336"/>
            </a:xfrm>
          </p:grpSpPr>
          <p:sp>
            <p:nvSpPr>
              <p:cNvPr id="35889" name="Oval 18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5890" name="Line 19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5891" name="Line 20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3984" y="1968"/>
              <a:ext cx="336" cy="336"/>
              <a:chOff x="864" y="1920"/>
              <a:chExt cx="336" cy="336"/>
            </a:xfrm>
          </p:grpSpPr>
          <p:sp>
            <p:nvSpPr>
              <p:cNvPr id="35886" name="Oval 22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5887" name="Line 23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5888" name="Line 24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35850" name="Line 25"/>
            <p:cNvSpPr>
              <a:spLocks noChangeShapeType="1"/>
            </p:cNvSpPr>
            <p:nvPr/>
          </p:nvSpPr>
          <p:spPr bwMode="auto">
            <a:xfrm>
              <a:off x="1392" y="23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1" name="Line 26"/>
            <p:cNvSpPr>
              <a:spLocks noChangeShapeType="1"/>
            </p:cNvSpPr>
            <p:nvPr/>
          </p:nvSpPr>
          <p:spPr bwMode="auto">
            <a:xfrm>
              <a:off x="1584" y="216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2" name="Line 27"/>
            <p:cNvSpPr>
              <a:spLocks noChangeShapeType="1"/>
            </p:cNvSpPr>
            <p:nvPr/>
          </p:nvSpPr>
          <p:spPr bwMode="auto">
            <a:xfrm>
              <a:off x="3024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3" name="Line 28"/>
            <p:cNvSpPr>
              <a:spLocks noChangeShapeType="1"/>
            </p:cNvSpPr>
            <p:nvPr/>
          </p:nvSpPr>
          <p:spPr bwMode="auto">
            <a:xfrm>
              <a:off x="1584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4" name="Line 29"/>
            <p:cNvSpPr>
              <a:spLocks noChangeShapeType="1"/>
            </p:cNvSpPr>
            <p:nvPr/>
          </p:nvSpPr>
          <p:spPr bwMode="auto">
            <a:xfrm flipH="1" flipV="1">
              <a:off x="2880" y="23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5" name="Line 30"/>
            <p:cNvSpPr>
              <a:spLocks noChangeShapeType="1"/>
            </p:cNvSpPr>
            <p:nvPr/>
          </p:nvSpPr>
          <p:spPr bwMode="auto">
            <a:xfrm flipV="1">
              <a:off x="1536" y="2304"/>
              <a:ext cx="120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6" name="Line 31"/>
            <p:cNvSpPr>
              <a:spLocks noChangeShapeType="1"/>
            </p:cNvSpPr>
            <p:nvPr/>
          </p:nvSpPr>
          <p:spPr bwMode="auto">
            <a:xfrm flipV="1">
              <a:off x="3072" y="2256"/>
              <a:ext cx="100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7" name="Text Box 32"/>
            <p:cNvSpPr txBox="1">
              <a:spLocks noChangeArrowheads="1"/>
            </p:cNvSpPr>
            <p:nvPr/>
          </p:nvSpPr>
          <p:spPr bwMode="auto">
            <a:xfrm>
              <a:off x="1056" y="1728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Router 1</a:t>
              </a:r>
            </a:p>
          </p:txBody>
        </p:sp>
        <p:sp>
          <p:nvSpPr>
            <p:cNvPr id="35858" name="Text Box 33"/>
            <p:cNvSpPr txBox="1">
              <a:spLocks noChangeArrowheads="1"/>
            </p:cNvSpPr>
            <p:nvPr/>
          </p:nvSpPr>
          <p:spPr bwMode="auto">
            <a:xfrm>
              <a:off x="2544" y="1728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Router 2</a:t>
              </a:r>
            </a:p>
          </p:txBody>
        </p:sp>
        <p:sp>
          <p:nvSpPr>
            <p:cNvPr id="35859" name="Text Box 34"/>
            <p:cNvSpPr txBox="1">
              <a:spLocks noChangeArrowheads="1"/>
            </p:cNvSpPr>
            <p:nvPr/>
          </p:nvSpPr>
          <p:spPr bwMode="auto">
            <a:xfrm>
              <a:off x="3840" y="1680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Router 3</a:t>
              </a:r>
            </a:p>
          </p:txBody>
        </p:sp>
        <p:sp>
          <p:nvSpPr>
            <p:cNvPr id="35860" name="Text Box 35"/>
            <p:cNvSpPr txBox="1">
              <a:spLocks noChangeArrowheads="1"/>
            </p:cNvSpPr>
            <p:nvPr/>
          </p:nvSpPr>
          <p:spPr bwMode="auto">
            <a:xfrm>
              <a:off x="1104" y="3648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Router 4</a:t>
              </a:r>
            </a:p>
          </p:txBody>
        </p:sp>
        <p:sp>
          <p:nvSpPr>
            <p:cNvPr id="35861" name="Text Box 36"/>
            <p:cNvSpPr txBox="1">
              <a:spLocks noChangeArrowheads="1"/>
            </p:cNvSpPr>
            <p:nvPr/>
          </p:nvSpPr>
          <p:spPr bwMode="auto">
            <a:xfrm>
              <a:off x="2592" y="3600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Router 5</a:t>
              </a:r>
            </a:p>
          </p:txBody>
        </p:sp>
        <p:sp>
          <p:nvSpPr>
            <p:cNvPr id="35862" name="Line 37"/>
            <p:cNvSpPr>
              <a:spLocks noChangeShapeType="1"/>
            </p:cNvSpPr>
            <p:nvPr/>
          </p:nvSpPr>
          <p:spPr bwMode="auto">
            <a:xfrm flipH="1">
              <a:off x="3552" y="20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3" name="Line 38"/>
            <p:cNvSpPr>
              <a:spLocks noChangeShapeType="1"/>
            </p:cNvSpPr>
            <p:nvPr/>
          </p:nvSpPr>
          <p:spPr bwMode="auto">
            <a:xfrm flipH="1">
              <a:off x="2304" y="20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4" name="Line 39"/>
            <p:cNvSpPr>
              <a:spLocks noChangeShapeType="1"/>
            </p:cNvSpPr>
            <p:nvPr/>
          </p:nvSpPr>
          <p:spPr bwMode="auto">
            <a:xfrm flipH="1">
              <a:off x="1968" y="20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5" name="Line 40"/>
            <p:cNvSpPr>
              <a:spLocks noChangeShapeType="1"/>
            </p:cNvSpPr>
            <p:nvPr/>
          </p:nvSpPr>
          <p:spPr bwMode="auto">
            <a:xfrm flipH="1">
              <a:off x="2400" y="2304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6" name="Line 41"/>
            <p:cNvSpPr>
              <a:spLocks noChangeShapeType="1"/>
            </p:cNvSpPr>
            <p:nvPr/>
          </p:nvSpPr>
          <p:spPr bwMode="auto">
            <a:xfrm flipH="1">
              <a:off x="2112" y="2496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7" name="Line 42"/>
            <p:cNvSpPr>
              <a:spLocks noChangeShapeType="1"/>
            </p:cNvSpPr>
            <p:nvPr/>
          </p:nvSpPr>
          <p:spPr bwMode="auto">
            <a:xfrm>
              <a:off x="1488" y="24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8" name="Line 43"/>
            <p:cNvSpPr>
              <a:spLocks noChangeShapeType="1"/>
            </p:cNvSpPr>
            <p:nvPr/>
          </p:nvSpPr>
          <p:spPr bwMode="auto">
            <a:xfrm>
              <a:off x="1488" y="25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9" name="Line 44"/>
            <p:cNvSpPr>
              <a:spLocks noChangeShapeType="1"/>
            </p:cNvSpPr>
            <p:nvPr/>
          </p:nvSpPr>
          <p:spPr bwMode="auto">
            <a:xfrm>
              <a:off x="1488" y="278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0" name="Line 45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1" name="Line 46"/>
            <p:cNvSpPr>
              <a:spLocks noChangeShapeType="1"/>
            </p:cNvSpPr>
            <p:nvPr/>
          </p:nvSpPr>
          <p:spPr bwMode="auto">
            <a:xfrm flipV="1">
              <a:off x="1296" y="278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2" name="Line 47"/>
            <p:cNvSpPr>
              <a:spLocks noChangeShapeType="1"/>
            </p:cNvSpPr>
            <p:nvPr/>
          </p:nvSpPr>
          <p:spPr bwMode="auto">
            <a:xfrm flipV="1">
              <a:off x="1296" y="25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3" name="Line 48"/>
            <p:cNvSpPr>
              <a:spLocks noChangeShapeType="1"/>
            </p:cNvSpPr>
            <p:nvPr/>
          </p:nvSpPr>
          <p:spPr bwMode="auto">
            <a:xfrm flipH="1">
              <a:off x="369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4" name="Line 49"/>
            <p:cNvSpPr>
              <a:spLocks noChangeShapeType="1"/>
            </p:cNvSpPr>
            <p:nvPr/>
          </p:nvSpPr>
          <p:spPr bwMode="auto">
            <a:xfrm flipV="1">
              <a:off x="283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5" name="Line 50"/>
            <p:cNvSpPr>
              <a:spLocks noChangeShapeType="1"/>
            </p:cNvSpPr>
            <p:nvPr/>
          </p:nvSpPr>
          <p:spPr bwMode="auto">
            <a:xfrm flipV="1">
              <a:off x="2832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6" name="Line 51"/>
            <p:cNvSpPr>
              <a:spLocks noChangeShapeType="1"/>
            </p:cNvSpPr>
            <p:nvPr/>
          </p:nvSpPr>
          <p:spPr bwMode="auto">
            <a:xfrm flipH="1">
              <a:off x="2496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7" name="Line 52"/>
            <p:cNvSpPr>
              <a:spLocks noChangeShapeType="1"/>
            </p:cNvSpPr>
            <p:nvPr/>
          </p:nvSpPr>
          <p:spPr bwMode="auto">
            <a:xfrm flipH="1">
              <a:off x="2160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8" name="Line 53"/>
            <p:cNvSpPr>
              <a:spLocks noChangeShapeType="1"/>
            </p:cNvSpPr>
            <p:nvPr/>
          </p:nvSpPr>
          <p:spPr bwMode="auto">
            <a:xfrm flipV="1">
              <a:off x="1536" y="30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79" name="Line 54"/>
            <p:cNvSpPr>
              <a:spLocks noChangeShapeType="1"/>
            </p:cNvSpPr>
            <p:nvPr/>
          </p:nvSpPr>
          <p:spPr bwMode="auto">
            <a:xfrm flipV="1">
              <a:off x="1720" y="29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80" name="Line 55"/>
            <p:cNvSpPr>
              <a:spLocks noChangeShapeType="1"/>
            </p:cNvSpPr>
            <p:nvPr/>
          </p:nvSpPr>
          <p:spPr bwMode="auto">
            <a:xfrm flipV="1">
              <a:off x="1856" y="28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81" name="Line 56"/>
            <p:cNvSpPr>
              <a:spLocks noChangeShapeType="1"/>
            </p:cNvSpPr>
            <p:nvPr/>
          </p:nvSpPr>
          <p:spPr bwMode="auto">
            <a:xfrm>
              <a:off x="2928" y="23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82" name="Line 57"/>
            <p:cNvSpPr>
              <a:spLocks noChangeShapeType="1"/>
            </p:cNvSpPr>
            <p:nvPr/>
          </p:nvSpPr>
          <p:spPr bwMode="auto">
            <a:xfrm>
              <a:off x="292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83" name="Line 58"/>
            <p:cNvSpPr>
              <a:spLocks noChangeShapeType="1"/>
            </p:cNvSpPr>
            <p:nvPr/>
          </p:nvSpPr>
          <p:spPr bwMode="auto">
            <a:xfrm>
              <a:off x="163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84" name="Line 59"/>
            <p:cNvSpPr>
              <a:spLocks noChangeShapeType="1"/>
            </p:cNvSpPr>
            <p:nvPr/>
          </p:nvSpPr>
          <p:spPr bwMode="auto">
            <a:xfrm>
              <a:off x="1872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85" name="Line 60"/>
            <p:cNvSpPr>
              <a:spLocks noChangeShapeType="1"/>
            </p:cNvSpPr>
            <p:nvPr/>
          </p:nvSpPr>
          <p:spPr bwMode="auto">
            <a:xfrm>
              <a:off x="2064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cs typeface="Arial" charset="0"/>
              </a:rPr>
              <a:t>Menggunakan </a:t>
            </a:r>
            <a:r>
              <a:rPr lang="en-US" sz="2400" b="1" smtClean="0">
                <a:solidFill>
                  <a:srgbClr val="009999"/>
                </a:solidFill>
                <a:cs typeface="Arial" charset="0"/>
              </a:rPr>
              <a:t>link-state</a:t>
            </a:r>
            <a:r>
              <a:rPr lang="en-US" sz="2400" smtClean="0">
                <a:cs typeface="Arial" charset="0"/>
              </a:rPr>
              <a:t> routing protocol.</a:t>
            </a:r>
            <a:r>
              <a:rPr lang="en-US" sz="2400" smtClean="0"/>
              <a:t> </a:t>
            </a:r>
          </a:p>
          <a:p>
            <a:r>
              <a:rPr lang="en-US" sz="2400" b="1" smtClean="0">
                <a:solidFill>
                  <a:srgbClr val="009999"/>
                </a:solidFill>
                <a:cs typeface="Arial" charset="0"/>
              </a:rPr>
              <a:t>Open standard</a:t>
            </a:r>
            <a:r>
              <a:rPr lang="en-US" sz="2400" smtClean="0">
                <a:cs typeface="Arial" charset="0"/>
              </a:rPr>
              <a:t> routing protocol didiskripsikan pada RFC 2328.</a:t>
            </a:r>
            <a:r>
              <a:rPr lang="en-US" sz="2400" smtClean="0"/>
              <a:t> </a:t>
            </a:r>
          </a:p>
          <a:p>
            <a:r>
              <a:rPr lang="en-US" sz="2400" smtClean="0">
                <a:cs typeface="Arial" charset="0"/>
              </a:rPr>
              <a:t>Menggunakan </a:t>
            </a:r>
            <a:r>
              <a:rPr lang="en-US" sz="2400" b="1" smtClean="0">
                <a:solidFill>
                  <a:srgbClr val="009999"/>
                </a:solidFill>
                <a:cs typeface="Arial" charset="0"/>
              </a:rPr>
              <a:t>SPF algorithm</a:t>
            </a:r>
            <a:r>
              <a:rPr lang="en-US" sz="2400" smtClean="0">
                <a:cs typeface="Arial" charset="0"/>
              </a:rPr>
              <a:t> untuk menghitung biaya terendah ke tujuan.</a:t>
            </a:r>
            <a:r>
              <a:rPr lang="en-US" sz="2400" smtClean="0"/>
              <a:t> </a:t>
            </a:r>
          </a:p>
          <a:p>
            <a:r>
              <a:rPr lang="en-US" sz="2400" smtClean="0">
                <a:cs typeface="Arial" charset="0"/>
              </a:rPr>
              <a:t>Jika terjadi perubahan topologi terjadi </a:t>
            </a:r>
            <a:r>
              <a:rPr lang="en-US" sz="2400" b="1" smtClean="0">
                <a:solidFill>
                  <a:srgbClr val="009999"/>
                </a:solidFill>
                <a:cs typeface="Arial" charset="0"/>
              </a:rPr>
              <a:t>Routing updates dengan sistem flooded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OSPF (Open Shortest Path First)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v-SE" sz="2000" i="1" smtClean="0"/>
              <a:t>Router </a:t>
            </a:r>
            <a:r>
              <a:rPr lang="sv-SE" sz="2000" smtClean="0"/>
              <a:t>adalah komputer </a:t>
            </a:r>
            <a:r>
              <a:rPr lang="sv-SE" sz="2000" i="1" smtClean="0"/>
              <a:t>general purpose </a:t>
            </a:r>
            <a:r>
              <a:rPr lang="sv-SE" sz="2000" smtClean="0"/>
              <a:t>(untuk tujuan yang lebih luas) dengan dua atau lebih </a:t>
            </a:r>
            <a:r>
              <a:rPr lang="sv-SE" sz="2000" i="1" smtClean="0"/>
              <a:t>interface</a:t>
            </a:r>
            <a:r>
              <a:rPr lang="sv-SE" sz="2000" smtClean="0"/>
              <a:t> jaringan (</a:t>
            </a:r>
            <a:r>
              <a:rPr lang="sv-SE" sz="2000" i="1" smtClean="0"/>
              <a:t>NIC Card</a:t>
            </a:r>
            <a:r>
              <a:rPr lang="sv-SE" sz="2000" smtClean="0"/>
              <a:t>) di dalamnya yang berfungsi menghubungkan 2 jaringan atau lebih, sehingga dia bisa meneruskan paket dari satu jaringan ke jaringan yang lain</a:t>
            </a:r>
            <a:r>
              <a:rPr lang="en-US" sz="200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000" smtClean="0"/>
              <a:t>Untuk jaringan kecil, </a:t>
            </a:r>
            <a:r>
              <a:rPr lang="sv-SE" sz="2000" i="1" smtClean="0"/>
              <a:t>interface</a:t>
            </a:r>
            <a:r>
              <a:rPr lang="sv-SE" sz="2000" smtClean="0"/>
              <a:t>-nya adalah </a:t>
            </a:r>
            <a:r>
              <a:rPr lang="sv-SE" sz="2000" i="1" smtClean="0"/>
              <a:t>NIC Card</a:t>
            </a:r>
            <a:r>
              <a:rPr lang="sv-SE" sz="2000" smtClean="0"/>
              <a:t>, sehingga </a:t>
            </a:r>
            <a:r>
              <a:rPr lang="sv-SE" sz="2000" i="1" smtClean="0"/>
              <a:t>router</a:t>
            </a:r>
            <a:r>
              <a:rPr lang="sv-SE" sz="2000" smtClean="0"/>
              <a:t> mempunyai 2 </a:t>
            </a:r>
            <a:r>
              <a:rPr lang="sv-SE" sz="2000" i="1" smtClean="0"/>
              <a:t>NIC</a:t>
            </a:r>
            <a:r>
              <a:rPr lang="sv-SE" sz="2000" smtClean="0"/>
              <a:t> atau lebih yang bisa menghubungkan dengan jaringan lain. </a:t>
            </a:r>
          </a:p>
          <a:p>
            <a:pPr>
              <a:lnSpc>
                <a:spcPct val="90000"/>
              </a:lnSpc>
            </a:pPr>
            <a:r>
              <a:rPr lang="sv-SE" sz="2000" smtClean="0"/>
              <a:t>Untuk </a:t>
            </a:r>
            <a:r>
              <a:rPr lang="sv-SE" sz="2000" i="1" smtClean="0"/>
              <a:t>LAN</a:t>
            </a:r>
            <a:r>
              <a:rPr lang="sv-SE" sz="2000" smtClean="0"/>
              <a:t> kecil yang terhubung internet, salah satu </a:t>
            </a:r>
            <a:r>
              <a:rPr lang="sv-SE" sz="2000" i="1" smtClean="0"/>
              <a:t>interface</a:t>
            </a:r>
            <a:r>
              <a:rPr lang="sv-SE" sz="2000" smtClean="0"/>
              <a:t> adalah </a:t>
            </a:r>
            <a:r>
              <a:rPr lang="sv-SE" sz="2000" i="1" smtClean="0"/>
              <a:t>NIC card</a:t>
            </a:r>
            <a:r>
              <a:rPr lang="sv-SE" altLang="ja-JP" sz="2000" smtClean="0"/>
              <a:t>, dan </a:t>
            </a:r>
            <a:r>
              <a:rPr lang="sv-SE" altLang="ja-JP" sz="2000" i="1" smtClean="0"/>
              <a:t>interface</a:t>
            </a:r>
            <a:r>
              <a:rPr lang="sv-SE" altLang="ja-JP" sz="2000" smtClean="0"/>
              <a:t> yang lain adalah sembarang hardware jaringan misal modem untuk </a:t>
            </a:r>
            <a:r>
              <a:rPr lang="sv-SE" altLang="ja-JP" sz="2000" i="1" smtClean="0"/>
              <a:t>leased line</a:t>
            </a:r>
            <a:r>
              <a:rPr lang="sv-SE" altLang="ja-JP" sz="2000" smtClean="0"/>
              <a:t> atau </a:t>
            </a:r>
            <a:r>
              <a:rPr lang="sv-SE" altLang="ja-JP" sz="2000" i="1" smtClean="0"/>
              <a:t>ISDN </a:t>
            </a:r>
            <a:r>
              <a:rPr lang="sv-SE" altLang="ja-JP" sz="2000" smtClean="0"/>
              <a:t>atau koneksi internet </a:t>
            </a:r>
            <a:r>
              <a:rPr lang="sv-SE" altLang="ja-JP" sz="2000" i="1" smtClean="0"/>
              <a:t>ADSL</a:t>
            </a:r>
            <a:r>
              <a:rPr lang="sv-SE" altLang="ja-JP" sz="2000" smtClean="0"/>
              <a:t> yang digunakan</a:t>
            </a:r>
            <a:r>
              <a:rPr lang="en-US" altLang="ja-JP" sz="2000" smtClean="0"/>
              <a:t> </a:t>
            </a:r>
            <a:endParaRPr lang="en-US" sz="200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Komputer Router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Supaya Router bisa meneruskan data, komputer yang ada pada jaringan tersebut harus menugaskan router untuk meneruskan data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Penugasan dilakukan dengan cara setting komputer default gateway ke router</a:t>
            </a:r>
          </a:p>
          <a:p>
            <a:pPr>
              <a:lnSpc>
                <a:spcPct val="90000"/>
              </a:lnSpc>
            </a:pPr>
            <a:r>
              <a:rPr lang="sv-SE" sz="2000" smtClean="0"/>
              <a:t>Jika kita tidak setting </a:t>
            </a:r>
            <a:r>
              <a:rPr lang="sv-SE" sz="2000" i="1" smtClean="0"/>
              <a:t>default gateway</a:t>
            </a:r>
            <a:r>
              <a:rPr lang="sv-SE" sz="2000" smtClean="0"/>
              <a:t> maka bisa dipastikan </a:t>
            </a:r>
            <a:r>
              <a:rPr lang="sv-SE" sz="2000" i="1" smtClean="0"/>
              <a:t>LAN  </a:t>
            </a:r>
            <a:r>
              <a:rPr lang="sv-SE" sz="2000" smtClean="0"/>
              <a:t>tersebut tidak bisa terkoneksi dengan jaringan lainnya</a:t>
            </a:r>
            <a:r>
              <a:rPr lang="en-US" sz="2000" smtClean="0"/>
              <a:t>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Gateway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6"/>
          <p:cNvGraphicFramePr>
            <a:graphicFrameLocks noChangeAspect="1"/>
          </p:cNvGraphicFramePr>
          <p:nvPr>
            <p:ph idx="1"/>
          </p:nvPr>
        </p:nvGraphicFramePr>
        <p:xfrm>
          <a:off x="457200" y="1676400"/>
          <a:ext cx="8229600" cy="3919538"/>
        </p:xfrm>
        <a:graphic>
          <a:graphicData uri="http://schemas.openxmlformats.org/presentationml/2006/ole">
            <p:oleObj spid="_x0000_s1026" name="Bitmap Image" r:id="rId3" imgW="7380952" imgH="3514286" progId="Paint.Picture">
              <p:embed/>
            </p:oleObj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Perubahan Alamat IP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4648200"/>
            <a:ext cx="914400" cy="8382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057400"/>
            <a:ext cx="2209800" cy="12954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57600" y="3352800"/>
            <a:ext cx="2209800" cy="12954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7000" y="1524000"/>
            <a:ext cx="2286000" cy="12954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Dua cara membangun tabel Routing :</a:t>
            </a:r>
          </a:p>
          <a:p>
            <a:pPr lvl="1"/>
            <a:r>
              <a:rPr lang="en-US" sz="2400" smtClean="0"/>
              <a:t>Static Routing</a:t>
            </a:r>
          </a:p>
          <a:p>
            <a:pPr lvl="2"/>
            <a:r>
              <a:rPr lang="en-US" sz="2000" smtClean="0"/>
              <a:t>Dibangun berdasarkan definisi dari administrator</a:t>
            </a:r>
          </a:p>
          <a:p>
            <a:pPr lvl="2"/>
            <a:r>
              <a:rPr lang="en-US" sz="2000" smtClean="0"/>
              <a:t>Administrator harus cermat, satu saja tabel routing salah jaringan tidak terkoneksi</a:t>
            </a:r>
          </a:p>
          <a:p>
            <a:pPr lvl="1"/>
            <a:r>
              <a:rPr lang="en-US" sz="2400" smtClean="0"/>
              <a:t>Dynamic Routing</a:t>
            </a:r>
          </a:p>
          <a:p>
            <a:pPr lvl="2"/>
            <a:r>
              <a:rPr lang="en-US" sz="2000" smtClean="0"/>
              <a:t>Secara otomatis router jalur routingnya, dengan cara bertukar informasi antar router menggunakan protokol tftp</a:t>
            </a:r>
          </a:p>
          <a:p>
            <a:pPr lvl="2"/>
            <a:r>
              <a:rPr lang="en-US" sz="2000" smtClean="0"/>
              <a:t>Kategori algoritma dinamik :</a:t>
            </a:r>
          </a:p>
          <a:p>
            <a:pPr lvl="3"/>
            <a:r>
              <a:rPr lang="en-US" sz="1800" smtClean="0"/>
              <a:t>Distance Vector</a:t>
            </a:r>
          </a:p>
          <a:p>
            <a:pPr lvl="3"/>
            <a:r>
              <a:rPr lang="en-US" sz="1800" smtClean="0"/>
              <a:t>Link State</a:t>
            </a:r>
          </a:p>
          <a:p>
            <a:pPr lvl="3"/>
            <a:r>
              <a:rPr lang="en-US" sz="1800" smtClean="0"/>
              <a:t>Hybrid</a:t>
            </a:r>
          </a:p>
          <a:p>
            <a:endParaRPr lang="en-US" sz="280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Cara Membangun Tabel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Aliasing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038600" cy="4530725"/>
          </a:xfrm>
          <a:solidFill>
            <a:srgbClr val="00B05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smtClean="0"/>
              <a:t>IP Aliasing adalah adalah mapping single MAC Address untuk multiple IP address, satu NIC bisa diberi nomor IP lebih dari satu</a:t>
            </a:r>
            <a:r>
              <a:rPr lang="en-US" sz="200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000" smtClean="0"/>
              <a:t>Dengan 1 NIC bisa menghubungkan 2 subnet yang berbeda</a:t>
            </a:r>
          </a:p>
          <a:p>
            <a:pPr>
              <a:lnSpc>
                <a:spcPct val="90000"/>
              </a:lnSpc>
            </a:pPr>
            <a:r>
              <a:rPr lang="sv-SE" sz="2000" smtClean="0"/>
              <a:t>Dengan 2 NIC bisa menghubungkan 3 subnet yang berbeda</a:t>
            </a:r>
            <a:r>
              <a:rPr lang="en-US" sz="2000" smtClean="0"/>
              <a:t> 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495800" y="2419350"/>
          <a:ext cx="4648200" cy="2552700"/>
        </p:xfrm>
        <a:graphic>
          <a:graphicData uri="http://schemas.openxmlformats.org/presentationml/2006/ole">
            <p:oleObj spid="_x0000_s2050" name="Bitmap Image" r:id="rId3" imgW="6001588" imgH="3296110" progId="Paint.Picture">
              <p:embed/>
            </p:oleObj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267200" y="4495800"/>
            <a:ext cx="12954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34000" y="3581400"/>
            <a:ext cx="685800" cy="1295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943600" y="2819400"/>
            <a:ext cx="6858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19800" y="3124200"/>
            <a:ext cx="685800" cy="1295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629400" y="4038600"/>
            <a:ext cx="11430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705600" y="2057400"/>
            <a:ext cx="11430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077200" y="2895600"/>
            <a:ext cx="11430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smtClean="0"/>
              <a:t>Static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1271</Words>
  <Application>Microsoft Office PowerPoint</Application>
  <PresentationFormat>On-screen Show (4:3)</PresentationFormat>
  <Paragraphs>177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Concourse</vt:lpstr>
      <vt:lpstr>Bitmap Image</vt:lpstr>
      <vt:lpstr>Visio 2000 Drawing</vt:lpstr>
      <vt:lpstr>Routing</vt:lpstr>
      <vt:lpstr>Pendahuluan</vt:lpstr>
      <vt:lpstr>Router</vt:lpstr>
      <vt:lpstr>Komputer Router </vt:lpstr>
      <vt:lpstr>Default Gateway</vt:lpstr>
      <vt:lpstr>Perubahan Alamat IP</vt:lpstr>
      <vt:lpstr>Cara Membangun Tabel Routing</vt:lpstr>
      <vt:lpstr>IP Aliasing</vt:lpstr>
      <vt:lpstr>Static Routing</vt:lpstr>
      <vt:lpstr>Konfigurasi Jaringan Dengan Static Routing Mengg. IP Aliasing</vt:lpstr>
      <vt:lpstr>Konfigurasi Jaringan Dengan Static Routing Mengg. IP Aliasing</vt:lpstr>
      <vt:lpstr>Dynamic Routing</vt:lpstr>
      <vt:lpstr>IS – IS (Intermediate System to Intermediate System )</vt:lpstr>
      <vt:lpstr>Dynamic Routing</vt:lpstr>
      <vt:lpstr>Distance Vector</vt:lpstr>
      <vt:lpstr>Cara Kerja Distance Vector</vt:lpstr>
      <vt:lpstr>Cara Kerja Distance Vector…</vt:lpstr>
      <vt:lpstr>Cara Kerja Distance Vector…</vt:lpstr>
      <vt:lpstr>Distance Vector…</vt:lpstr>
      <vt:lpstr>Type Distance Vector</vt:lpstr>
      <vt:lpstr>Routing Information Protocol RIP</vt:lpstr>
      <vt:lpstr>Routing Information Protocol (RIP)</vt:lpstr>
      <vt:lpstr>Routing Information Protocol (RIP)…</vt:lpstr>
      <vt:lpstr>Disable Split Horizon</vt:lpstr>
      <vt:lpstr>Enable Split Horizon</vt:lpstr>
      <vt:lpstr>Interior Gateway Routing Protocol (IGRP)</vt:lpstr>
      <vt:lpstr>EIGRP</vt:lpstr>
      <vt:lpstr>Link State</vt:lpstr>
      <vt:lpstr>Link State …</vt:lpstr>
      <vt:lpstr>Tahap tahap Link-State</vt:lpstr>
      <vt:lpstr>Tahap tahap Link-State</vt:lpstr>
      <vt:lpstr>OSPF (Open Shortest Path First)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123456789</dc:creator>
  <cp:lastModifiedBy>123456789</cp:lastModifiedBy>
  <cp:revision>1</cp:revision>
  <dcterms:created xsi:type="dcterms:W3CDTF">2015-11-16T01:06:37Z</dcterms:created>
  <dcterms:modified xsi:type="dcterms:W3CDTF">2015-11-16T01:07:24Z</dcterms:modified>
</cp:coreProperties>
</file>