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CD12CFF-3E5F-4208-9E7E-C19D6FAA0F9D}" type="datetimeFigureOut">
              <a:rPr lang="id-ID" smtClean="0"/>
              <a:t>16/11/2015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BC80C75-DE9A-4CEB-8CCC-E85235A3D2A1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Physical Layer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Kabel UTP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10 Mbps (10 Megabit per detik)</a:t>
            </a:r>
          </a:p>
          <a:p>
            <a:pPr lvl="2" eaLnBrk="1" hangingPunct="1">
              <a:defRPr/>
            </a:pPr>
            <a:r>
              <a:rPr lang="en-US" smtClean="0"/>
              <a:t>10BaseT</a:t>
            </a:r>
          </a:p>
          <a:p>
            <a:pPr eaLnBrk="1" hangingPunct="1">
              <a:defRPr/>
            </a:pPr>
            <a:r>
              <a:rPr lang="en-US" smtClean="0"/>
              <a:t>100 Mbps</a:t>
            </a:r>
          </a:p>
          <a:p>
            <a:pPr lvl="2" eaLnBrk="1" hangingPunct="1">
              <a:defRPr/>
            </a:pPr>
            <a:r>
              <a:rPr lang="en-US" smtClean="0"/>
              <a:t>100BaseTX</a:t>
            </a:r>
          </a:p>
          <a:p>
            <a:pPr eaLnBrk="1" hangingPunct="1">
              <a:defRPr/>
            </a:pPr>
            <a:r>
              <a:rPr lang="en-US" smtClean="0"/>
              <a:t>1000 Mbps</a:t>
            </a:r>
          </a:p>
          <a:p>
            <a:pPr lvl="2" eaLnBrk="1" hangingPunct="1">
              <a:defRPr/>
            </a:pPr>
            <a:r>
              <a:rPr lang="en-US" smtClean="0"/>
              <a:t>1000BaseT</a:t>
            </a:r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Type Kabel UTP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9530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Straight </a:t>
            </a:r>
            <a:r>
              <a:rPr lang="en-US" sz="2800" dirty="0" err="1" smtClean="0"/>
              <a:t>Trough,untuk</a:t>
            </a:r>
            <a:r>
              <a:rPr lang="en-US" sz="2800" dirty="0" smtClean="0"/>
              <a:t> </a:t>
            </a:r>
            <a:r>
              <a:rPr lang="en-US" sz="2800" dirty="0" err="1" smtClean="0"/>
              <a:t>koneksi</a:t>
            </a:r>
            <a:r>
              <a:rPr lang="en-US" sz="2800" dirty="0" smtClean="0"/>
              <a:t> :</a:t>
            </a:r>
          </a:p>
          <a:p>
            <a:pPr lvl="1" eaLnBrk="1" hangingPunct="1">
              <a:defRPr/>
            </a:pPr>
            <a:r>
              <a:rPr lang="en-US" sz="2400" dirty="0" smtClean="0"/>
              <a:t>Hub/Switch to PC/Router</a:t>
            </a:r>
          </a:p>
          <a:p>
            <a:pPr eaLnBrk="1" hangingPunct="1">
              <a:defRPr/>
            </a:pPr>
            <a:r>
              <a:rPr lang="en-US" sz="2800" dirty="0" smtClean="0"/>
              <a:t>Cross Over,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koneksi</a:t>
            </a:r>
            <a:r>
              <a:rPr lang="en-US" sz="2800" dirty="0" smtClean="0"/>
              <a:t> :</a:t>
            </a:r>
          </a:p>
          <a:p>
            <a:pPr lvl="1" eaLnBrk="1" hangingPunct="1">
              <a:defRPr/>
            </a:pPr>
            <a:r>
              <a:rPr lang="en-US" sz="2400" dirty="0" smtClean="0"/>
              <a:t>Router to Router, PC to PC, Hub/Switch to Hub/Switch</a:t>
            </a:r>
          </a:p>
          <a:p>
            <a:pPr eaLnBrk="1" hangingPunct="1">
              <a:defRPr/>
            </a:pPr>
            <a:r>
              <a:rPr lang="en-US" sz="2800" dirty="0" smtClean="0"/>
              <a:t>Roll Over,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koneksi</a:t>
            </a:r>
            <a:r>
              <a:rPr lang="en-US" sz="2800" dirty="0" smtClean="0"/>
              <a:t> :</a:t>
            </a:r>
          </a:p>
          <a:p>
            <a:pPr lvl="1" eaLnBrk="1" hangingPunct="1">
              <a:defRPr/>
            </a:pPr>
            <a:r>
              <a:rPr lang="en-US" sz="2400" dirty="0" smtClean="0"/>
              <a:t>PC to Router/Switch </a:t>
            </a:r>
            <a:r>
              <a:rPr lang="en-US" sz="2400" dirty="0" smtClean="0">
                <a:sym typeface="Wingdings" pitchFamily="2" charset="2"/>
              </a:rPr>
              <a:t>console, </a:t>
            </a:r>
            <a:r>
              <a:rPr lang="en-US" sz="2400" dirty="0" err="1" smtClean="0">
                <a:sym typeface="Wingdings" pitchFamily="2" charset="2"/>
              </a:rPr>
              <a:t>manajemen</a:t>
            </a:r>
            <a:r>
              <a:rPr lang="en-US" sz="2400" dirty="0" smtClean="0">
                <a:sym typeface="Wingdings" pitchFamily="2" charset="2"/>
              </a:rPr>
              <a:t> switch/router </a:t>
            </a:r>
            <a:endParaRPr lang="en-US" sz="2400" dirty="0" smtClean="0"/>
          </a:p>
          <a:p>
            <a:pPr eaLnBrk="1" hangingPunct="1">
              <a:defRPr/>
            </a:pPr>
            <a:endParaRPr lang="en-US" sz="2800" dirty="0" smtClean="0"/>
          </a:p>
        </p:txBody>
      </p:sp>
      <p:pic>
        <p:nvPicPr>
          <p:cNvPr id="14340" name="Picture 4" descr="14-f_sma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600200"/>
            <a:ext cx="1752600" cy="125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 descr="14-g_smal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429000"/>
            <a:ext cx="1676400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400800" y="1143000"/>
            <a:ext cx="2057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Straight-through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6553200" y="29718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Cross-over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6477000" y="48768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1800" b="1">
                <a:latin typeface="Arial" charset="0"/>
              </a:rPr>
              <a:t>Rollover</a:t>
            </a:r>
          </a:p>
        </p:txBody>
      </p:sp>
      <p:pic>
        <p:nvPicPr>
          <p:cNvPr id="14345" name="Picture 9" descr="14-h_smal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5257800"/>
            <a:ext cx="17526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Fiber Optic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17825"/>
            <a:ext cx="5105400" cy="3387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 smtClean="0"/>
              <a:t>Menggunakan</a:t>
            </a:r>
            <a:r>
              <a:rPr lang="en-US" sz="2800" dirty="0" smtClean="0"/>
              <a:t> infra </a:t>
            </a:r>
            <a:r>
              <a:rPr lang="en-US" sz="2800" dirty="0" err="1" smtClean="0"/>
              <a:t>merah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laser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mengirimkan</a:t>
            </a:r>
            <a:r>
              <a:rPr lang="en-US" sz="2800" dirty="0" smtClean="0"/>
              <a:t>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 smtClean="0"/>
              <a:t>Terdiri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kabel</a:t>
            </a:r>
            <a:r>
              <a:rPr lang="en-US" sz="2800" dirty="0" smtClean="0"/>
              <a:t> 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Transmit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Receive Data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komunikasi</a:t>
            </a:r>
            <a:r>
              <a:rPr lang="en-US" sz="2800" dirty="0" smtClean="0"/>
              <a:t> full duplex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8229600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276600"/>
            <a:ext cx="31718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Wireless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447800"/>
            <a:ext cx="7924800" cy="5334000"/>
          </a:xfrm>
          <a:noFill/>
        </p:spPr>
      </p:pic>
      <p:pic>
        <p:nvPicPr>
          <p:cNvPr id="1638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1000"/>
            <a:ext cx="13716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57200"/>
            <a:ext cx="13716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9800" y="533400"/>
            <a:ext cx="13716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10"/>
          <p:cNvPicPr>
            <a:picLocks noChangeAspect="1" noChangeArrowheads="1"/>
          </p:cNvPicPr>
          <p:nvPr>
            <p:ph sz="half"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7467600" y="228600"/>
            <a:ext cx="1524000" cy="1169988"/>
          </a:xfrm>
          <a:noFill/>
        </p:spPr>
      </p:pic>
      <p:sp>
        <p:nvSpPr>
          <p:cNvPr id="8" name="Oval 7"/>
          <p:cNvSpPr/>
          <p:nvPr/>
        </p:nvSpPr>
        <p:spPr bwMode="auto">
          <a:xfrm>
            <a:off x="2057400" y="2590800"/>
            <a:ext cx="1371600" cy="1066800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Physical Layer WAN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295400"/>
            <a:ext cx="7848600" cy="5033963"/>
          </a:xfrm>
          <a:noFill/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5562600"/>
            <a:ext cx="3581400" cy="6096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4400" y="3200400"/>
            <a:ext cx="1905000" cy="16764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24200" y="3200400"/>
            <a:ext cx="2209800" cy="11430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162800" y="3200400"/>
            <a:ext cx="1371600" cy="14478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62600" y="3200400"/>
            <a:ext cx="1371600" cy="14478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Koneksi Serial dan Kecepatannya</a:t>
            </a:r>
          </a:p>
        </p:txBody>
      </p:sp>
      <p:pic>
        <p:nvPicPr>
          <p:cNvPr id="18435" name="Picture 4" descr="5_2_2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1676400"/>
            <a:ext cx="8305800" cy="36004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14388" eaLnBrk="1" hangingPunct="1">
              <a:defRPr/>
            </a:pPr>
            <a:r>
              <a:rPr lang="en-US" altLang="en-US" sz="3800" smtClean="0"/>
              <a:t>Koneksi Serial WAN</a:t>
            </a:r>
          </a:p>
        </p:txBody>
      </p:sp>
      <p:pic>
        <p:nvPicPr>
          <p:cNvPr id="19459" name="Picture 3" descr="5_2_2a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90600" y="1630363"/>
            <a:ext cx="7086600" cy="47704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Koneksi WAN Dengan Router</a:t>
            </a:r>
          </a:p>
        </p:txBody>
      </p:sp>
      <p:pic>
        <p:nvPicPr>
          <p:cNvPr id="20483" name="Picture 4" descr="5_2_3a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1676400"/>
            <a:ext cx="6400800" cy="45942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smtClean="0"/>
              <a:t>Physical Connection Untuk Konfigurasi Device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idx="1"/>
          </p:nvPr>
        </p:nvGraphicFramePr>
        <p:xfrm>
          <a:off x="381000" y="1676400"/>
          <a:ext cx="8229600" cy="4240213"/>
        </p:xfrm>
        <a:graphic>
          <a:graphicData uri="http://schemas.openxmlformats.org/presentationml/2006/ole">
            <p:oleObj spid="_x0000_s1026" name="Bitmap Image" r:id="rId3" imgW="5409524" imgH="1733333" progId="Paint.Picture">
              <p:embed/>
            </p:oleObj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00400" y="3200400"/>
            <a:ext cx="1981200" cy="5334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Peralatan Jaringan Layer 1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Repeater</a:t>
            </a:r>
          </a:p>
          <a:p>
            <a:pPr eaLnBrk="1" hangingPunct="1">
              <a:defRPr/>
            </a:pPr>
            <a:r>
              <a:rPr lang="en-US" smtClean="0"/>
              <a:t>Hub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Physical Layer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lapisan</a:t>
            </a:r>
            <a:r>
              <a:rPr lang="en-US" sz="2400" dirty="0" smtClean="0"/>
              <a:t> </a:t>
            </a:r>
            <a:r>
              <a:rPr lang="en-US" sz="2400" dirty="0" err="1" smtClean="0"/>
              <a:t>terbawah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OSI. </a:t>
            </a:r>
            <a:r>
              <a:rPr lang="en-US" sz="2400" dirty="0" err="1" smtClean="0"/>
              <a:t>Lapisan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bertanggung</a:t>
            </a:r>
            <a:r>
              <a:rPr lang="en-US" sz="2400" dirty="0" smtClean="0"/>
              <a:t> </a:t>
            </a:r>
            <a:r>
              <a:rPr lang="en-US" sz="2400" dirty="0" err="1" smtClean="0"/>
              <a:t>jawab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masalah</a:t>
            </a:r>
            <a:r>
              <a:rPr lang="en-US" sz="2400" dirty="0" smtClean="0"/>
              <a:t> </a:t>
            </a:r>
            <a:r>
              <a:rPr lang="en-US" sz="2400" dirty="0" err="1" smtClean="0"/>
              <a:t>pemindahan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dari</a:t>
            </a:r>
            <a:r>
              <a:rPr lang="en-US" sz="2400" dirty="0" smtClean="0"/>
              <a:t> hardware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hardware lain.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Lapisan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tentang</a:t>
            </a:r>
            <a:r>
              <a:rPr lang="en-US" sz="2400" dirty="0" smtClean="0"/>
              <a:t> media </a:t>
            </a:r>
            <a:r>
              <a:rPr lang="en-US" sz="2400" dirty="0" err="1" smtClean="0"/>
              <a:t>penghantar</a:t>
            </a:r>
            <a:r>
              <a:rPr lang="en-US" sz="2400" dirty="0" smtClean="0"/>
              <a:t>, </a:t>
            </a:r>
            <a:r>
              <a:rPr lang="en-US" sz="2400" dirty="0" err="1" smtClean="0"/>
              <a:t>jenis</a:t>
            </a:r>
            <a:r>
              <a:rPr lang="en-US" sz="2400" dirty="0" smtClean="0"/>
              <a:t> </a:t>
            </a:r>
            <a:r>
              <a:rPr lang="en-US" sz="2400" dirty="0" err="1" smtClean="0"/>
              <a:t>konektor</a:t>
            </a:r>
            <a:r>
              <a:rPr lang="en-US" sz="2400" dirty="0" smtClean="0"/>
              <a:t>, </a:t>
            </a:r>
            <a:r>
              <a:rPr lang="en-US" sz="2400" dirty="0" err="1" smtClean="0"/>
              <a:t>serta</a:t>
            </a:r>
            <a:r>
              <a:rPr lang="en-US" sz="2400" dirty="0" smtClean="0"/>
              <a:t> </a:t>
            </a:r>
            <a:r>
              <a:rPr lang="en-US" sz="2400" dirty="0" err="1" smtClean="0"/>
              <a:t>aturan</a:t>
            </a:r>
            <a:r>
              <a:rPr lang="en-US" sz="2400" dirty="0" smtClean="0"/>
              <a:t> </a:t>
            </a:r>
            <a:r>
              <a:rPr lang="en-US" sz="2400" dirty="0" err="1" smtClean="0"/>
              <a:t>pensinyalan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Beberapa</a:t>
            </a:r>
            <a:r>
              <a:rPr lang="en-US" sz="2400" dirty="0" smtClean="0"/>
              <a:t> Media yang </a:t>
            </a:r>
            <a:r>
              <a:rPr lang="en-US" sz="2400" dirty="0" err="1" smtClean="0"/>
              <a:t>dipakai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jaringan</a:t>
            </a:r>
            <a:r>
              <a:rPr lang="en-US" sz="2400" dirty="0" smtClean="0"/>
              <a:t> 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err="1" smtClean="0"/>
              <a:t>Tembaga</a:t>
            </a:r>
            <a:endParaRPr lang="en-US" sz="20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/>
              <a:t>Coaxial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/>
              <a:t>Twisted Pair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Fiber </a:t>
            </a:r>
            <a:r>
              <a:rPr lang="en-US" sz="2000" dirty="0" err="1" smtClean="0"/>
              <a:t>Optik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/>
              <a:t>Wireless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Repeaters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65563"/>
            <a:ext cx="8229600" cy="2265362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err="1" smtClean="0"/>
              <a:t>Sinyal</a:t>
            </a:r>
            <a:r>
              <a:rPr lang="en-US" sz="2000" dirty="0" smtClean="0"/>
              <a:t> </a:t>
            </a:r>
            <a:r>
              <a:rPr lang="en-US" sz="2000" dirty="0" err="1" smtClean="0"/>
              <a:t>selama</a:t>
            </a:r>
            <a:r>
              <a:rPr lang="en-US" sz="2000" dirty="0" smtClean="0"/>
              <a:t> travel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batas</a:t>
            </a:r>
            <a:r>
              <a:rPr lang="en-US" sz="2000" dirty="0" smtClean="0"/>
              <a:t> max. </a:t>
            </a:r>
            <a:r>
              <a:rPr lang="en-US" sz="2000" dirty="0" err="1" smtClean="0"/>
              <a:t>panjang</a:t>
            </a:r>
            <a:r>
              <a:rPr lang="en-US" sz="2000" dirty="0" smtClean="0"/>
              <a:t>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media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lemah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sampah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000" dirty="0" err="1" smtClean="0"/>
              <a:t>Pelemahan</a:t>
            </a:r>
            <a:r>
              <a:rPr lang="en-US" sz="2000" dirty="0" smtClean="0"/>
              <a:t> </a:t>
            </a:r>
            <a:r>
              <a:rPr lang="en-US" sz="2000" dirty="0" err="1" smtClean="0"/>
              <a:t>biasa</a:t>
            </a:r>
            <a:r>
              <a:rPr lang="en-US" sz="2000" dirty="0" smtClean="0"/>
              <a:t> </a:t>
            </a:r>
            <a:r>
              <a:rPr lang="en-US" sz="2000" dirty="0" err="1" smtClean="0"/>
              <a:t>disebut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b="1" dirty="0" smtClean="0"/>
              <a:t>attenuation</a:t>
            </a:r>
            <a:r>
              <a:rPr lang="en-US" sz="2000" dirty="0" smtClean="0"/>
              <a:t>.	</a:t>
            </a:r>
          </a:p>
          <a:p>
            <a:pPr eaLnBrk="1" hangingPunct="1">
              <a:defRPr/>
            </a:pPr>
            <a:r>
              <a:rPr lang="en-US" sz="2000" dirty="0" smtClean="0"/>
              <a:t>Attenuation </a:t>
            </a:r>
            <a:r>
              <a:rPr lang="en-US" sz="2000" dirty="0" err="1" smtClean="0"/>
              <a:t>bertambah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: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sz="1800" dirty="0" err="1" smtClean="0"/>
              <a:t>Bertambahnya</a:t>
            </a:r>
            <a:r>
              <a:rPr lang="en-US" sz="1800" dirty="0" smtClean="0"/>
              <a:t> </a:t>
            </a:r>
            <a:r>
              <a:rPr lang="en-US" sz="1800" dirty="0" err="1" smtClean="0"/>
              <a:t>panjang</a:t>
            </a:r>
            <a:r>
              <a:rPr lang="en-US" sz="1800" dirty="0" smtClean="0"/>
              <a:t> </a:t>
            </a:r>
            <a:r>
              <a:rPr lang="en-US" sz="1800" dirty="0" err="1" smtClean="0"/>
              <a:t>kabel</a:t>
            </a:r>
            <a:endParaRPr lang="en-US" sz="1800" dirty="0" smtClean="0"/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sz="1800" dirty="0" err="1" smtClean="0"/>
              <a:t>Bertambahnya</a:t>
            </a:r>
            <a:r>
              <a:rPr lang="en-US" sz="1800" dirty="0" smtClean="0"/>
              <a:t> node/</a:t>
            </a:r>
            <a:r>
              <a:rPr lang="en-US" sz="1800" dirty="0" err="1" smtClean="0"/>
              <a:t>titik</a:t>
            </a:r>
            <a:r>
              <a:rPr lang="en-US" sz="1800" dirty="0" smtClean="0"/>
              <a:t>/</a:t>
            </a:r>
            <a:r>
              <a:rPr lang="en-US" sz="1800" dirty="0" err="1" smtClean="0"/>
              <a:t>komputer</a:t>
            </a:r>
            <a:r>
              <a:rPr lang="en-US" sz="1800" dirty="0" smtClean="0"/>
              <a:t> yang </a:t>
            </a:r>
            <a:r>
              <a:rPr lang="en-US" sz="1800" dirty="0" err="1" smtClean="0"/>
              <a:t>terkoneksi</a:t>
            </a:r>
            <a:r>
              <a:rPr lang="en-US" sz="1800" dirty="0" smtClean="0"/>
              <a:t> </a:t>
            </a:r>
            <a:r>
              <a:rPr lang="en-US" sz="1800" dirty="0" err="1" smtClean="0"/>
              <a:t>ke</a:t>
            </a:r>
            <a:r>
              <a:rPr lang="en-US" sz="1800" dirty="0" smtClean="0"/>
              <a:t> </a:t>
            </a:r>
            <a:r>
              <a:rPr lang="en-US" sz="1800" dirty="0" err="1" smtClean="0"/>
              <a:t>jaringan</a:t>
            </a:r>
            <a:endParaRPr lang="en-US" sz="1800" dirty="0" smtClean="0"/>
          </a:p>
        </p:txBody>
      </p:sp>
      <p:graphicFrame>
        <p:nvGraphicFramePr>
          <p:cNvPr id="49156" name="Group 4"/>
          <p:cNvGraphicFramePr>
            <a:graphicFrameLocks noGrp="1"/>
          </p:cNvGraphicFramePr>
          <p:nvPr/>
        </p:nvGraphicFramePr>
        <p:xfrm>
          <a:off x="1676400" y="1143000"/>
          <a:ext cx="6019800" cy="2308225"/>
        </p:xfrm>
        <a:graphic>
          <a:graphicData uri="http://schemas.openxmlformats.org/drawingml/2006/table">
            <a:tbl>
              <a:tblPr/>
              <a:tblGrid>
                <a:gridCol w="3009900"/>
                <a:gridCol w="3009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Medium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Max Distance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Twisted Pair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100 meters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Coaxial Cable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185/500 meters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Fiber Optic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2+ kilometers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Repeater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13263"/>
            <a:ext cx="8229600" cy="16176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Repeater </a:t>
            </a:r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menguatkan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pelemahan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endParaRPr lang="en-US" dirty="0" smtClean="0"/>
          </a:p>
        </p:txBody>
      </p:sp>
      <p:pic>
        <p:nvPicPr>
          <p:cNvPr id="50180" name="Picture 4" descr="repea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285750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5" descr="etbtfrl04_dg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295400"/>
            <a:ext cx="4876800" cy="260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Repeaters Extend Distances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124200"/>
            <a:ext cx="8686800" cy="22098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repeater </a:t>
            </a:r>
            <a:r>
              <a:rPr lang="en-US" sz="2400" dirty="0" err="1" smtClean="0"/>
              <a:t>jarak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ditempuh</a:t>
            </a:r>
            <a:r>
              <a:rPr lang="en-US" sz="2400" dirty="0" smtClean="0"/>
              <a:t> </a:t>
            </a:r>
            <a:r>
              <a:rPr lang="en-US" sz="2400" dirty="0" err="1" smtClean="0"/>
              <a:t>sinyal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ditambah</a:t>
            </a:r>
            <a:endParaRPr lang="en-US" sz="2400" dirty="0" smtClean="0"/>
          </a:p>
          <a:p>
            <a:pPr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400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Contoh</a:t>
            </a:r>
            <a:r>
              <a:rPr lang="en-US" sz="240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  <a:r>
              <a:rPr lang="en-US" sz="2400" dirty="0" smtClean="0"/>
              <a:t> 10Base-T max. </a:t>
            </a:r>
            <a:r>
              <a:rPr lang="en-US" sz="2400" dirty="0" err="1" smtClean="0"/>
              <a:t>panjang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diijinkan</a:t>
            </a:r>
            <a:r>
              <a:rPr lang="en-US" sz="2400" dirty="0" smtClean="0"/>
              <a:t> 100 meters. </a:t>
            </a:r>
            <a:r>
              <a:rPr lang="en-US" sz="2400" dirty="0" err="1" smtClean="0"/>
              <a:t>Satu</a:t>
            </a:r>
            <a:r>
              <a:rPr lang="en-US" sz="2400" dirty="0" smtClean="0"/>
              <a:t> repeater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memperpanjang</a:t>
            </a:r>
            <a:r>
              <a:rPr lang="en-US" sz="2400" dirty="0" smtClean="0"/>
              <a:t> </a:t>
            </a:r>
            <a:r>
              <a:rPr lang="en-US" sz="2400" dirty="0" err="1" smtClean="0"/>
              <a:t>jarak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kali </a:t>
            </a:r>
            <a:r>
              <a:rPr lang="en-US" sz="2400" dirty="0" err="1" smtClean="0"/>
              <a:t>lipat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200 meters!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2400" dirty="0" smtClean="0"/>
              <a:t>Repeater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berfungsi</a:t>
            </a:r>
            <a:r>
              <a:rPr lang="en-US" sz="2400" dirty="0" smtClean="0"/>
              <a:t> </a:t>
            </a:r>
            <a:r>
              <a:rPr lang="en-US" sz="2400" dirty="0" err="1" smtClean="0"/>
              <a:t>menguatkan</a:t>
            </a:r>
            <a:r>
              <a:rPr lang="en-US" sz="2400" dirty="0" smtClean="0"/>
              <a:t> </a:t>
            </a:r>
            <a:r>
              <a:rPr lang="en-US" sz="2400" dirty="0" err="1" smtClean="0"/>
              <a:t>sinyal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,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tambahan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lebih</a:t>
            </a:r>
            <a:r>
              <a:rPr lang="en-US" sz="2400" dirty="0" smtClean="0"/>
              <a:t> smart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6800" y="2032000"/>
            <a:ext cx="7239000" cy="558800"/>
            <a:chOff x="672" y="3680"/>
            <a:chExt cx="4560" cy="352"/>
          </a:xfrm>
        </p:grpSpPr>
        <p:sp>
          <p:nvSpPr>
            <p:cNvPr id="24585" name="Text Box 5"/>
            <p:cNvSpPr txBox="1">
              <a:spLocks noChangeArrowheads="1"/>
            </p:cNvSpPr>
            <p:nvPr/>
          </p:nvSpPr>
          <p:spPr bwMode="auto">
            <a:xfrm>
              <a:off x="672" y="3776"/>
              <a:ext cx="864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Arial" charset="0"/>
                </a:rPr>
                <a:t>NODE A</a:t>
              </a:r>
            </a:p>
          </p:txBody>
        </p:sp>
        <p:sp>
          <p:nvSpPr>
            <p:cNvPr id="24586" name="Text Box 6"/>
            <p:cNvSpPr txBox="1">
              <a:spLocks noChangeArrowheads="1"/>
            </p:cNvSpPr>
            <p:nvPr/>
          </p:nvSpPr>
          <p:spPr bwMode="auto">
            <a:xfrm>
              <a:off x="2448" y="3776"/>
              <a:ext cx="1008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Arial" charset="0"/>
                </a:rPr>
                <a:t>REPEATER</a:t>
              </a:r>
            </a:p>
          </p:txBody>
        </p:sp>
        <p:sp>
          <p:nvSpPr>
            <p:cNvPr id="24587" name="Text Box 7"/>
            <p:cNvSpPr txBox="1">
              <a:spLocks noChangeArrowheads="1"/>
            </p:cNvSpPr>
            <p:nvPr/>
          </p:nvSpPr>
          <p:spPr bwMode="auto">
            <a:xfrm>
              <a:off x="4368" y="3776"/>
              <a:ext cx="864" cy="2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Arial" charset="0"/>
                </a:rPr>
                <a:t>NODE B</a:t>
              </a:r>
            </a:p>
          </p:txBody>
        </p:sp>
        <p:sp>
          <p:nvSpPr>
            <p:cNvPr id="24588" name="Line 8"/>
            <p:cNvSpPr>
              <a:spLocks noChangeShapeType="1"/>
            </p:cNvSpPr>
            <p:nvPr/>
          </p:nvSpPr>
          <p:spPr bwMode="auto">
            <a:xfrm>
              <a:off x="1536" y="3920"/>
              <a:ext cx="91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4589" name="Line 9"/>
            <p:cNvSpPr>
              <a:spLocks noChangeShapeType="1"/>
            </p:cNvSpPr>
            <p:nvPr/>
          </p:nvSpPr>
          <p:spPr bwMode="auto">
            <a:xfrm>
              <a:off x="3456" y="3920"/>
              <a:ext cx="91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4590" name="Text Box 10"/>
            <p:cNvSpPr txBox="1">
              <a:spLocks noChangeArrowheads="1"/>
            </p:cNvSpPr>
            <p:nvPr/>
          </p:nvSpPr>
          <p:spPr bwMode="auto">
            <a:xfrm>
              <a:off x="1717" y="3680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Arial" charset="0"/>
                </a:rPr>
                <a:t>100 M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4591" name="Text Box 11"/>
            <p:cNvSpPr txBox="1">
              <a:spLocks noChangeArrowheads="1"/>
            </p:cNvSpPr>
            <p:nvPr/>
          </p:nvSpPr>
          <p:spPr bwMode="auto">
            <a:xfrm>
              <a:off x="3600" y="3680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accent2"/>
                  </a:solidFill>
                  <a:latin typeface="Arial" charset="0"/>
                </a:rPr>
                <a:t>100 M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4581" name="Text Box 12"/>
          <p:cNvSpPr txBox="1">
            <a:spLocks noChangeArrowheads="1"/>
          </p:cNvSpPr>
          <p:nvPr/>
        </p:nvSpPr>
        <p:spPr bwMode="auto">
          <a:xfrm>
            <a:off x="2590800" y="1219200"/>
            <a:ext cx="13716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Arial" charset="0"/>
              </a:rPr>
              <a:t>NODE A</a:t>
            </a:r>
          </a:p>
        </p:txBody>
      </p:sp>
      <p:sp>
        <p:nvSpPr>
          <p:cNvPr id="24582" name="Text Box 13"/>
          <p:cNvSpPr txBox="1">
            <a:spLocks noChangeArrowheads="1"/>
          </p:cNvSpPr>
          <p:nvPr/>
        </p:nvSpPr>
        <p:spPr bwMode="auto">
          <a:xfrm>
            <a:off x="5410200" y="1219200"/>
            <a:ext cx="1371600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Arial" charset="0"/>
              </a:rPr>
              <a:t>NODE B</a:t>
            </a:r>
          </a:p>
        </p:txBody>
      </p:sp>
      <p:sp>
        <p:nvSpPr>
          <p:cNvPr id="24583" name="Line 14"/>
          <p:cNvSpPr>
            <a:spLocks noChangeShapeType="1"/>
          </p:cNvSpPr>
          <p:nvPr/>
        </p:nvSpPr>
        <p:spPr bwMode="auto">
          <a:xfrm>
            <a:off x="3962400" y="1447800"/>
            <a:ext cx="144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4249738" y="106680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  <a:latin typeface="Arial" charset="0"/>
              </a:rPr>
              <a:t>100 M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000" smtClean="0"/>
              <a:t>Hub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 l="9375" t="37062" r="41406" b="31671"/>
          <a:stretch>
            <a:fillRect/>
          </a:stretch>
        </p:blipFill>
        <p:spPr bwMode="auto">
          <a:xfrm>
            <a:off x="762000" y="1600200"/>
            <a:ext cx="2819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28600" y="3429000"/>
            <a:ext cx="8686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latin typeface="Arial" charset="0"/>
              </a:rPr>
              <a:t>Ketika mulai diperkenalkan teknologi star, dibutuhkan peralatan sebagai concentrator, maka diciptakan hub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latin typeface="Arial" charset="0"/>
              </a:rPr>
              <a:t>Hub merupakan mulitport repeater.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latin typeface="Arial" charset="0"/>
              </a:rPr>
              <a:t>Prinsip hub, data yang datang dari satu port akan dikeluarkan ke semua port kecuali port sumber.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latin typeface="Arial" charset="0"/>
              </a:rPr>
              <a:t>Dianggap sebagai device Layer 1 karena tidak ada fungsi smart yang lain kecuali sebagai concentrator</a:t>
            </a:r>
          </a:p>
        </p:txBody>
      </p:sp>
      <p:pic>
        <p:nvPicPr>
          <p:cNvPr id="52229" name="Picture 5" descr="star"/>
          <p:cNvPicPr>
            <a:picLocks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0" y="1371600"/>
            <a:ext cx="1943100" cy="1828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2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Media Berdasarkan Kecepatan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10 Mbps (10 Megabit per </a:t>
            </a:r>
            <a:r>
              <a:rPr lang="en-US" sz="2400" dirty="0" err="1" smtClean="0"/>
              <a:t>detik</a:t>
            </a:r>
            <a:r>
              <a:rPr lang="en-US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Coaxial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/>
              <a:t>10Base2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/>
              <a:t>10Base5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err="1" smtClean="0"/>
              <a:t>Twsited</a:t>
            </a:r>
            <a:r>
              <a:rPr lang="en-US" sz="2000" dirty="0" smtClean="0"/>
              <a:t> Pair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/>
              <a:t>10BaseT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100 Mbps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/>
              <a:t>100BaseTX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/>
              <a:t>100BaseFX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1000 Mbps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/>
              <a:t>1000BaseCX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/>
              <a:t>1000BaseSX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/>
              <a:t>1000BaseLX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/>
              <a:t>1000BaseT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Media Berdasarkan Kecepatan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>
            <p:ph idx="1"/>
          </p:nvPr>
        </p:nvPicPr>
        <p:blipFill>
          <a:blip r:embed="rId2" cstate="print"/>
          <a:srcRect l="5626" t="32504" r="43130" b="30003"/>
          <a:stretch>
            <a:fillRect/>
          </a:stretch>
        </p:blipFill>
        <p:spPr>
          <a:xfrm>
            <a:off x="533400" y="1295400"/>
            <a:ext cx="7772400" cy="48847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Media Berdasarkan Kecepatan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kecepatan</a:t>
            </a:r>
            <a:r>
              <a:rPr lang="en-US" sz="2800" dirty="0" smtClean="0"/>
              <a:t> </a:t>
            </a:r>
            <a:r>
              <a:rPr lang="en-US" sz="2800" dirty="0" err="1" smtClean="0"/>
              <a:t>sama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frame yang </a:t>
            </a:r>
            <a:r>
              <a:rPr lang="en-US" sz="2800" dirty="0" err="1" smtClean="0"/>
              <a:t>digunakan</a:t>
            </a:r>
            <a:endParaRPr lang="en-US" sz="2800" dirty="0" smtClean="0"/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Beda </a:t>
            </a:r>
            <a:r>
              <a:rPr lang="en-US" sz="2800" dirty="0" err="1" smtClean="0"/>
              <a:t>kecepatan</a:t>
            </a:r>
            <a:r>
              <a:rPr lang="en-US" sz="2800" dirty="0" smtClean="0"/>
              <a:t>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karakteristik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pewaktuan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parameter</a:t>
            </a:r>
          </a:p>
        </p:txBody>
      </p:sp>
      <p:pic>
        <p:nvPicPr>
          <p:cNvPr id="8196" name="Picture 4" descr="7113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2590800"/>
            <a:ext cx="7315200" cy="1473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10 Mbps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Dalam sinyaling menggunakan pengkodean mancester encoding</a:t>
            </a:r>
          </a:p>
        </p:txBody>
      </p:sp>
      <p:pic>
        <p:nvPicPr>
          <p:cNvPr id="9220" name="Picture 4" descr="7114"/>
          <p:cNvPicPr>
            <a:picLocks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52600" y="2590800"/>
            <a:ext cx="4648200" cy="379888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2" cstate="print"/>
          <a:srcRect l="30453" t="20834" r="31274" b="11040"/>
          <a:stretch>
            <a:fillRect/>
          </a:stretch>
        </p:blipFill>
        <p:spPr bwMode="auto">
          <a:xfrm>
            <a:off x="1676400" y="381000"/>
            <a:ext cx="6019800" cy="602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Coaxial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err="1" smtClean="0"/>
              <a:t>Dipakai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teknologi</a:t>
            </a:r>
            <a:r>
              <a:rPr lang="en-US" sz="2400" dirty="0" smtClean="0"/>
              <a:t> Bus</a:t>
            </a:r>
          </a:p>
          <a:p>
            <a:pPr eaLnBrk="1" hangingPunct="1">
              <a:defRPr/>
            </a:pP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dipakai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endParaRPr lang="en-US" sz="2400" dirty="0" smtClean="0"/>
          </a:p>
          <a:p>
            <a:pPr eaLnBrk="1" hangingPunct="1">
              <a:defRPr/>
            </a:pP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coaxial :</a:t>
            </a:r>
          </a:p>
          <a:p>
            <a:pPr lvl="1" eaLnBrk="1" hangingPunct="1">
              <a:defRPr/>
            </a:pPr>
            <a:r>
              <a:rPr lang="en-US" sz="2000" dirty="0" err="1" smtClean="0"/>
              <a:t>Thinnet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 Max 185 M</a:t>
            </a:r>
          </a:p>
          <a:p>
            <a:pPr lvl="2" eaLnBrk="1" hangingPunct="1">
              <a:defRPr/>
            </a:pPr>
            <a:r>
              <a:rPr lang="en-US" sz="1800" dirty="0" smtClean="0">
                <a:sym typeface="Wingdings" pitchFamily="2" charset="2"/>
              </a:rPr>
              <a:t>10Base2</a:t>
            </a:r>
          </a:p>
          <a:p>
            <a:pPr lvl="1" eaLnBrk="1" hangingPunct="1">
              <a:defRPr/>
            </a:pPr>
            <a:r>
              <a:rPr lang="en-US" sz="2000" dirty="0" err="1" smtClean="0">
                <a:sym typeface="Wingdings" pitchFamily="2" charset="2"/>
              </a:rPr>
              <a:t>Thicknet</a:t>
            </a:r>
            <a:r>
              <a:rPr lang="en-US" sz="2000" dirty="0" smtClean="0">
                <a:sym typeface="Wingdings" pitchFamily="2" charset="2"/>
              </a:rPr>
              <a:t>  Max 500 M</a:t>
            </a:r>
          </a:p>
          <a:p>
            <a:pPr lvl="2" eaLnBrk="1" hangingPunct="1">
              <a:defRPr/>
            </a:pPr>
            <a:r>
              <a:rPr lang="en-US" sz="1800" dirty="0" smtClean="0"/>
              <a:t>10Base5</a:t>
            </a:r>
          </a:p>
          <a:p>
            <a:pPr eaLnBrk="1" hangingPunct="1">
              <a:defRPr/>
            </a:pPr>
            <a:r>
              <a:rPr lang="en-US" sz="2400" dirty="0" err="1" smtClean="0"/>
              <a:t>Perlu</a:t>
            </a:r>
            <a:r>
              <a:rPr lang="en-US" sz="2400" dirty="0" smtClean="0"/>
              <a:t> repeater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jarak</a:t>
            </a:r>
            <a:r>
              <a:rPr lang="en-US" sz="2400" dirty="0" smtClean="0"/>
              <a:t> </a:t>
            </a:r>
            <a:r>
              <a:rPr lang="en-US" sz="2400" dirty="0" err="1" smtClean="0"/>
              <a:t>melebihi</a:t>
            </a:r>
            <a:r>
              <a:rPr lang="en-US" sz="2400" dirty="0" smtClean="0"/>
              <a:t> </a:t>
            </a:r>
            <a:r>
              <a:rPr lang="en-US" sz="2400" dirty="0" err="1" smtClean="0"/>
              <a:t>batas</a:t>
            </a:r>
            <a:r>
              <a:rPr lang="en-US" sz="2400" dirty="0" smtClean="0"/>
              <a:t> max </a:t>
            </a:r>
            <a:r>
              <a:rPr lang="en-US" sz="2400" dirty="0" err="1" smtClean="0"/>
              <a:t>kabel</a:t>
            </a:r>
            <a:endParaRPr lang="en-US" sz="2400" dirty="0" smtClean="0"/>
          </a:p>
        </p:txBody>
      </p:sp>
      <p:pic>
        <p:nvPicPr>
          <p:cNvPr id="5124" name="Picture 4" descr="bnc"/>
          <p:cNvPicPr>
            <a:picLocks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0" y="2971800"/>
            <a:ext cx="4343400" cy="2770188"/>
          </a:xfrm>
          <a:noFill/>
        </p:spPr>
      </p:pic>
      <p:pic>
        <p:nvPicPr>
          <p:cNvPr id="5125" name="Picture 5"/>
          <p:cNvPicPr>
            <a:picLocks noChangeAspect="1" noChangeArrowheads="1"/>
          </p:cNvPicPr>
          <p:nvPr>
            <p:ph sz="quarter" idx="3"/>
          </p:nvPr>
        </p:nvPicPr>
        <p:blipFill>
          <a:blip r:embed="rId3" cstate="print"/>
          <a:srcRect l="7813" t="26280" r="39844" b="17654"/>
          <a:stretch>
            <a:fillRect/>
          </a:stretch>
        </p:blipFill>
        <p:spPr>
          <a:xfrm>
            <a:off x="4800600" y="1676400"/>
            <a:ext cx="1600200" cy="1160463"/>
          </a:xfrm>
          <a:noFill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 l="9375" t="28436" r="46875" b="26280"/>
          <a:stretch>
            <a:fillRect/>
          </a:stretch>
        </p:blipFill>
        <p:spPr bwMode="auto">
          <a:xfrm>
            <a:off x="6781800" y="1676400"/>
            <a:ext cx="152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089525" y="1250950"/>
            <a:ext cx="1039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Thicknet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7010400" y="1219200"/>
            <a:ext cx="947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Thinnet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Twisted Pair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err="1" smtClean="0"/>
              <a:t>Dipakai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teknologi</a:t>
            </a:r>
            <a:r>
              <a:rPr lang="en-US" sz="2800" dirty="0" smtClean="0"/>
              <a:t> Star</a:t>
            </a:r>
          </a:p>
          <a:p>
            <a:pPr eaLnBrk="1" hangingPunct="1">
              <a:defRPr/>
            </a:pPr>
            <a:r>
              <a:rPr lang="en-US" sz="2800" dirty="0" smtClean="0"/>
              <a:t>Paling </a:t>
            </a:r>
            <a:r>
              <a:rPr lang="en-US" sz="2800" dirty="0" err="1" smtClean="0"/>
              <a:t>umum</a:t>
            </a:r>
            <a:r>
              <a:rPr lang="en-US" sz="2800" dirty="0" smtClean="0"/>
              <a:t> </a:t>
            </a:r>
            <a:r>
              <a:rPr lang="en-US" sz="2800" dirty="0" err="1" smtClean="0"/>
              <a:t>dipakai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Type Twisted Pair</a:t>
            </a:r>
          </a:p>
          <a:p>
            <a:pPr lvl="1" eaLnBrk="1" hangingPunct="1">
              <a:defRPr/>
            </a:pPr>
            <a:r>
              <a:rPr lang="en-US" sz="2400" dirty="0" smtClean="0"/>
              <a:t>Shielded Twisted Pair (STP)</a:t>
            </a:r>
          </a:p>
          <a:p>
            <a:pPr lvl="1" eaLnBrk="1" hangingPunct="1">
              <a:defRPr/>
            </a:pPr>
            <a:r>
              <a:rPr lang="en-US" sz="2400" dirty="0" smtClean="0"/>
              <a:t>Screen Twisted Pair(</a:t>
            </a:r>
            <a:r>
              <a:rPr lang="en-US" sz="2400" dirty="0" err="1" smtClean="0"/>
              <a:t>ScTP</a:t>
            </a:r>
            <a:endParaRPr lang="en-US" sz="2400" dirty="0" smtClean="0"/>
          </a:p>
          <a:p>
            <a:pPr lvl="1" eaLnBrk="1" hangingPunct="1">
              <a:defRPr/>
            </a:pPr>
            <a:r>
              <a:rPr lang="en-US" sz="2400" dirty="0" err="1" smtClean="0"/>
              <a:t>Unshield</a:t>
            </a:r>
            <a:r>
              <a:rPr lang="en-US" sz="2400" dirty="0" smtClean="0"/>
              <a:t> Twisted Pair(UTP)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828800"/>
            <a:ext cx="2133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3352800"/>
            <a:ext cx="22098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410200" y="5257800"/>
            <a:ext cx="1905000" cy="919163"/>
          </a:xfrm>
          <a:noFill/>
        </p:spPr>
      </p:pic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5318125" y="1327150"/>
            <a:ext cx="569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STP</a:t>
            </a:r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6705600" y="2895600"/>
            <a:ext cx="674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ScTP</a:t>
            </a:r>
          </a:p>
        </p:txBody>
      </p:sp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5699125" y="4832350"/>
            <a:ext cx="592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UTP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</TotalTime>
  <Words>456</Words>
  <Application>Microsoft Office PowerPoint</Application>
  <PresentationFormat>On-screen Show (4:3)</PresentationFormat>
  <Paragraphs>121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Concourse</vt:lpstr>
      <vt:lpstr>Bitmap Image</vt:lpstr>
      <vt:lpstr>Physical Layer</vt:lpstr>
      <vt:lpstr>Physical Layer</vt:lpstr>
      <vt:lpstr>Media Berdasarkan Kecepatan</vt:lpstr>
      <vt:lpstr>Media Berdasarkan Kecepatan</vt:lpstr>
      <vt:lpstr>Media Berdasarkan Kecepatan</vt:lpstr>
      <vt:lpstr>10 Mbps</vt:lpstr>
      <vt:lpstr>Slide 7</vt:lpstr>
      <vt:lpstr>Coaxial</vt:lpstr>
      <vt:lpstr>Twisted Pair</vt:lpstr>
      <vt:lpstr>Kabel UTP</vt:lpstr>
      <vt:lpstr>Type Kabel UTP</vt:lpstr>
      <vt:lpstr>Fiber Optic</vt:lpstr>
      <vt:lpstr>Wireless</vt:lpstr>
      <vt:lpstr>Physical Layer WAN</vt:lpstr>
      <vt:lpstr>Koneksi Serial dan Kecepatannya</vt:lpstr>
      <vt:lpstr>Koneksi Serial WAN</vt:lpstr>
      <vt:lpstr>Koneksi WAN Dengan Router</vt:lpstr>
      <vt:lpstr>Physical Connection Untuk Konfigurasi Device</vt:lpstr>
      <vt:lpstr>Peralatan Jaringan Layer 1</vt:lpstr>
      <vt:lpstr>Repeaters</vt:lpstr>
      <vt:lpstr>The Repeater</vt:lpstr>
      <vt:lpstr>Repeaters Extend Distances</vt:lpstr>
      <vt:lpstr>Hub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Komunikasi Over Network</dc:title>
  <dc:creator>123456789</dc:creator>
  <cp:lastModifiedBy>123456789</cp:lastModifiedBy>
  <cp:revision>4</cp:revision>
  <dcterms:created xsi:type="dcterms:W3CDTF">2015-11-16T00:51:41Z</dcterms:created>
  <dcterms:modified xsi:type="dcterms:W3CDTF">2015-11-16T00:58:24Z</dcterms:modified>
</cp:coreProperties>
</file>