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7129746-7FA4-41BF-A67A-947F4865E094}" type="datetimeFigureOut">
              <a:rPr lang="id-ID" smtClean="0"/>
              <a:t>16/11/2015</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DDA0018-11E7-49EA-A558-A789C522EC61}"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DDA0018-11E7-49EA-A558-A789C522EC61}"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DDA0018-11E7-49EA-A558-A789C522EC61}"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DDA0018-11E7-49EA-A558-A789C522EC61}" type="slidenum">
              <a:rPr lang="id-ID" smtClean="0"/>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2DDA0018-11E7-49EA-A558-A789C522EC61}"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2DDA0018-11E7-49EA-A558-A789C522EC61}" type="slidenum">
              <a:rPr lang="id-ID" smtClean="0"/>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2DDA0018-11E7-49EA-A558-A789C522EC61}"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2DDA0018-11E7-49EA-A558-A789C522EC61}" type="slidenum">
              <a:rPr lang="id-ID" smtClean="0"/>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7129746-7FA4-41BF-A67A-947F4865E094}" type="datetimeFigureOut">
              <a:rPr lang="id-ID" smtClean="0"/>
              <a:t>16/11/2015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2DDA0018-11E7-49EA-A558-A789C522EC61}"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7129746-7FA4-41BF-A67A-947F4865E094}" type="datetimeFigureOut">
              <a:rPr lang="id-ID" smtClean="0"/>
              <a:t>16/11/2015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2DDA0018-11E7-49EA-A558-A789C522EC61}"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7129746-7FA4-41BF-A67A-947F4865E094}" type="datetimeFigureOut">
              <a:rPr lang="id-ID" smtClean="0"/>
              <a:t>16/11/2015</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DDA0018-11E7-49EA-A558-A789C522EC61}"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7129746-7FA4-41BF-A67A-947F4865E094}" type="datetimeFigureOut">
              <a:rPr lang="id-ID" smtClean="0"/>
              <a:t>16/11/2015</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DDA0018-11E7-49EA-A558-A789C522EC61}"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71600" y="3886200"/>
            <a:ext cx="6400800" cy="1752600"/>
          </a:xfrm>
          <a:prstGeom prst="rect">
            <a:avLst/>
          </a:prstGeom>
          <a:noFill/>
          <a:ln w="9525">
            <a:noFill/>
            <a:miter lim="800000"/>
            <a:headEnd/>
            <a:tailEnd/>
          </a:ln>
        </p:spPr>
        <p:txBody>
          <a:bodyPr/>
          <a:lstStyle/>
          <a:p>
            <a:pPr marL="342900" indent="-342900" algn="ctr" eaLnBrk="1" hangingPunct="1">
              <a:spcBef>
                <a:spcPct val="20000"/>
              </a:spcBef>
            </a:pPr>
            <a:endParaRPr lang="en-US" altLang="en-US" sz="3200">
              <a:latin typeface="Arial" pitchFamily="34" charset="0"/>
            </a:endParaRPr>
          </a:p>
        </p:txBody>
      </p:sp>
      <p:sp>
        <p:nvSpPr>
          <p:cNvPr id="3075" name="Rectangle 3"/>
          <p:cNvSpPr>
            <a:spLocks noGrp="1" noChangeArrowheads="1"/>
          </p:cNvSpPr>
          <p:nvPr>
            <p:ph type="ctrTitle"/>
          </p:nvPr>
        </p:nvSpPr>
        <p:spPr>
          <a:xfrm>
            <a:off x="685800" y="1600200"/>
            <a:ext cx="7772400" cy="1350963"/>
          </a:xfrm>
        </p:spPr>
        <p:txBody>
          <a:bodyPr>
            <a:normAutofit fontScale="90000"/>
          </a:bodyPr>
          <a:lstStyle/>
          <a:p>
            <a:pPr fontAlgn="auto">
              <a:spcAft>
                <a:spcPts val="0"/>
              </a:spcAft>
              <a:defRPr/>
            </a:pPr>
            <a:r>
              <a:rPr altLang="en-US" sz="9600" err="1" smtClean="0"/>
              <a:t>Subnetting</a:t>
            </a:r>
            <a:endParaRPr altLang="en-US" sz="9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p:txBody>
          <a:bodyPr/>
          <a:lstStyle/>
          <a:p>
            <a:pPr>
              <a:lnSpc>
                <a:spcPct val="85000"/>
              </a:lnSpc>
            </a:pPr>
            <a:r>
              <a:rPr lang="en-US" sz="2400" smtClean="0"/>
              <a:t>Misal jika jaringan kita adalah 192.168.0.0 dalm kelas B (kelas B memberikan range 192.168.0.0 – 192.168.255.255). </a:t>
            </a:r>
          </a:p>
          <a:p>
            <a:pPr>
              <a:lnSpc>
                <a:spcPct val="85000"/>
              </a:lnSpc>
            </a:pPr>
            <a:r>
              <a:rPr lang="en-US" sz="2400" smtClean="0"/>
              <a:t>Ingat kelas B berarti 16 bit pertama menjadi NetID yang dalam satu jaringan tidak berubah (dalam hal ini adalah 192.168) dan bit selanjutya sebagai Host ID (yang merupakan nomor komputer yang terhubung ke dan setiap komputer mempunyai no unik mulai dari 0.0 – 255.255). </a:t>
            </a:r>
          </a:p>
          <a:p>
            <a:pPr>
              <a:lnSpc>
                <a:spcPct val="85000"/>
              </a:lnSpc>
            </a:pPr>
            <a:r>
              <a:rPr lang="en-US" sz="2400" smtClean="0"/>
              <a:t>Jadi netmasknya/subnetmasknya adalah 255.255.0.0</a:t>
            </a:r>
            <a:endParaRPr lang="en-GB" sz="2400" smtClean="0"/>
          </a:p>
          <a:p>
            <a:pPr>
              <a:lnSpc>
                <a:spcPct val="85000"/>
              </a:lnSpc>
            </a:pPr>
            <a:r>
              <a:rPr lang="en-GB" sz="2400" smtClean="0"/>
              <a:t>Kita dapat membagi alokasi jaringan diatas menjadi jaringan yang lebih kecil dengan cara mengubah subnet yang ada</a:t>
            </a:r>
            <a:r>
              <a:rPr lang="en-US" sz="2400" smtClean="0"/>
              <a:t> </a:t>
            </a:r>
          </a:p>
        </p:txBody>
      </p:sp>
      <p:sp>
        <p:nvSpPr>
          <p:cNvPr id="16386" name="Rectangle 2"/>
          <p:cNvSpPr>
            <a:spLocks noGrp="1" noChangeArrowheads="1"/>
          </p:cNvSpPr>
          <p:nvPr>
            <p:ph type="title"/>
          </p:nvPr>
        </p:nvSpPr>
        <p:spPr/>
        <p:txBody>
          <a:bodyPr/>
          <a:lstStyle/>
          <a:p>
            <a:r>
              <a:rPr lang="en-US" smtClean="0"/>
              <a:t>Cara Pembentukan Subnet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checkerboard(across)">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checkerboard(across)">
                                      <p:cBhvr>
                                        <p:cTn id="12" dur="500"/>
                                        <p:tgtEl>
                                          <p:spTgt spid="14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checkerboard(across)">
                                      <p:cBhvr>
                                        <p:cTn id="17" dur="500"/>
                                        <p:tgtEl>
                                          <p:spTgt spid="144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checkerboard(across)">
                                      <p:cBhvr>
                                        <p:cTn id="22" dur="500"/>
                                        <p:tgtEl>
                                          <p:spTgt spid="144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a:xfrm>
            <a:off x="455613" y="1447800"/>
            <a:ext cx="8224837" cy="4876800"/>
          </a:xfrm>
        </p:spPr>
        <p:txBody>
          <a:bodyPr/>
          <a:lstStyle/>
          <a:p>
            <a:pPr marL="571500" indent="-571500">
              <a:lnSpc>
                <a:spcPct val="75000"/>
              </a:lnSpc>
            </a:pPr>
            <a:r>
              <a:rPr lang="en-GB" sz="1800" smtClean="0"/>
              <a:t>Ubah IP dan netmask menjadi biner</a:t>
            </a:r>
          </a:p>
          <a:p>
            <a:pPr marL="1460500" lvl="2" indent="-546100">
              <a:lnSpc>
                <a:spcPct val="75000"/>
              </a:lnSpc>
            </a:pPr>
            <a:r>
              <a:rPr lang="en-GB" sz="1800" smtClean="0"/>
              <a:t>IP 		: 192.168.0.0   </a:t>
            </a:r>
            <a:r>
              <a:rPr lang="en-GB" sz="1800" smtClean="0">
                <a:sym typeface="Wingdings" pitchFamily="2" charset="2"/>
              </a:rPr>
              <a:t></a:t>
            </a:r>
            <a:r>
              <a:rPr lang="en-GB" sz="1800" smtClean="0"/>
              <a:t>  11000000.10101000.00000000.00000000</a:t>
            </a:r>
          </a:p>
          <a:p>
            <a:pPr marL="1460500" lvl="2" indent="-546100">
              <a:lnSpc>
                <a:spcPct val="75000"/>
              </a:lnSpc>
            </a:pPr>
            <a:r>
              <a:rPr lang="en-GB" sz="1800" smtClean="0"/>
              <a:t>Netmask	: 255.255.0.0	</a:t>
            </a:r>
            <a:r>
              <a:rPr lang="en-GB" sz="1800" smtClean="0">
                <a:sym typeface="Wingdings" pitchFamily="2" charset="2"/>
              </a:rPr>
              <a:t></a:t>
            </a:r>
            <a:r>
              <a:rPr lang="en-GB" sz="1800" smtClean="0"/>
              <a:t>  11111111.11111111.00000000.00000000</a:t>
            </a:r>
            <a:endParaRPr lang="en-GB" sz="1800" i="1" smtClean="0"/>
          </a:p>
          <a:p>
            <a:pPr marL="1460500" lvl="2" indent="-546100">
              <a:lnSpc>
                <a:spcPct val="75000"/>
              </a:lnSpc>
            </a:pPr>
            <a:r>
              <a:rPr lang="en-GB" sz="1800" i="1" smtClean="0"/>
              <a:t>Panjang hostID kita adalah yang netmasknya semua 0 </a:t>
            </a:r>
            <a:r>
              <a:rPr lang="en-GB" sz="1800" i="1" smtClean="0">
                <a:sym typeface="Wingdings" pitchFamily="2" charset="2"/>
              </a:rPr>
              <a:t></a:t>
            </a:r>
            <a:r>
              <a:rPr lang="en-GB" sz="1800" i="1" smtClean="0"/>
              <a:t> 16 bit.</a:t>
            </a:r>
            <a:endParaRPr lang="en-GB" sz="1800" smtClean="0"/>
          </a:p>
          <a:p>
            <a:pPr marL="571500" indent="-571500">
              <a:lnSpc>
                <a:spcPct val="75000"/>
              </a:lnSpc>
            </a:pPr>
            <a:r>
              <a:rPr lang="en-GB" sz="1800" smtClean="0"/>
              <a:t>Menentukan jumlah host dalam suatu jaringan dan rubah menjadi biner.</a:t>
            </a:r>
          </a:p>
          <a:p>
            <a:pPr marL="1460500" lvl="2" indent="-546100">
              <a:lnSpc>
                <a:spcPct val="75000"/>
              </a:lnSpc>
            </a:pPr>
            <a:r>
              <a:rPr lang="en-GB" sz="1800" smtClean="0"/>
              <a:t>Misal dalam jaringan kita membutuhkan host 25 maka menjadi 11001.</a:t>
            </a:r>
          </a:p>
          <a:p>
            <a:pPr marL="571500" indent="-571500">
              <a:lnSpc>
                <a:spcPct val="75000"/>
              </a:lnSpc>
            </a:pPr>
            <a:r>
              <a:rPr lang="en-GB" sz="1800" smtClean="0"/>
              <a:t>Hitung jumlah bit host yang dibutuhkan angka biner. Dan angka inilah nanti sebagai jumlah host dalam jaringan kita.</a:t>
            </a:r>
          </a:p>
          <a:p>
            <a:pPr marL="1460500" lvl="2" indent="-546100">
              <a:lnSpc>
                <a:spcPct val="75000"/>
              </a:lnSpc>
            </a:pPr>
            <a:r>
              <a:rPr lang="en-GB" sz="1800" smtClean="0"/>
              <a:t>Jumlah host 25 menjadi biner 11001 dan jumlah bitnya adalah 5. </a:t>
            </a:r>
          </a:p>
          <a:p>
            <a:pPr marL="571500" indent="-571500">
              <a:lnSpc>
                <a:spcPct val="75000"/>
              </a:lnSpc>
            </a:pPr>
            <a:r>
              <a:rPr lang="en-GB" sz="1800" smtClean="0"/>
              <a:t>Rubah netmask jaringan kita dengan cara menyisakan angka 0 sebanyak jumlah bit host. </a:t>
            </a:r>
          </a:p>
          <a:p>
            <a:pPr marL="1460500" lvl="2" indent="-546100">
              <a:lnSpc>
                <a:spcPct val="75000"/>
              </a:lnSpc>
            </a:pPr>
            <a:r>
              <a:rPr lang="en-GB" sz="1800" smtClean="0"/>
              <a:t>Jadi netmasknya baru adalah 11111111.11111111.11111111.11100000 </a:t>
            </a:r>
          </a:p>
          <a:p>
            <a:pPr marL="571500" indent="-571500">
              <a:lnSpc>
                <a:spcPct val="75000"/>
              </a:lnSpc>
            </a:pPr>
            <a:r>
              <a:rPr lang="en-GB" sz="1800" smtClean="0"/>
              <a:t>Identik dengan 255.255.255.224 jika didesimalkan.</a:t>
            </a:r>
            <a:endParaRPr lang="en-US" sz="1800" smtClean="0"/>
          </a:p>
        </p:txBody>
      </p:sp>
      <p:sp>
        <p:nvSpPr>
          <p:cNvPr id="145410" name="Rectangle 2"/>
          <p:cNvSpPr>
            <a:spLocks noGrp="1" noChangeArrowheads="1"/>
          </p:cNvSpPr>
          <p:nvPr>
            <p:ph type="title"/>
          </p:nvPr>
        </p:nvSpPr>
        <p:spPr/>
        <p:txBody>
          <a:bodyPr>
            <a:normAutofit fontScale="90000"/>
          </a:bodyPr>
          <a:lstStyle/>
          <a:p>
            <a:pPr fontAlgn="auto">
              <a:spcAft>
                <a:spcPts val="0"/>
              </a:spcAft>
              <a:defRPr/>
            </a:pPr>
            <a:r>
              <a:rPr lang="en-US" smtClean="0"/>
              <a:t>Cara Pembentukan Subnet berdasarkan Host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checkerboard(across)">
                                      <p:cBhvr>
                                        <p:cTn id="7" dur="500"/>
                                        <p:tgtEl>
                                          <p:spTgt spid="14541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5411">
                                            <p:txEl>
                                              <p:pRg st="1" end="1"/>
                                            </p:txEl>
                                          </p:spTgt>
                                        </p:tgtEl>
                                        <p:attrNameLst>
                                          <p:attrName>style.visibility</p:attrName>
                                        </p:attrNameLst>
                                      </p:cBhvr>
                                      <p:to>
                                        <p:strVal val="visible"/>
                                      </p:to>
                                    </p:set>
                                    <p:animEffect transition="in" filter="checkerboard(across)">
                                      <p:cBhvr>
                                        <p:cTn id="10" dur="500"/>
                                        <p:tgtEl>
                                          <p:spTgt spid="14541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5411">
                                            <p:txEl>
                                              <p:pRg st="2" end="2"/>
                                            </p:txEl>
                                          </p:spTgt>
                                        </p:tgtEl>
                                        <p:attrNameLst>
                                          <p:attrName>style.visibility</p:attrName>
                                        </p:attrNameLst>
                                      </p:cBhvr>
                                      <p:to>
                                        <p:strVal val="visible"/>
                                      </p:to>
                                    </p:set>
                                    <p:animEffect transition="in" filter="checkerboard(across)">
                                      <p:cBhvr>
                                        <p:cTn id="13" dur="500"/>
                                        <p:tgtEl>
                                          <p:spTgt spid="14541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5411">
                                            <p:txEl>
                                              <p:pRg st="3" end="3"/>
                                            </p:txEl>
                                          </p:spTgt>
                                        </p:tgtEl>
                                        <p:attrNameLst>
                                          <p:attrName>style.visibility</p:attrName>
                                        </p:attrNameLst>
                                      </p:cBhvr>
                                      <p:to>
                                        <p:strVal val="visible"/>
                                      </p:to>
                                    </p:set>
                                    <p:animEffect transition="in" filter="checkerboard(across)">
                                      <p:cBhvr>
                                        <p:cTn id="16" dur="500"/>
                                        <p:tgtEl>
                                          <p:spTgt spid="1454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45411">
                                            <p:txEl>
                                              <p:pRg st="4" end="4"/>
                                            </p:txEl>
                                          </p:spTgt>
                                        </p:tgtEl>
                                        <p:attrNameLst>
                                          <p:attrName>style.visibility</p:attrName>
                                        </p:attrNameLst>
                                      </p:cBhvr>
                                      <p:to>
                                        <p:strVal val="visible"/>
                                      </p:to>
                                    </p:set>
                                    <p:animEffect transition="in" filter="checkerboard(across)">
                                      <p:cBhvr>
                                        <p:cTn id="21" dur="500"/>
                                        <p:tgtEl>
                                          <p:spTgt spid="145411">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45411">
                                            <p:txEl>
                                              <p:pRg st="5" end="5"/>
                                            </p:txEl>
                                          </p:spTgt>
                                        </p:tgtEl>
                                        <p:attrNameLst>
                                          <p:attrName>style.visibility</p:attrName>
                                        </p:attrNameLst>
                                      </p:cBhvr>
                                      <p:to>
                                        <p:strVal val="visible"/>
                                      </p:to>
                                    </p:set>
                                    <p:animEffect transition="in" filter="checkerboard(across)">
                                      <p:cBhvr>
                                        <p:cTn id="24" dur="500"/>
                                        <p:tgtEl>
                                          <p:spTgt spid="1454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5411">
                                            <p:txEl>
                                              <p:pRg st="6" end="6"/>
                                            </p:txEl>
                                          </p:spTgt>
                                        </p:tgtEl>
                                        <p:attrNameLst>
                                          <p:attrName>style.visibility</p:attrName>
                                        </p:attrNameLst>
                                      </p:cBhvr>
                                      <p:to>
                                        <p:strVal val="visible"/>
                                      </p:to>
                                    </p:set>
                                    <p:animEffect transition="in" filter="checkerboard(across)">
                                      <p:cBhvr>
                                        <p:cTn id="29" dur="500"/>
                                        <p:tgtEl>
                                          <p:spTgt spid="145411">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45411">
                                            <p:txEl>
                                              <p:pRg st="7" end="7"/>
                                            </p:txEl>
                                          </p:spTgt>
                                        </p:tgtEl>
                                        <p:attrNameLst>
                                          <p:attrName>style.visibility</p:attrName>
                                        </p:attrNameLst>
                                      </p:cBhvr>
                                      <p:to>
                                        <p:strVal val="visible"/>
                                      </p:to>
                                    </p:set>
                                    <p:animEffect transition="in" filter="checkerboard(across)">
                                      <p:cBhvr>
                                        <p:cTn id="32" dur="500"/>
                                        <p:tgtEl>
                                          <p:spTgt spid="1454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5411">
                                            <p:txEl>
                                              <p:pRg st="8" end="8"/>
                                            </p:txEl>
                                          </p:spTgt>
                                        </p:tgtEl>
                                        <p:attrNameLst>
                                          <p:attrName>style.visibility</p:attrName>
                                        </p:attrNameLst>
                                      </p:cBhvr>
                                      <p:to>
                                        <p:strVal val="visible"/>
                                      </p:to>
                                    </p:set>
                                    <p:animEffect transition="in" filter="blinds(horizontal)">
                                      <p:cBhvr>
                                        <p:cTn id="37" dur="500"/>
                                        <p:tgtEl>
                                          <p:spTgt spid="14541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5411">
                                            <p:txEl>
                                              <p:pRg st="9" end="9"/>
                                            </p:txEl>
                                          </p:spTgt>
                                        </p:tgtEl>
                                        <p:attrNameLst>
                                          <p:attrName>style.visibility</p:attrName>
                                        </p:attrNameLst>
                                      </p:cBhvr>
                                      <p:to>
                                        <p:strVal val="visible"/>
                                      </p:to>
                                    </p:set>
                                    <p:animEffect transition="in" filter="blinds(horizontal)">
                                      <p:cBhvr>
                                        <p:cTn id="40" dur="500"/>
                                        <p:tgtEl>
                                          <p:spTgt spid="145411">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45411">
                                            <p:txEl>
                                              <p:pRg st="10" end="10"/>
                                            </p:txEl>
                                          </p:spTgt>
                                        </p:tgtEl>
                                        <p:attrNameLst>
                                          <p:attrName>style.visibility</p:attrName>
                                        </p:attrNameLst>
                                      </p:cBhvr>
                                      <p:to>
                                        <p:strVal val="visible"/>
                                      </p:to>
                                    </p:set>
                                    <p:animEffect transition="in" filter="blinds(horizontal)">
                                      <p:cBhvr>
                                        <p:cTn id="43" dur="500"/>
                                        <p:tgtEl>
                                          <p:spTgt spid="145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pPr>
              <a:spcBef>
                <a:spcPct val="0"/>
              </a:spcBef>
            </a:pPr>
            <a:r>
              <a:rPr lang="en-US" sz="2000" smtClean="0"/>
              <a:t>Misalkan jumlah host dalam jaringan adalah 26.</a:t>
            </a:r>
          </a:p>
          <a:p>
            <a:pPr>
              <a:spcBef>
                <a:spcPct val="0"/>
              </a:spcBef>
            </a:pPr>
            <a:r>
              <a:rPr lang="en-US" sz="2000" smtClean="0"/>
              <a:t>Binarinya adalah  11010 </a:t>
            </a:r>
            <a:r>
              <a:rPr lang="en-US" sz="2000" smtClean="0">
                <a:sym typeface="Wingdings" pitchFamily="2" charset="2"/>
              </a:rPr>
              <a:t></a:t>
            </a:r>
            <a:r>
              <a:rPr lang="en-US" sz="2000" smtClean="0"/>
              <a:t> 5 bit.</a:t>
            </a:r>
          </a:p>
          <a:p>
            <a:pPr>
              <a:spcBef>
                <a:spcPct val="0"/>
              </a:spcBef>
            </a:pPr>
            <a:r>
              <a:rPr lang="en-US" sz="2000" smtClean="0"/>
              <a:t>Jadi subnetmask yang digunakan adalah 11111111.11111111.11111111.11100000 (disisakan 0 5 bit untuk host sesuai kebutuhan jaringan) identik dengan 255.255.225.224.</a:t>
            </a:r>
          </a:p>
          <a:p>
            <a:pPr>
              <a:spcBef>
                <a:spcPct val="0"/>
              </a:spcBef>
            </a:pPr>
            <a:r>
              <a:rPr lang="en-GB" sz="2000" smtClean="0"/>
              <a:t>255.255.255.224 adalah subnet kita</a:t>
            </a:r>
          </a:p>
          <a:p>
            <a:pPr>
              <a:spcBef>
                <a:spcPct val="0"/>
              </a:spcBef>
            </a:pPr>
            <a:r>
              <a:rPr lang="en-GB" sz="2000" smtClean="0"/>
              <a:t>Jumlah host tiap jaringan adalah 2</a:t>
            </a:r>
            <a:r>
              <a:rPr lang="en-GB" sz="2000" baseline="30000" smtClean="0"/>
              <a:t>5 </a:t>
            </a:r>
            <a:r>
              <a:rPr lang="en-GB" sz="2000" smtClean="0"/>
              <a:t>-2</a:t>
            </a:r>
            <a:r>
              <a:rPr lang="en-GB" sz="2000" baseline="30000" smtClean="0"/>
              <a:t>=</a:t>
            </a:r>
            <a:r>
              <a:rPr lang="en-GB" sz="2000" smtClean="0"/>
              <a:t>32-2=30</a:t>
            </a:r>
          </a:p>
          <a:p>
            <a:pPr>
              <a:spcBef>
                <a:spcPct val="0"/>
              </a:spcBef>
            </a:pPr>
            <a:r>
              <a:rPr lang="en-GB" sz="2000" smtClean="0"/>
              <a:t>Angka 2 dihasilkan dari </a:t>
            </a:r>
            <a:r>
              <a:rPr lang="en-GB" sz="2000" smtClean="0">
                <a:sym typeface="Wingdings" pitchFamily="2" charset="2"/>
              </a:rPr>
              <a:t> setiap range awal sama akhir dipakai sebagai NetID dan broadcast.</a:t>
            </a:r>
            <a:endParaRPr lang="en-GB" sz="2000" smtClean="0"/>
          </a:p>
          <a:p>
            <a:pPr>
              <a:spcBef>
                <a:spcPct val="0"/>
              </a:spcBef>
            </a:pPr>
            <a:r>
              <a:rPr lang="en-GB" sz="2000" smtClean="0"/>
              <a:t>Misalkan nomor IP 132.92.0.0</a:t>
            </a:r>
            <a:endParaRPr lang="en-US" sz="2000" smtClean="0"/>
          </a:p>
        </p:txBody>
      </p:sp>
      <p:sp>
        <p:nvSpPr>
          <p:cNvPr id="18434" name="Rectangle 2"/>
          <p:cNvSpPr>
            <a:spLocks noGrp="1" noChangeArrowheads="1"/>
          </p:cNvSpPr>
          <p:nvPr>
            <p:ph type="title"/>
          </p:nvPr>
        </p:nvSpPr>
        <p:spPr/>
        <p:txBody>
          <a:bodyPr/>
          <a:lstStyle/>
          <a:p>
            <a:r>
              <a:rPr lang="en-US" smtClean="0"/>
              <a:t>Contoh Subnetting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checkerboard(across)">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checkerboard(across)">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checkerboard(across)">
                                      <p:cBhvr>
                                        <p:cTn id="17" dur="500"/>
                                        <p:tgtEl>
                                          <p:spTgt spid="148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checkerboard(across)">
                                      <p:cBhvr>
                                        <p:cTn id="22" dur="500"/>
                                        <p:tgtEl>
                                          <p:spTgt spid="148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Effect transition="in" filter="checkerboard(across)">
                                      <p:cBhvr>
                                        <p:cTn id="27" dur="500"/>
                                        <p:tgtEl>
                                          <p:spTgt spid="148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8483">
                                            <p:txEl>
                                              <p:pRg st="5" end="5"/>
                                            </p:txEl>
                                          </p:spTgt>
                                        </p:tgtEl>
                                        <p:attrNameLst>
                                          <p:attrName>style.visibility</p:attrName>
                                        </p:attrNameLst>
                                      </p:cBhvr>
                                      <p:to>
                                        <p:strVal val="visible"/>
                                      </p:to>
                                    </p:set>
                                    <p:animEffect transition="in" filter="checkerboard(across)">
                                      <p:cBhvr>
                                        <p:cTn id="32" dur="500"/>
                                        <p:tgtEl>
                                          <p:spTgt spid="148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8483">
                                            <p:txEl>
                                              <p:pRg st="6" end="6"/>
                                            </p:txEl>
                                          </p:spTgt>
                                        </p:tgtEl>
                                        <p:attrNameLst>
                                          <p:attrName>style.visibility</p:attrName>
                                        </p:attrNameLst>
                                      </p:cBhvr>
                                      <p:to>
                                        <p:strVal val="visible"/>
                                      </p:to>
                                    </p:set>
                                    <p:animEffect transition="in" filter="checkerboard(across)">
                                      <p:cBhvr>
                                        <p:cTn id="37" dur="500"/>
                                        <p:tgtEl>
                                          <p:spTgt spid="148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Studi Kasus</a:t>
            </a:r>
          </a:p>
        </p:txBody>
      </p:sp>
      <p:sp>
        <p:nvSpPr>
          <p:cNvPr id="3076" name="Rectangle 5"/>
          <p:cNvSpPr>
            <a:spLocks noChangeArrowheads="1"/>
          </p:cNvSpPr>
          <p:nvPr/>
        </p:nvSpPr>
        <p:spPr bwMode="auto">
          <a:xfrm>
            <a:off x="0" y="0"/>
            <a:ext cx="9144000" cy="0"/>
          </a:xfrm>
          <a:prstGeom prst="rect">
            <a:avLst/>
          </a:prstGeom>
          <a:noFill/>
          <a:ln w="9525">
            <a:noFill/>
            <a:miter lim="800000"/>
            <a:headEnd/>
            <a:tailEnd/>
          </a:ln>
        </p:spPr>
        <p:txBody>
          <a:bodyPr wrap="none" lIns="73025" tIns="36512" rIns="73025" bIns="36512" anchor="ctr">
            <a:spAutoFit/>
          </a:bodyPr>
          <a:lstStyle/>
          <a:p>
            <a:endParaRPr lang="id-ID"/>
          </a:p>
        </p:txBody>
      </p:sp>
      <p:graphicFrame>
        <p:nvGraphicFramePr>
          <p:cNvPr id="3074" name="Object 4"/>
          <p:cNvGraphicFramePr>
            <a:graphicFrameLocks noChangeAspect="1"/>
          </p:cNvGraphicFramePr>
          <p:nvPr/>
        </p:nvGraphicFramePr>
        <p:xfrm>
          <a:off x="1066800" y="1358900"/>
          <a:ext cx="7010400" cy="5114925"/>
        </p:xfrm>
        <a:graphic>
          <a:graphicData uri="http://schemas.openxmlformats.org/presentationml/2006/ole">
            <p:oleObj spid="_x0000_s3074" name="VISIO" r:id="rId3" imgW="4688280" imgH="3422160" progId="Visio.Drawing.6">
              <p:embed/>
            </p:oleObj>
          </a:graphicData>
        </a:graphic>
      </p:graphicFrame>
      <p:sp>
        <p:nvSpPr>
          <p:cNvPr id="3077" name="Rectangle 6"/>
          <p:cNvSpPr>
            <a:spLocks noChangeArrowheads="1"/>
          </p:cNvSpPr>
          <p:nvPr/>
        </p:nvSpPr>
        <p:spPr bwMode="auto">
          <a:xfrm>
            <a:off x="3581400" y="4343400"/>
            <a:ext cx="2689225" cy="682625"/>
          </a:xfrm>
          <a:prstGeom prst="rect">
            <a:avLst/>
          </a:prstGeom>
          <a:noFill/>
          <a:ln w="9525">
            <a:noFill/>
            <a:miter lim="800000"/>
            <a:headEnd/>
            <a:tailEnd/>
          </a:ln>
        </p:spPr>
        <p:txBody>
          <a:bodyPr wrap="none" lIns="73025" tIns="36512" rIns="73025" bIns="36512" anchor="ctr">
            <a:spAutoFit/>
          </a:bodyPr>
          <a:lstStyle/>
          <a:p>
            <a:pPr eaLnBrk="1" hangingPunct="1"/>
            <a:r>
              <a:rPr lang="en-US" sz="4000">
                <a:latin typeface="Arial" pitchFamily="34" charset="0"/>
              </a:rPr>
              <a:t>10.252.0.0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p:txBody>
          <a:bodyPr/>
          <a:lstStyle/>
          <a:p>
            <a:pPr>
              <a:lnSpc>
                <a:spcPct val="75000"/>
              </a:lnSpc>
            </a:pPr>
            <a:r>
              <a:rPr lang="en-US" sz="2400" smtClean="0"/>
              <a:t>Jumlah Jaringan :</a:t>
            </a:r>
          </a:p>
          <a:p>
            <a:pPr lvl="1">
              <a:lnSpc>
                <a:spcPct val="75000"/>
              </a:lnSpc>
            </a:pPr>
            <a:r>
              <a:rPr lang="en-US" sz="2200" smtClean="0"/>
              <a:t>Jaringan C : 46</a:t>
            </a:r>
          </a:p>
          <a:p>
            <a:pPr lvl="1">
              <a:lnSpc>
                <a:spcPct val="75000"/>
              </a:lnSpc>
            </a:pPr>
            <a:r>
              <a:rPr lang="en-US" sz="2200" smtClean="0"/>
              <a:t>Jaringan E : 11</a:t>
            </a:r>
          </a:p>
          <a:p>
            <a:pPr lvl="1">
              <a:lnSpc>
                <a:spcPct val="75000"/>
              </a:lnSpc>
            </a:pPr>
            <a:r>
              <a:rPr lang="en-US" sz="2200" smtClean="0"/>
              <a:t>Jaringan R1-R2 : 2</a:t>
            </a:r>
          </a:p>
          <a:p>
            <a:pPr lvl="1">
              <a:lnSpc>
                <a:spcPct val="75000"/>
              </a:lnSpc>
            </a:pPr>
            <a:r>
              <a:rPr lang="en-US" sz="2200" smtClean="0"/>
              <a:t>Jaringan R2-R3 : 2</a:t>
            </a:r>
          </a:p>
          <a:p>
            <a:pPr>
              <a:lnSpc>
                <a:spcPct val="75000"/>
              </a:lnSpc>
            </a:pPr>
            <a:r>
              <a:rPr lang="en-US" sz="2400" smtClean="0"/>
              <a:t>Jaringan Terbesar : 46 = 101110 = 6 bit</a:t>
            </a:r>
          </a:p>
          <a:p>
            <a:pPr>
              <a:lnSpc>
                <a:spcPct val="75000"/>
              </a:lnSpc>
            </a:pPr>
            <a:r>
              <a:rPr lang="en-US" sz="2400" smtClean="0"/>
              <a:t>Netmask baru</a:t>
            </a:r>
          </a:p>
          <a:p>
            <a:pPr lvl="1">
              <a:lnSpc>
                <a:spcPct val="75000"/>
              </a:lnSpc>
            </a:pPr>
            <a:r>
              <a:rPr lang="en-US" sz="2200" smtClean="0"/>
              <a:t>11111111.11111111.11111111.11000000</a:t>
            </a:r>
          </a:p>
          <a:p>
            <a:pPr>
              <a:lnSpc>
                <a:spcPct val="75000"/>
              </a:lnSpc>
            </a:pPr>
            <a:r>
              <a:rPr lang="en-US" sz="2400" smtClean="0"/>
              <a:t>Jaringan baru :</a:t>
            </a:r>
          </a:p>
          <a:p>
            <a:pPr>
              <a:lnSpc>
                <a:spcPct val="75000"/>
              </a:lnSpc>
            </a:pPr>
            <a:endParaRPr lang="en-US" sz="2400" smtClean="0"/>
          </a:p>
        </p:txBody>
      </p:sp>
      <p:sp>
        <p:nvSpPr>
          <p:cNvPr id="19458" name="Rectangle 2"/>
          <p:cNvSpPr>
            <a:spLocks noGrp="1" noChangeArrowheads="1"/>
          </p:cNvSpPr>
          <p:nvPr>
            <p:ph type="title"/>
          </p:nvPr>
        </p:nvSpPr>
        <p:spPr/>
        <p:txBody>
          <a:bodyPr/>
          <a:lstStyle/>
          <a:p>
            <a:r>
              <a:rPr lang="en-US" smtClean="0"/>
              <a:t>Penyelesaian</a:t>
            </a:r>
          </a:p>
        </p:txBody>
      </p:sp>
      <p:sp>
        <p:nvSpPr>
          <p:cNvPr id="19460" name="Text Box 4"/>
          <p:cNvSpPr txBox="1">
            <a:spLocks noChangeArrowheads="1"/>
          </p:cNvSpPr>
          <p:nvPr/>
        </p:nvSpPr>
        <p:spPr bwMode="auto">
          <a:xfrm>
            <a:off x="990600" y="5562600"/>
            <a:ext cx="2590800" cy="682625"/>
          </a:xfrm>
          <a:prstGeom prst="rect">
            <a:avLst/>
          </a:prstGeom>
          <a:noFill/>
          <a:ln w="9525">
            <a:noFill/>
            <a:miter lim="800000"/>
            <a:headEnd/>
            <a:tailEnd/>
          </a:ln>
        </p:spPr>
        <p:txBody>
          <a:bodyPr lIns="73025" tIns="36512" rIns="73025" bIns="36512">
            <a:spAutoFit/>
          </a:bodyPr>
          <a:lstStyle/>
          <a:p>
            <a:pPr>
              <a:spcBef>
                <a:spcPct val="50000"/>
              </a:spcBef>
            </a:pPr>
            <a:endParaRPr lang="id-ID" sz="4000">
              <a:latin typeface="Arial" pitchFamily="34" charset="0"/>
            </a:endParaRPr>
          </a:p>
        </p:txBody>
      </p:sp>
      <p:sp>
        <p:nvSpPr>
          <p:cNvPr id="19461" name="Text Box 5"/>
          <p:cNvSpPr txBox="1">
            <a:spLocks noChangeArrowheads="1"/>
          </p:cNvSpPr>
          <p:nvPr/>
        </p:nvSpPr>
        <p:spPr bwMode="auto">
          <a:xfrm>
            <a:off x="2517775" y="5257800"/>
            <a:ext cx="6626225" cy="806450"/>
          </a:xfrm>
          <a:prstGeom prst="rect">
            <a:avLst/>
          </a:prstGeom>
          <a:noFill/>
          <a:ln w="9525">
            <a:noFill/>
            <a:miter lim="800000"/>
            <a:headEnd/>
            <a:tailEnd/>
          </a:ln>
        </p:spPr>
        <p:txBody>
          <a:bodyPr lIns="73025" tIns="36512" rIns="73025" bIns="36512">
            <a:spAutoFit/>
          </a:bodyPr>
          <a:lstStyle/>
          <a:p>
            <a:r>
              <a:rPr lang="en-US" sz="1600" b="1">
                <a:latin typeface="Arial" pitchFamily="34" charset="0"/>
              </a:rPr>
              <a:t>10.252.0.0/26		 10.252.0.128/26</a:t>
            </a:r>
          </a:p>
          <a:p>
            <a:r>
              <a:rPr lang="en-US" sz="1600" b="1">
                <a:latin typeface="Arial" pitchFamily="34" charset="0"/>
              </a:rPr>
              <a:t>10.252.0.64/26		 10.252.0.224/26</a:t>
            </a:r>
          </a:p>
          <a:p>
            <a:endParaRPr lang="en-US" sz="1600" b="1">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checkerboard(across)">
                                      <p:cBhvr>
                                        <p:cTn id="7" dur="500"/>
                                        <p:tgtEl>
                                          <p:spTgt spid="15462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checkerboard(across)">
                                      <p:cBhvr>
                                        <p:cTn id="10" dur="500"/>
                                        <p:tgtEl>
                                          <p:spTgt spid="15462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4627">
                                            <p:txEl>
                                              <p:pRg st="2" end="2"/>
                                            </p:txEl>
                                          </p:spTgt>
                                        </p:tgtEl>
                                        <p:attrNameLst>
                                          <p:attrName>style.visibility</p:attrName>
                                        </p:attrNameLst>
                                      </p:cBhvr>
                                      <p:to>
                                        <p:strVal val="visible"/>
                                      </p:to>
                                    </p:set>
                                    <p:animEffect transition="in" filter="checkerboard(across)">
                                      <p:cBhvr>
                                        <p:cTn id="13" dur="500"/>
                                        <p:tgtEl>
                                          <p:spTgt spid="15462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4627">
                                            <p:txEl>
                                              <p:pRg st="3" end="3"/>
                                            </p:txEl>
                                          </p:spTgt>
                                        </p:tgtEl>
                                        <p:attrNameLst>
                                          <p:attrName>style.visibility</p:attrName>
                                        </p:attrNameLst>
                                      </p:cBhvr>
                                      <p:to>
                                        <p:strVal val="visible"/>
                                      </p:to>
                                    </p:set>
                                    <p:animEffect transition="in" filter="checkerboard(across)">
                                      <p:cBhvr>
                                        <p:cTn id="16" dur="500"/>
                                        <p:tgtEl>
                                          <p:spTgt spid="154627">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4627">
                                            <p:txEl>
                                              <p:pRg st="4" end="4"/>
                                            </p:txEl>
                                          </p:spTgt>
                                        </p:tgtEl>
                                        <p:attrNameLst>
                                          <p:attrName>style.visibility</p:attrName>
                                        </p:attrNameLst>
                                      </p:cBhvr>
                                      <p:to>
                                        <p:strVal val="visible"/>
                                      </p:to>
                                    </p:set>
                                    <p:animEffect transition="in" filter="checkerboard(across)">
                                      <p:cBhvr>
                                        <p:cTn id="19" dur="500"/>
                                        <p:tgtEl>
                                          <p:spTgt spid="1546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54627">
                                            <p:txEl>
                                              <p:pRg st="5" end="5"/>
                                            </p:txEl>
                                          </p:spTgt>
                                        </p:tgtEl>
                                        <p:attrNameLst>
                                          <p:attrName>style.visibility</p:attrName>
                                        </p:attrNameLst>
                                      </p:cBhvr>
                                      <p:to>
                                        <p:strVal val="visible"/>
                                      </p:to>
                                    </p:set>
                                    <p:animEffect transition="in" filter="checkerboard(across)">
                                      <p:cBhvr>
                                        <p:cTn id="24" dur="500"/>
                                        <p:tgtEl>
                                          <p:spTgt spid="15462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54627">
                                            <p:txEl>
                                              <p:pRg st="6" end="6"/>
                                            </p:txEl>
                                          </p:spTgt>
                                        </p:tgtEl>
                                        <p:attrNameLst>
                                          <p:attrName>style.visibility</p:attrName>
                                        </p:attrNameLst>
                                      </p:cBhvr>
                                      <p:to>
                                        <p:strVal val="visible"/>
                                      </p:to>
                                    </p:set>
                                    <p:animEffect transition="in" filter="checkerboard(across)">
                                      <p:cBhvr>
                                        <p:cTn id="29" dur="500"/>
                                        <p:tgtEl>
                                          <p:spTgt spid="154627">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54627">
                                            <p:txEl>
                                              <p:pRg st="7" end="7"/>
                                            </p:txEl>
                                          </p:spTgt>
                                        </p:tgtEl>
                                        <p:attrNameLst>
                                          <p:attrName>style.visibility</p:attrName>
                                        </p:attrNameLst>
                                      </p:cBhvr>
                                      <p:to>
                                        <p:strVal val="visible"/>
                                      </p:to>
                                    </p:set>
                                    <p:animEffect transition="in" filter="checkerboard(across)">
                                      <p:cBhvr>
                                        <p:cTn id="32" dur="500"/>
                                        <p:tgtEl>
                                          <p:spTgt spid="154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smtClean="0">
                <a:solidFill>
                  <a:schemeClr val="accent2"/>
                </a:solidFill>
              </a:rPr>
              <a:t>10.252.0.0/26 </a:t>
            </a:r>
            <a:r>
              <a:rPr lang="en-US" smtClean="0">
                <a:solidFill>
                  <a:schemeClr val="accent2"/>
                </a:solidFill>
                <a:sym typeface="Wingdings" pitchFamily="2" charset="2"/>
              </a:rPr>
              <a:t></a:t>
            </a:r>
            <a:r>
              <a:rPr lang="en-US" smtClean="0"/>
              <a:t>	Digunakan u/ Jar C	</a:t>
            </a:r>
          </a:p>
          <a:p>
            <a:r>
              <a:rPr lang="en-US" smtClean="0"/>
              <a:t>10.252.0.64/26</a:t>
            </a:r>
          </a:p>
          <a:p>
            <a:r>
              <a:rPr lang="en-US" smtClean="0"/>
              <a:t>10.252.0.192/26</a:t>
            </a:r>
          </a:p>
          <a:p>
            <a:r>
              <a:rPr lang="en-US" smtClean="0"/>
              <a:t>10.252.0.128/26</a:t>
            </a:r>
          </a:p>
        </p:txBody>
      </p:sp>
      <p:sp>
        <p:nvSpPr>
          <p:cNvPr id="20482" name="Rectangle 2"/>
          <p:cNvSpPr>
            <a:spLocks noGrp="1" noChangeArrowheads="1"/>
          </p:cNvSpPr>
          <p:nvPr>
            <p:ph type="title"/>
          </p:nvPr>
        </p:nvSpPr>
        <p:spPr/>
        <p:txBody>
          <a:bodyPr/>
          <a:lstStyle/>
          <a:p>
            <a:r>
              <a:rPr lang="en-US" smtClean="0"/>
              <a:t>Penyelesaian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a:xfrm>
            <a:off x="457200" y="1219200"/>
            <a:ext cx="8224838" cy="3571875"/>
          </a:xfrm>
        </p:spPr>
        <p:txBody>
          <a:bodyPr>
            <a:normAutofit fontScale="85000" lnSpcReduction="20000"/>
          </a:bodyPr>
          <a:lstStyle/>
          <a:p>
            <a:pPr marL="274320" indent="-274320" fontAlgn="auto">
              <a:lnSpc>
                <a:spcPct val="75000"/>
              </a:lnSpc>
              <a:spcBef>
                <a:spcPts val="580"/>
              </a:spcBef>
              <a:spcAft>
                <a:spcPts val="0"/>
              </a:spcAft>
              <a:buFont typeface="Wingdings 2"/>
              <a:buChar char=""/>
              <a:defRPr/>
            </a:pPr>
            <a:r>
              <a:rPr lang="en-US" sz="1800" dirty="0" err="1" smtClean="0"/>
              <a:t>Jaringan</a:t>
            </a:r>
            <a:r>
              <a:rPr lang="en-US" sz="1800" dirty="0" smtClean="0"/>
              <a:t> </a:t>
            </a:r>
            <a:r>
              <a:rPr lang="en-US" sz="1800" dirty="0" err="1" smtClean="0"/>
              <a:t>dengan</a:t>
            </a:r>
            <a:r>
              <a:rPr lang="en-US" sz="1800" dirty="0" smtClean="0"/>
              <a:t> host 11 </a:t>
            </a:r>
            <a:r>
              <a:rPr lang="en-US" sz="1800" dirty="0" smtClean="0">
                <a:sym typeface="Wingdings" pitchFamily="2" charset="2"/>
              </a:rPr>
              <a:t> 1011</a:t>
            </a:r>
          </a:p>
          <a:p>
            <a:pPr marL="274320" indent="-274320" fontAlgn="auto">
              <a:lnSpc>
                <a:spcPct val="75000"/>
              </a:lnSpc>
              <a:spcBef>
                <a:spcPts val="580"/>
              </a:spcBef>
              <a:spcAft>
                <a:spcPts val="0"/>
              </a:spcAft>
              <a:buFont typeface="Wingdings 2"/>
              <a:buChar char=""/>
              <a:defRPr/>
            </a:pPr>
            <a:r>
              <a:rPr lang="en-US" sz="1800" dirty="0" err="1" smtClean="0">
                <a:sym typeface="Wingdings" pitchFamily="2" charset="2"/>
              </a:rPr>
              <a:t>Netmask</a:t>
            </a:r>
            <a:r>
              <a:rPr lang="en-US" sz="1800" dirty="0" smtClean="0">
                <a:sym typeface="Wingdings" pitchFamily="2" charset="2"/>
              </a:rPr>
              <a:t> </a:t>
            </a:r>
            <a:r>
              <a:rPr lang="en-US" sz="1800" dirty="0" err="1" smtClean="0">
                <a:sym typeface="Wingdings" pitchFamily="2" charset="2"/>
              </a:rPr>
              <a:t>untuk</a:t>
            </a:r>
            <a:r>
              <a:rPr lang="en-US" sz="1800" dirty="0" smtClean="0">
                <a:sym typeface="Wingdings" pitchFamily="2" charset="2"/>
              </a:rPr>
              <a:t> </a:t>
            </a:r>
            <a:r>
              <a:rPr lang="en-US" sz="1800" dirty="0" err="1" smtClean="0">
                <a:sym typeface="Wingdings" pitchFamily="2" charset="2"/>
              </a:rPr>
              <a:t>jaringan</a:t>
            </a:r>
            <a:r>
              <a:rPr lang="en-US" sz="1800" dirty="0" smtClean="0">
                <a:sym typeface="Wingdings" pitchFamily="2" charset="2"/>
              </a:rPr>
              <a:t> host 10 :</a:t>
            </a:r>
          </a:p>
          <a:p>
            <a:pPr marL="548640" lvl="1" fontAlgn="auto">
              <a:lnSpc>
                <a:spcPct val="75000"/>
              </a:lnSpc>
              <a:spcBef>
                <a:spcPts val="370"/>
              </a:spcBef>
              <a:spcAft>
                <a:spcPts val="0"/>
              </a:spcAft>
              <a:buFont typeface="Wingdings 2"/>
              <a:buChar char=""/>
              <a:defRPr/>
            </a:pPr>
            <a:r>
              <a:rPr lang="en-US" sz="1800" dirty="0" smtClean="0">
                <a:sym typeface="Wingdings" pitchFamily="2" charset="2"/>
              </a:rPr>
              <a:t>11111111.11111111.11111111.11110000 --. HOST 32</a:t>
            </a:r>
          </a:p>
          <a:p>
            <a:pPr marL="274320" indent="-274320" fontAlgn="auto">
              <a:lnSpc>
                <a:spcPct val="75000"/>
              </a:lnSpc>
              <a:spcBef>
                <a:spcPts val="580"/>
              </a:spcBef>
              <a:spcAft>
                <a:spcPts val="0"/>
              </a:spcAft>
              <a:buFont typeface="Wingdings 2"/>
              <a:buChar char=""/>
              <a:defRPr/>
            </a:pPr>
            <a:r>
              <a:rPr lang="en-US" sz="1800" dirty="0" smtClean="0">
                <a:sym typeface="Wingdings" pitchFamily="2" charset="2"/>
              </a:rPr>
              <a:t>Kita </a:t>
            </a:r>
            <a:r>
              <a:rPr lang="en-US" sz="1800" dirty="0" err="1" smtClean="0">
                <a:sym typeface="Wingdings" pitchFamily="2" charset="2"/>
              </a:rPr>
              <a:t>pecah</a:t>
            </a:r>
            <a:r>
              <a:rPr lang="en-US" sz="1800" dirty="0" smtClean="0">
                <a:sym typeface="Wingdings" pitchFamily="2" charset="2"/>
              </a:rPr>
              <a:t> network </a:t>
            </a:r>
            <a:r>
              <a:rPr lang="en-US" sz="1800" dirty="0" smtClean="0"/>
              <a:t>10.252.0.64/26</a:t>
            </a:r>
          </a:p>
          <a:p>
            <a:pPr marL="548640" lvl="1" fontAlgn="auto">
              <a:lnSpc>
                <a:spcPct val="75000"/>
              </a:lnSpc>
              <a:spcBef>
                <a:spcPts val="370"/>
              </a:spcBef>
              <a:spcAft>
                <a:spcPts val="0"/>
              </a:spcAft>
              <a:buFont typeface="Wingdings 2"/>
              <a:buChar char=""/>
              <a:defRPr/>
            </a:pPr>
            <a:r>
              <a:rPr lang="en-US" sz="1800" dirty="0" smtClean="0">
                <a:solidFill>
                  <a:schemeClr val="accent2"/>
                </a:solidFill>
              </a:rPr>
              <a:t>10.252.0.64/28</a:t>
            </a:r>
          </a:p>
          <a:p>
            <a:pPr marL="548640" lvl="1" fontAlgn="auto">
              <a:lnSpc>
                <a:spcPct val="75000"/>
              </a:lnSpc>
              <a:spcBef>
                <a:spcPts val="370"/>
              </a:spcBef>
              <a:spcAft>
                <a:spcPts val="0"/>
              </a:spcAft>
              <a:buFont typeface="Wingdings 2"/>
              <a:buChar char=""/>
              <a:defRPr/>
            </a:pPr>
            <a:r>
              <a:rPr lang="en-US" sz="1800" dirty="0" smtClean="0"/>
              <a:t>10.252.0.79/28</a:t>
            </a:r>
          </a:p>
          <a:p>
            <a:pPr marL="548640" lvl="1" fontAlgn="auto">
              <a:lnSpc>
                <a:spcPct val="75000"/>
              </a:lnSpc>
              <a:spcBef>
                <a:spcPts val="370"/>
              </a:spcBef>
              <a:spcAft>
                <a:spcPts val="0"/>
              </a:spcAft>
              <a:buFont typeface="Wingdings 2"/>
              <a:buChar char=""/>
              <a:defRPr/>
            </a:pPr>
            <a:r>
              <a:rPr lang="en-US" sz="1800" dirty="0" smtClean="0"/>
              <a:t>10.252.0.94/28</a:t>
            </a:r>
          </a:p>
          <a:p>
            <a:pPr marL="548640" lvl="1" fontAlgn="auto">
              <a:lnSpc>
                <a:spcPct val="75000"/>
              </a:lnSpc>
              <a:spcBef>
                <a:spcPts val="370"/>
              </a:spcBef>
              <a:spcAft>
                <a:spcPts val="0"/>
              </a:spcAft>
              <a:buFont typeface="Wingdings 2"/>
              <a:buChar char=""/>
              <a:defRPr/>
            </a:pPr>
            <a:r>
              <a:rPr lang="en-US" sz="1800" dirty="0" smtClean="0"/>
              <a:t>10.252.0.109/28</a:t>
            </a:r>
          </a:p>
          <a:p>
            <a:pPr marL="548640" lvl="1" fontAlgn="auto">
              <a:lnSpc>
                <a:spcPct val="75000"/>
              </a:lnSpc>
              <a:spcBef>
                <a:spcPts val="370"/>
              </a:spcBef>
              <a:spcAft>
                <a:spcPts val="0"/>
              </a:spcAft>
              <a:buFont typeface="Wingdings 2"/>
              <a:buChar char=""/>
              <a:defRPr/>
            </a:pPr>
            <a:endParaRPr lang="en-US" sz="1800" dirty="0" smtClean="0"/>
          </a:p>
          <a:p>
            <a:pPr marL="548640" lvl="1" fontAlgn="auto">
              <a:lnSpc>
                <a:spcPct val="75000"/>
              </a:lnSpc>
              <a:spcBef>
                <a:spcPts val="370"/>
              </a:spcBef>
              <a:spcAft>
                <a:spcPts val="0"/>
              </a:spcAft>
              <a:buFont typeface="Wingdings 2"/>
              <a:buChar char=""/>
              <a:defRPr/>
            </a:pPr>
            <a:endParaRPr lang="en-US" sz="1800" dirty="0" smtClean="0">
              <a:sym typeface="Wingdings" pitchFamily="2" charset="2"/>
            </a:endParaRPr>
          </a:p>
          <a:p>
            <a:pPr marL="274320" indent="-274320" fontAlgn="auto">
              <a:lnSpc>
                <a:spcPct val="75000"/>
              </a:lnSpc>
              <a:spcBef>
                <a:spcPts val="580"/>
              </a:spcBef>
              <a:spcAft>
                <a:spcPts val="0"/>
              </a:spcAft>
              <a:buFont typeface="Wingdings 2"/>
              <a:buChar char=""/>
              <a:defRPr/>
            </a:pPr>
            <a:r>
              <a:rPr lang="en-US" sz="1800" dirty="0" err="1" smtClean="0"/>
              <a:t>Jaringan</a:t>
            </a:r>
            <a:r>
              <a:rPr lang="en-US" sz="1800" dirty="0" smtClean="0"/>
              <a:t> </a:t>
            </a:r>
            <a:r>
              <a:rPr lang="en-US" sz="1800" dirty="0" err="1" smtClean="0"/>
              <a:t>dengan</a:t>
            </a:r>
            <a:r>
              <a:rPr lang="en-US" sz="1800" dirty="0" smtClean="0"/>
              <a:t> Host 2 </a:t>
            </a:r>
            <a:r>
              <a:rPr lang="en-US" sz="1800" dirty="0" smtClean="0">
                <a:sym typeface="Wingdings" pitchFamily="2" charset="2"/>
              </a:rPr>
              <a:t> 10</a:t>
            </a:r>
            <a:endParaRPr lang="en-US" sz="1800" dirty="0" smtClean="0"/>
          </a:p>
          <a:p>
            <a:pPr marL="274320" indent="-274320" fontAlgn="auto">
              <a:lnSpc>
                <a:spcPct val="75000"/>
              </a:lnSpc>
              <a:spcBef>
                <a:spcPts val="580"/>
              </a:spcBef>
              <a:spcAft>
                <a:spcPts val="0"/>
              </a:spcAft>
              <a:buFont typeface="Wingdings 2"/>
              <a:buChar char=""/>
              <a:defRPr/>
            </a:pPr>
            <a:r>
              <a:rPr lang="en-US" sz="1800" dirty="0" err="1" smtClean="0"/>
              <a:t>Netmask</a:t>
            </a:r>
            <a:r>
              <a:rPr lang="en-US" sz="1800" dirty="0" smtClean="0"/>
              <a:t> </a:t>
            </a:r>
            <a:r>
              <a:rPr lang="en-US" sz="1800" dirty="0" err="1" smtClean="0"/>
              <a:t>baru</a:t>
            </a:r>
            <a:r>
              <a:rPr lang="en-US" sz="1800" dirty="0" smtClean="0"/>
              <a:t> </a:t>
            </a:r>
            <a:r>
              <a:rPr lang="en-US" sz="1800" dirty="0" err="1" smtClean="0"/>
              <a:t>untuk</a:t>
            </a:r>
            <a:r>
              <a:rPr lang="en-US" sz="1800" dirty="0" smtClean="0"/>
              <a:t> </a:t>
            </a:r>
            <a:r>
              <a:rPr lang="en-US" sz="1800" dirty="0" err="1" smtClean="0"/>
              <a:t>jaringan</a:t>
            </a:r>
            <a:r>
              <a:rPr lang="en-US" sz="1800" dirty="0" smtClean="0"/>
              <a:t> </a:t>
            </a:r>
            <a:r>
              <a:rPr lang="en-US" sz="1800" dirty="0" err="1" smtClean="0"/>
              <a:t>dengan</a:t>
            </a:r>
            <a:r>
              <a:rPr lang="en-US" sz="1800" dirty="0" smtClean="0"/>
              <a:t> host 2</a:t>
            </a:r>
          </a:p>
          <a:p>
            <a:pPr marL="548640" lvl="1" fontAlgn="auto">
              <a:lnSpc>
                <a:spcPct val="75000"/>
              </a:lnSpc>
              <a:spcBef>
                <a:spcPts val="370"/>
              </a:spcBef>
              <a:spcAft>
                <a:spcPts val="0"/>
              </a:spcAft>
              <a:buFont typeface="Wingdings 2"/>
              <a:buChar char=""/>
              <a:defRPr/>
            </a:pPr>
            <a:r>
              <a:rPr lang="en-US" sz="1800" dirty="0" smtClean="0"/>
              <a:t>11111111.11111111.11111111.11111100</a:t>
            </a:r>
          </a:p>
          <a:p>
            <a:pPr marL="274320" indent="-274320" fontAlgn="auto">
              <a:lnSpc>
                <a:spcPct val="75000"/>
              </a:lnSpc>
              <a:spcBef>
                <a:spcPts val="580"/>
              </a:spcBef>
              <a:spcAft>
                <a:spcPts val="0"/>
              </a:spcAft>
              <a:buFont typeface="Wingdings 2"/>
              <a:buChar char=""/>
              <a:defRPr/>
            </a:pPr>
            <a:r>
              <a:rPr lang="en-US" sz="1800" dirty="0" smtClean="0"/>
              <a:t>Kita </a:t>
            </a:r>
            <a:r>
              <a:rPr lang="en-US" sz="1800" dirty="0" err="1" smtClean="0"/>
              <a:t>pecah</a:t>
            </a:r>
            <a:r>
              <a:rPr lang="en-US" sz="1800" dirty="0" smtClean="0"/>
              <a:t> </a:t>
            </a:r>
            <a:r>
              <a:rPr lang="en-US" sz="1800" dirty="0" err="1" smtClean="0"/>
              <a:t>jaringan</a:t>
            </a:r>
            <a:r>
              <a:rPr lang="en-US" sz="1800" dirty="0" smtClean="0"/>
              <a:t> 10.252.0.48/28</a:t>
            </a:r>
          </a:p>
          <a:p>
            <a:pPr marL="548640" lvl="1" fontAlgn="auto">
              <a:lnSpc>
                <a:spcPct val="75000"/>
              </a:lnSpc>
              <a:spcBef>
                <a:spcPts val="370"/>
              </a:spcBef>
              <a:spcAft>
                <a:spcPts val="0"/>
              </a:spcAft>
              <a:buFont typeface="Wingdings 2"/>
              <a:buChar char=""/>
              <a:defRPr/>
            </a:pPr>
            <a:r>
              <a:rPr lang="en-US" sz="1800" dirty="0" smtClean="0">
                <a:solidFill>
                  <a:schemeClr val="accent2"/>
                </a:solidFill>
              </a:rPr>
              <a:t>10.252.0.48/30</a:t>
            </a:r>
          </a:p>
          <a:p>
            <a:pPr marL="548640" lvl="1" fontAlgn="auto">
              <a:lnSpc>
                <a:spcPct val="75000"/>
              </a:lnSpc>
              <a:spcBef>
                <a:spcPts val="370"/>
              </a:spcBef>
              <a:spcAft>
                <a:spcPts val="0"/>
              </a:spcAft>
              <a:buFont typeface="Wingdings 2"/>
              <a:buChar char=""/>
              <a:defRPr/>
            </a:pPr>
            <a:r>
              <a:rPr lang="en-US" sz="1800" dirty="0" smtClean="0">
                <a:solidFill>
                  <a:schemeClr val="accent2"/>
                </a:solidFill>
              </a:rPr>
              <a:t>10.252.0.52/30</a:t>
            </a:r>
          </a:p>
          <a:p>
            <a:pPr marL="548640" lvl="1" fontAlgn="auto">
              <a:lnSpc>
                <a:spcPct val="75000"/>
              </a:lnSpc>
              <a:spcBef>
                <a:spcPts val="370"/>
              </a:spcBef>
              <a:spcAft>
                <a:spcPts val="0"/>
              </a:spcAft>
              <a:buFont typeface="Wingdings 2"/>
              <a:buChar char=""/>
              <a:defRPr/>
            </a:pPr>
            <a:r>
              <a:rPr lang="en-US" sz="1800" dirty="0" smtClean="0"/>
              <a:t>10.252.0.56/30</a:t>
            </a:r>
          </a:p>
          <a:p>
            <a:pPr marL="548640" lvl="1" fontAlgn="auto">
              <a:lnSpc>
                <a:spcPct val="75000"/>
              </a:lnSpc>
              <a:spcBef>
                <a:spcPts val="370"/>
              </a:spcBef>
              <a:spcAft>
                <a:spcPts val="0"/>
              </a:spcAft>
              <a:buFont typeface="Wingdings 2"/>
              <a:buChar char=""/>
              <a:defRPr/>
            </a:pPr>
            <a:r>
              <a:rPr lang="en-US" sz="1800" dirty="0" smtClean="0"/>
              <a:t>10.252.0.60/30</a:t>
            </a:r>
          </a:p>
        </p:txBody>
      </p:sp>
      <p:sp>
        <p:nvSpPr>
          <p:cNvPr id="156674" name="Rectangle 2"/>
          <p:cNvSpPr>
            <a:spLocks noGrp="1" noChangeArrowheads="1"/>
          </p:cNvSpPr>
          <p:nvPr>
            <p:ph type="title"/>
          </p:nvPr>
        </p:nvSpPr>
        <p:spPr>
          <a:xfrm>
            <a:off x="457200" y="277813"/>
            <a:ext cx="8229600" cy="407987"/>
          </a:xfrm>
        </p:spPr>
        <p:txBody>
          <a:bodyPr>
            <a:normAutofit fontScale="90000"/>
          </a:bodyPr>
          <a:lstStyle/>
          <a:p>
            <a:pPr fontAlgn="auto">
              <a:spcAft>
                <a:spcPts val="0"/>
              </a:spcAft>
              <a:defRPr/>
            </a:pPr>
            <a:r>
              <a:rPr lang="en-US" dirty="0" err="1" smtClean="0"/>
              <a:t>Penyelesaian</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checkerboard(across)">
                                      <p:cBhvr>
                                        <p:cTn id="7" dur="500"/>
                                        <p:tgtEl>
                                          <p:spTgt spid="156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checkerboard(across)">
                                      <p:cBhvr>
                                        <p:cTn id="10" dur="500"/>
                                        <p:tgtEl>
                                          <p:spTgt spid="1566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checkerboard(across)">
                                      <p:cBhvr>
                                        <p:cTn id="13" dur="500"/>
                                        <p:tgtEl>
                                          <p:spTgt spid="1566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checkerboard(across)">
                                      <p:cBhvr>
                                        <p:cTn id="18" dur="500"/>
                                        <p:tgtEl>
                                          <p:spTgt spid="1566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animEffect transition="in" filter="checkerboard(across)">
                                      <p:cBhvr>
                                        <p:cTn id="21" dur="500"/>
                                        <p:tgtEl>
                                          <p:spTgt spid="15667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56675">
                                            <p:txEl>
                                              <p:pRg st="5" end="5"/>
                                            </p:txEl>
                                          </p:spTgt>
                                        </p:tgtEl>
                                        <p:attrNameLst>
                                          <p:attrName>style.visibility</p:attrName>
                                        </p:attrNameLst>
                                      </p:cBhvr>
                                      <p:to>
                                        <p:strVal val="visible"/>
                                      </p:to>
                                    </p:set>
                                    <p:animEffect transition="in" filter="checkerboard(across)">
                                      <p:cBhvr>
                                        <p:cTn id="24" dur="500"/>
                                        <p:tgtEl>
                                          <p:spTgt spid="156675">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56675">
                                            <p:txEl>
                                              <p:pRg st="6" end="6"/>
                                            </p:txEl>
                                          </p:spTgt>
                                        </p:tgtEl>
                                        <p:attrNameLst>
                                          <p:attrName>style.visibility</p:attrName>
                                        </p:attrNameLst>
                                      </p:cBhvr>
                                      <p:to>
                                        <p:strVal val="visible"/>
                                      </p:to>
                                    </p:set>
                                    <p:animEffect transition="in" filter="checkerboard(across)">
                                      <p:cBhvr>
                                        <p:cTn id="27" dur="500"/>
                                        <p:tgtEl>
                                          <p:spTgt spid="156675">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56675">
                                            <p:txEl>
                                              <p:pRg st="7" end="7"/>
                                            </p:txEl>
                                          </p:spTgt>
                                        </p:tgtEl>
                                        <p:attrNameLst>
                                          <p:attrName>style.visibility</p:attrName>
                                        </p:attrNameLst>
                                      </p:cBhvr>
                                      <p:to>
                                        <p:strVal val="visible"/>
                                      </p:to>
                                    </p:set>
                                    <p:animEffect transition="in" filter="checkerboard(across)">
                                      <p:cBhvr>
                                        <p:cTn id="30" dur="500"/>
                                        <p:tgtEl>
                                          <p:spTgt spid="15667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6675">
                                            <p:txEl>
                                              <p:pRg st="10" end="10"/>
                                            </p:txEl>
                                          </p:spTgt>
                                        </p:tgtEl>
                                        <p:attrNameLst>
                                          <p:attrName>style.visibility</p:attrName>
                                        </p:attrNameLst>
                                      </p:cBhvr>
                                      <p:to>
                                        <p:strVal val="visible"/>
                                      </p:to>
                                    </p:set>
                                    <p:animEffect transition="in" filter="checkerboard(across)">
                                      <p:cBhvr>
                                        <p:cTn id="35" dur="500"/>
                                        <p:tgtEl>
                                          <p:spTgt spid="156675">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56675">
                                            <p:txEl>
                                              <p:pRg st="11" end="11"/>
                                            </p:txEl>
                                          </p:spTgt>
                                        </p:tgtEl>
                                        <p:attrNameLst>
                                          <p:attrName>style.visibility</p:attrName>
                                        </p:attrNameLst>
                                      </p:cBhvr>
                                      <p:to>
                                        <p:strVal val="visible"/>
                                      </p:to>
                                    </p:set>
                                    <p:animEffect transition="in" filter="checkerboard(across)">
                                      <p:cBhvr>
                                        <p:cTn id="40" dur="500"/>
                                        <p:tgtEl>
                                          <p:spTgt spid="156675">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156675">
                                            <p:txEl>
                                              <p:pRg st="12" end="12"/>
                                            </p:txEl>
                                          </p:spTgt>
                                        </p:tgtEl>
                                        <p:attrNameLst>
                                          <p:attrName>style.visibility</p:attrName>
                                        </p:attrNameLst>
                                      </p:cBhvr>
                                      <p:to>
                                        <p:strVal val="visible"/>
                                      </p:to>
                                    </p:set>
                                    <p:animEffect transition="in" filter="checkerboard(across)">
                                      <p:cBhvr>
                                        <p:cTn id="43" dur="500"/>
                                        <p:tgtEl>
                                          <p:spTgt spid="156675">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56675">
                                            <p:txEl>
                                              <p:pRg st="13" end="13"/>
                                            </p:txEl>
                                          </p:spTgt>
                                        </p:tgtEl>
                                        <p:attrNameLst>
                                          <p:attrName>style.visibility</p:attrName>
                                        </p:attrNameLst>
                                      </p:cBhvr>
                                      <p:to>
                                        <p:strVal val="visible"/>
                                      </p:to>
                                    </p:set>
                                    <p:animEffect transition="in" filter="checkerboard(across)">
                                      <p:cBhvr>
                                        <p:cTn id="48" dur="500"/>
                                        <p:tgtEl>
                                          <p:spTgt spid="156675">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156675">
                                            <p:txEl>
                                              <p:pRg st="14" end="14"/>
                                            </p:txEl>
                                          </p:spTgt>
                                        </p:tgtEl>
                                        <p:attrNameLst>
                                          <p:attrName>style.visibility</p:attrName>
                                        </p:attrNameLst>
                                      </p:cBhvr>
                                      <p:to>
                                        <p:strVal val="visible"/>
                                      </p:to>
                                    </p:set>
                                    <p:animEffect transition="in" filter="checkerboard(across)">
                                      <p:cBhvr>
                                        <p:cTn id="51" dur="500"/>
                                        <p:tgtEl>
                                          <p:spTgt spid="156675">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156675">
                                            <p:txEl>
                                              <p:pRg st="15" end="15"/>
                                            </p:txEl>
                                          </p:spTgt>
                                        </p:tgtEl>
                                        <p:attrNameLst>
                                          <p:attrName>style.visibility</p:attrName>
                                        </p:attrNameLst>
                                      </p:cBhvr>
                                      <p:to>
                                        <p:strVal val="visible"/>
                                      </p:to>
                                    </p:set>
                                    <p:animEffect transition="in" filter="checkerboard(across)">
                                      <p:cBhvr>
                                        <p:cTn id="54" dur="500"/>
                                        <p:tgtEl>
                                          <p:spTgt spid="156675">
                                            <p:txEl>
                                              <p:pRg st="15" end="15"/>
                                            </p:txEl>
                                          </p:spTgt>
                                        </p:tgtEl>
                                      </p:cBhvr>
                                    </p:animEffect>
                                  </p:childTnLst>
                                </p:cTn>
                              </p:par>
                              <p:par>
                                <p:cTn id="55" presetID="5" presetClass="entr" presetSubtype="10" fill="hold" nodeType="withEffect">
                                  <p:stCondLst>
                                    <p:cond delay="0"/>
                                  </p:stCondLst>
                                  <p:childTnLst>
                                    <p:set>
                                      <p:cBhvr>
                                        <p:cTn id="56" dur="1" fill="hold">
                                          <p:stCondLst>
                                            <p:cond delay="0"/>
                                          </p:stCondLst>
                                        </p:cTn>
                                        <p:tgtEl>
                                          <p:spTgt spid="156675">
                                            <p:txEl>
                                              <p:pRg st="16" end="16"/>
                                            </p:txEl>
                                          </p:spTgt>
                                        </p:tgtEl>
                                        <p:attrNameLst>
                                          <p:attrName>style.visibility</p:attrName>
                                        </p:attrNameLst>
                                      </p:cBhvr>
                                      <p:to>
                                        <p:strVal val="visible"/>
                                      </p:to>
                                    </p:set>
                                    <p:animEffect transition="in" filter="checkerboard(across)">
                                      <p:cBhvr>
                                        <p:cTn id="57" dur="500"/>
                                        <p:tgtEl>
                                          <p:spTgt spid="156675">
                                            <p:txEl>
                                              <p:pRg st="16" end="16"/>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156675">
                                            <p:txEl>
                                              <p:pRg st="17" end="17"/>
                                            </p:txEl>
                                          </p:spTgt>
                                        </p:tgtEl>
                                        <p:attrNameLst>
                                          <p:attrName>style.visibility</p:attrName>
                                        </p:attrNameLst>
                                      </p:cBhvr>
                                      <p:to>
                                        <p:strVal val="visible"/>
                                      </p:to>
                                    </p:set>
                                    <p:animEffect transition="in" filter="checkerboard(across)">
                                      <p:cBhvr>
                                        <p:cTn id="60" dur="500"/>
                                        <p:tgtEl>
                                          <p:spTgt spid="1566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smtClean="0"/>
              <a:t>10000100.1011100.00000000.  01011010</a:t>
            </a:r>
          </a:p>
          <a:p>
            <a:r>
              <a:rPr lang="en-US" smtClean="0"/>
              <a:t>11111111.11111111.11111111.11100000</a:t>
            </a:r>
          </a:p>
          <a:p>
            <a:r>
              <a:rPr lang="en-US" smtClean="0"/>
              <a:t>10000100.1011100.00000000.01000000</a:t>
            </a:r>
          </a:p>
          <a:p>
            <a:r>
              <a:rPr lang="en-US" smtClean="0"/>
              <a:t>132.92.0.64</a:t>
            </a:r>
          </a:p>
          <a:p>
            <a:endParaRPr lang="en-US" smtClean="0"/>
          </a:p>
        </p:txBody>
      </p:sp>
      <p:sp>
        <p:nvSpPr>
          <p:cNvPr id="22530" name="Rectangle 2"/>
          <p:cNvSpPr>
            <a:spLocks noGrp="1" noChangeArrowheads="1"/>
          </p:cNvSpPr>
          <p:nvPr>
            <p:ph type="title"/>
          </p:nvPr>
        </p:nvSpPr>
        <p:spPr/>
        <p:txBody>
          <a:bodyPr/>
          <a:lstStyle/>
          <a:p>
            <a:endParaRPr lang="id-ID"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a:buFont typeface="Wingdings" pitchFamily="2" charset="2"/>
              <a:buNone/>
            </a:pPr>
            <a:r>
              <a:rPr lang="en-US" smtClean="0">
                <a:solidFill>
                  <a:srgbClr val="FF0000"/>
                </a:solidFill>
              </a:rPr>
              <a:t>10.252.230.3 netmask 255.255.240.0</a:t>
            </a:r>
          </a:p>
          <a:p>
            <a:pPr>
              <a:buFont typeface="Wingdings" pitchFamily="2" charset="2"/>
              <a:buNone/>
            </a:pPr>
            <a:r>
              <a:rPr lang="en-US" smtClean="0"/>
              <a:t>10.252.240.6 Netmask 2155.255.240.0</a:t>
            </a:r>
          </a:p>
          <a:p>
            <a:pPr>
              <a:buFont typeface="Wingdings" pitchFamily="2" charset="2"/>
              <a:buNone/>
            </a:pPr>
            <a:r>
              <a:rPr lang="en-US" smtClean="0"/>
              <a:t>10.252.220.6 Netmask 255.255.192.0</a:t>
            </a:r>
          </a:p>
          <a:p>
            <a:pPr>
              <a:buFont typeface="Wingdings" pitchFamily="2" charset="2"/>
              <a:buNone/>
            </a:pPr>
            <a:r>
              <a:rPr lang="en-US" smtClean="0"/>
              <a:t>10.252.223.250 netmask 255.255.192.0</a:t>
            </a:r>
          </a:p>
          <a:p>
            <a:pPr>
              <a:buFont typeface="Wingdings" pitchFamily="2" charset="2"/>
              <a:buNone/>
            </a:pPr>
            <a:endParaRPr lang="en-US" smtClean="0"/>
          </a:p>
          <a:p>
            <a:pPr>
              <a:buFont typeface="Wingdings" pitchFamily="2" charset="2"/>
              <a:buNone/>
            </a:pPr>
            <a:endParaRPr lang="en-US" smtClean="0">
              <a:solidFill>
                <a:srgbClr val="FF0000"/>
              </a:solidFill>
            </a:endParaRPr>
          </a:p>
          <a:p>
            <a:endParaRPr lang="en-US" smtClean="0"/>
          </a:p>
        </p:txBody>
      </p:sp>
      <p:sp>
        <p:nvSpPr>
          <p:cNvPr id="162818" name="Rectangle 2"/>
          <p:cNvSpPr>
            <a:spLocks noGrp="1" noChangeArrowheads="1"/>
          </p:cNvSpPr>
          <p:nvPr>
            <p:ph type="title"/>
          </p:nvPr>
        </p:nvSpPr>
        <p:spPr/>
        <p:txBody>
          <a:bodyPr>
            <a:normAutofit fontScale="90000"/>
          </a:bodyPr>
          <a:lstStyle/>
          <a:p>
            <a:pPr fontAlgn="auto">
              <a:spcAft>
                <a:spcPts val="0"/>
              </a:spcAft>
              <a:defRPr/>
            </a:pPr>
            <a:r>
              <a:rPr lang="en-US" smtClean="0"/>
              <a:t>Mana yang satu jaringan mana yang tidak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r>
              <a:rPr lang="en-US" smtClean="0"/>
              <a:t>IP dan Netmask dijadikan binar</a:t>
            </a:r>
          </a:p>
          <a:p>
            <a:r>
              <a:rPr lang="en-US" smtClean="0"/>
              <a:t>Hasil binari IP dan Netmask di-AND-kan</a:t>
            </a:r>
          </a:p>
          <a:p>
            <a:r>
              <a:rPr lang="en-US" smtClean="0"/>
              <a:t>Hasilnya jika sama maka satu jaringan, jika tidak berarti lain jaringan</a:t>
            </a:r>
          </a:p>
          <a:p>
            <a:r>
              <a:rPr lang="en-US" smtClean="0"/>
              <a:t>Hasilnya bisa juga dianggap sebagai NetID masing-masing jaringan</a:t>
            </a:r>
          </a:p>
        </p:txBody>
      </p:sp>
      <p:sp>
        <p:nvSpPr>
          <p:cNvPr id="24578" name="Rectangle 2"/>
          <p:cNvSpPr>
            <a:spLocks noGrp="1" noChangeArrowheads="1"/>
          </p:cNvSpPr>
          <p:nvPr>
            <p:ph type="title"/>
          </p:nvPr>
        </p:nvSpPr>
        <p:spPr/>
        <p:txBody>
          <a:bodyPr/>
          <a:lstStyle/>
          <a:p>
            <a:r>
              <a:rPr lang="en-US" smtClean="0"/>
              <a:t>Penyelesaian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checkerboard(across)">
                                      <p:cBhvr>
                                        <p:cTn id="7" dur="500"/>
                                        <p:tgtEl>
                                          <p:spTgt spid="17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2035">
                                            <p:txEl>
                                              <p:pRg st="1" end="1"/>
                                            </p:txEl>
                                          </p:spTgt>
                                        </p:tgtEl>
                                        <p:attrNameLst>
                                          <p:attrName>style.visibility</p:attrName>
                                        </p:attrNameLst>
                                      </p:cBhvr>
                                      <p:to>
                                        <p:strVal val="visible"/>
                                      </p:to>
                                    </p:set>
                                    <p:animEffect transition="in" filter="checkerboard(across)">
                                      <p:cBhvr>
                                        <p:cTn id="12" dur="500"/>
                                        <p:tgtEl>
                                          <p:spTgt spid="172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2035">
                                            <p:txEl>
                                              <p:pRg st="2" end="2"/>
                                            </p:txEl>
                                          </p:spTgt>
                                        </p:tgtEl>
                                        <p:attrNameLst>
                                          <p:attrName>style.visibility</p:attrName>
                                        </p:attrNameLst>
                                      </p:cBhvr>
                                      <p:to>
                                        <p:strVal val="visible"/>
                                      </p:to>
                                    </p:set>
                                    <p:animEffect transition="in" filter="checkerboard(across)">
                                      <p:cBhvr>
                                        <p:cTn id="17" dur="500"/>
                                        <p:tgtEl>
                                          <p:spTgt spid="172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2035">
                                            <p:txEl>
                                              <p:pRg st="3" end="3"/>
                                            </p:txEl>
                                          </p:spTgt>
                                        </p:tgtEl>
                                        <p:attrNameLst>
                                          <p:attrName>style.visibility</p:attrName>
                                        </p:attrNameLst>
                                      </p:cBhvr>
                                      <p:to>
                                        <p:strVal val="visible"/>
                                      </p:to>
                                    </p:set>
                                    <p:animEffect transition="in" filter="checkerboard(across)">
                                      <p:cBhvr>
                                        <p:cTn id="22" dur="500"/>
                                        <p:tgtEl>
                                          <p:spTgt spid="172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IP Class</a:t>
            </a:r>
          </a:p>
        </p:txBody>
      </p:sp>
      <p:sp>
        <p:nvSpPr>
          <p:cNvPr id="1028" name="Rectangle 7"/>
          <p:cNvSpPr>
            <a:spLocks noChangeArrowheads="1"/>
          </p:cNvSpPr>
          <p:nvPr/>
        </p:nvSpPr>
        <p:spPr bwMode="auto">
          <a:xfrm>
            <a:off x="0" y="0"/>
            <a:ext cx="9144000" cy="0"/>
          </a:xfrm>
          <a:prstGeom prst="rect">
            <a:avLst/>
          </a:prstGeom>
          <a:noFill/>
          <a:ln w="9525">
            <a:noFill/>
            <a:miter lim="800000"/>
            <a:headEnd/>
            <a:tailEnd/>
          </a:ln>
        </p:spPr>
        <p:txBody>
          <a:bodyPr wrap="none" lIns="73025" tIns="36512" rIns="73025" bIns="36512" anchor="ctr">
            <a:spAutoFit/>
          </a:bodyPr>
          <a:lstStyle/>
          <a:p>
            <a:endParaRPr lang="id-ID"/>
          </a:p>
        </p:txBody>
      </p:sp>
      <p:graphicFrame>
        <p:nvGraphicFramePr>
          <p:cNvPr id="1026" name="Object 6"/>
          <p:cNvGraphicFramePr>
            <a:graphicFrameLocks noChangeAspect="1"/>
          </p:cNvGraphicFramePr>
          <p:nvPr/>
        </p:nvGraphicFramePr>
        <p:xfrm>
          <a:off x="228600" y="1676400"/>
          <a:ext cx="8610600" cy="3962400"/>
        </p:xfrm>
        <a:graphic>
          <a:graphicData uri="http://schemas.openxmlformats.org/presentationml/2006/ole">
            <p:oleObj spid="_x0000_s1026" name="Visio" r:id="rId3" imgW="6920360" imgH="2131138" progId="Visio.Drawing.6">
              <p:embed/>
            </p:oleObj>
          </a:graphicData>
        </a:graphic>
      </p:graphicFrame>
      <p:sp>
        <p:nvSpPr>
          <p:cNvPr id="5" name="Rectangle 4"/>
          <p:cNvSpPr>
            <a:spLocks noChangeArrowheads="1"/>
          </p:cNvSpPr>
          <p:nvPr/>
        </p:nvSpPr>
        <p:spPr bwMode="auto">
          <a:xfrm>
            <a:off x="1676400" y="1371600"/>
            <a:ext cx="1981200" cy="1371600"/>
          </a:xfrm>
          <a:prstGeom prst="rect">
            <a:avLst/>
          </a:prstGeom>
          <a:noFill/>
          <a:ln w="9525" algn="ctr">
            <a:solidFill>
              <a:srgbClr val="FF0000"/>
            </a:solidFill>
            <a:round/>
            <a:headEnd/>
            <a:tailEnd/>
          </a:ln>
        </p:spPr>
        <p:txBody>
          <a:bodyPr lIns="73025" tIns="36512" rIns="73025" bIns="36512"/>
          <a:lstStyle/>
          <a:p>
            <a:endParaRPr lang="id-ID"/>
          </a:p>
        </p:txBody>
      </p:sp>
      <p:sp>
        <p:nvSpPr>
          <p:cNvPr id="6" name="Rectangle 5"/>
          <p:cNvSpPr>
            <a:spLocks noChangeArrowheads="1"/>
          </p:cNvSpPr>
          <p:nvPr/>
        </p:nvSpPr>
        <p:spPr bwMode="auto">
          <a:xfrm>
            <a:off x="3276600" y="1219200"/>
            <a:ext cx="5562600" cy="1371600"/>
          </a:xfrm>
          <a:prstGeom prst="rect">
            <a:avLst/>
          </a:prstGeom>
          <a:noFill/>
          <a:ln w="9525" algn="ctr">
            <a:solidFill>
              <a:srgbClr val="FF0000"/>
            </a:solidFill>
            <a:round/>
            <a:headEnd/>
            <a:tailEnd/>
          </a:ln>
        </p:spPr>
        <p:txBody>
          <a:bodyPr lIns="73025" tIns="36512" rIns="73025" bIns="36512"/>
          <a:lstStyle/>
          <a:p>
            <a:endParaRPr lang="id-ID"/>
          </a:p>
        </p:txBody>
      </p:sp>
      <p:sp>
        <p:nvSpPr>
          <p:cNvPr id="7" name="Rectangle 6"/>
          <p:cNvSpPr>
            <a:spLocks noChangeArrowheads="1"/>
          </p:cNvSpPr>
          <p:nvPr/>
        </p:nvSpPr>
        <p:spPr bwMode="auto">
          <a:xfrm>
            <a:off x="1828800" y="2514600"/>
            <a:ext cx="3657600" cy="1371600"/>
          </a:xfrm>
          <a:prstGeom prst="rect">
            <a:avLst/>
          </a:prstGeom>
          <a:noFill/>
          <a:ln w="9525" algn="ctr">
            <a:solidFill>
              <a:srgbClr val="FF0000"/>
            </a:solidFill>
            <a:round/>
            <a:headEnd/>
            <a:tailEnd/>
          </a:ln>
        </p:spPr>
        <p:txBody>
          <a:bodyPr lIns="73025" tIns="36512" rIns="73025" bIns="36512"/>
          <a:lstStyle/>
          <a:p>
            <a:endParaRPr lang="id-ID"/>
          </a:p>
        </p:txBody>
      </p:sp>
      <p:sp>
        <p:nvSpPr>
          <p:cNvPr id="8" name="Rectangle 7"/>
          <p:cNvSpPr>
            <a:spLocks noChangeArrowheads="1"/>
          </p:cNvSpPr>
          <p:nvPr/>
        </p:nvSpPr>
        <p:spPr bwMode="auto">
          <a:xfrm>
            <a:off x="5181600" y="2438400"/>
            <a:ext cx="3657600" cy="1371600"/>
          </a:xfrm>
          <a:prstGeom prst="rect">
            <a:avLst/>
          </a:prstGeom>
          <a:noFill/>
          <a:ln w="9525" algn="ctr">
            <a:solidFill>
              <a:srgbClr val="FF0000"/>
            </a:solidFill>
            <a:round/>
            <a:headEnd/>
            <a:tailEnd/>
          </a:ln>
        </p:spPr>
        <p:txBody>
          <a:bodyPr lIns="73025" tIns="36512" rIns="73025" bIns="36512"/>
          <a:lstStyle/>
          <a:p>
            <a:endParaRPr lang="id-ID"/>
          </a:p>
        </p:txBody>
      </p:sp>
      <p:sp>
        <p:nvSpPr>
          <p:cNvPr id="9" name="Rectangle 8"/>
          <p:cNvSpPr>
            <a:spLocks noChangeArrowheads="1"/>
          </p:cNvSpPr>
          <p:nvPr/>
        </p:nvSpPr>
        <p:spPr bwMode="auto">
          <a:xfrm>
            <a:off x="1600200" y="3886200"/>
            <a:ext cx="5257800" cy="2286000"/>
          </a:xfrm>
          <a:prstGeom prst="rect">
            <a:avLst/>
          </a:prstGeom>
          <a:noFill/>
          <a:ln w="9525" algn="ctr">
            <a:solidFill>
              <a:srgbClr val="FF0000"/>
            </a:solidFill>
            <a:round/>
            <a:headEnd/>
            <a:tailEnd/>
          </a:ln>
        </p:spPr>
        <p:txBody>
          <a:bodyPr lIns="73025" tIns="36512" rIns="73025" bIns="36512"/>
          <a:lstStyle/>
          <a:p>
            <a:endParaRPr lang="id-ID"/>
          </a:p>
        </p:txBody>
      </p:sp>
      <p:sp>
        <p:nvSpPr>
          <p:cNvPr id="10" name="Rectangle 9"/>
          <p:cNvSpPr>
            <a:spLocks noChangeArrowheads="1"/>
          </p:cNvSpPr>
          <p:nvPr/>
        </p:nvSpPr>
        <p:spPr bwMode="auto">
          <a:xfrm>
            <a:off x="6781800" y="3886200"/>
            <a:ext cx="2209800" cy="1600200"/>
          </a:xfrm>
          <a:prstGeom prst="rect">
            <a:avLst/>
          </a:prstGeom>
          <a:noFill/>
          <a:ln w="9525" algn="ctr">
            <a:solidFill>
              <a:srgbClr val="FF0000"/>
            </a:solidFill>
            <a:round/>
            <a:headEnd/>
            <a:tailEnd/>
          </a:ln>
        </p:spPr>
        <p:txBody>
          <a:bodyPr lIns="73025" tIns="36512" rIns="73025" bIns="36512"/>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1"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par>
                          <p:cTn id="41" fill="hold">
                            <p:stCondLst>
                              <p:cond delay="500"/>
                            </p:stCondLst>
                            <p:childTnLst>
                              <p:par>
                                <p:cTn id="42" presetID="3" presetClass="exit" presetSubtype="10" fill="hold" grpId="2" nodeType="afterEffect">
                                  <p:stCondLst>
                                    <p:cond delay="0"/>
                                  </p:stCondLst>
                                  <p:childTnLst>
                                    <p:animEffect transition="out" filter="blinds(horizontal)">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linds(horizont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8" grpId="2"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533400" y="1676400"/>
            <a:ext cx="8224838" cy="3571875"/>
          </a:xfrm>
        </p:spPr>
        <p:txBody>
          <a:bodyPr>
            <a:normAutofit fontScale="92500" lnSpcReduction="20000"/>
          </a:bodyPr>
          <a:lstStyle/>
          <a:p>
            <a:pPr marL="274320" indent="-274320" fontAlgn="auto">
              <a:spcBef>
                <a:spcPts val="580"/>
              </a:spcBef>
              <a:spcAft>
                <a:spcPts val="0"/>
              </a:spcAft>
              <a:buFont typeface="Wingdings" pitchFamily="2" charset="2"/>
              <a:buNone/>
              <a:defRPr/>
            </a:pPr>
            <a:r>
              <a:rPr lang="en-US" sz="2800" dirty="0" smtClean="0">
                <a:solidFill>
                  <a:schemeClr val="accent1"/>
                </a:solidFill>
              </a:rPr>
              <a:t>10.252.240.6 </a:t>
            </a:r>
            <a:r>
              <a:rPr lang="en-US" sz="2800" dirty="0" err="1" smtClean="0">
                <a:solidFill>
                  <a:schemeClr val="accent1"/>
                </a:solidFill>
              </a:rPr>
              <a:t>Netmask</a:t>
            </a:r>
            <a:r>
              <a:rPr lang="en-US" sz="2800" dirty="0" smtClean="0">
                <a:solidFill>
                  <a:schemeClr val="accent1"/>
                </a:solidFill>
              </a:rPr>
              <a:t> 2155.255.240.0</a:t>
            </a:r>
          </a:p>
          <a:p>
            <a:pPr marL="274320" indent="-274320" fontAlgn="auto">
              <a:spcBef>
                <a:spcPts val="580"/>
              </a:spcBef>
              <a:spcAft>
                <a:spcPts val="0"/>
              </a:spcAft>
              <a:buFont typeface="Wingdings 2"/>
              <a:buChar char=""/>
              <a:defRPr/>
            </a:pPr>
            <a:r>
              <a:rPr lang="en-US" sz="2800" dirty="0" smtClean="0"/>
              <a:t>00001010.11111100.11110000.00000110</a:t>
            </a:r>
          </a:p>
          <a:p>
            <a:pPr marL="274320" indent="-274320" fontAlgn="auto">
              <a:spcBef>
                <a:spcPts val="580"/>
              </a:spcBef>
              <a:spcAft>
                <a:spcPts val="0"/>
              </a:spcAft>
              <a:buFont typeface="Wingdings 2"/>
              <a:buChar char=""/>
              <a:defRPr/>
            </a:pPr>
            <a:r>
              <a:rPr lang="en-US" sz="2800" dirty="0" smtClean="0"/>
              <a:t>11111111.11111111.11110000.00000000</a:t>
            </a:r>
          </a:p>
          <a:p>
            <a:pPr marL="274320" indent="-274320" fontAlgn="auto">
              <a:spcBef>
                <a:spcPts val="580"/>
              </a:spcBef>
              <a:spcAft>
                <a:spcPts val="0"/>
              </a:spcAft>
              <a:buFont typeface="Wingdings 2"/>
              <a:buChar char=""/>
              <a:defRPr/>
            </a:pPr>
            <a:r>
              <a:rPr lang="en-US" sz="2800" dirty="0" smtClean="0">
                <a:solidFill>
                  <a:srgbClr val="FF0000"/>
                </a:solidFill>
              </a:rPr>
              <a:t>00001010.11111100.11110000.00000000</a:t>
            </a:r>
          </a:p>
          <a:p>
            <a:pPr marL="274320" indent="-274320" fontAlgn="auto">
              <a:spcBef>
                <a:spcPts val="580"/>
              </a:spcBef>
              <a:spcAft>
                <a:spcPts val="0"/>
              </a:spcAft>
              <a:buFont typeface="Wingdings" pitchFamily="2" charset="2"/>
              <a:buNone/>
              <a:defRPr/>
            </a:pPr>
            <a:endParaRPr lang="en-US" sz="2800" dirty="0" smtClean="0">
              <a:solidFill>
                <a:schemeClr val="accent1"/>
              </a:solidFill>
            </a:endParaRPr>
          </a:p>
          <a:p>
            <a:pPr marL="274320" indent="-274320" fontAlgn="auto">
              <a:spcBef>
                <a:spcPts val="580"/>
              </a:spcBef>
              <a:spcAft>
                <a:spcPts val="0"/>
              </a:spcAft>
              <a:buFont typeface="Wingdings" pitchFamily="2" charset="2"/>
              <a:buNone/>
              <a:defRPr/>
            </a:pPr>
            <a:r>
              <a:rPr lang="en-US" sz="2800" dirty="0" smtClean="0">
                <a:solidFill>
                  <a:schemeClr val="accent1"/>
                </a:solidFill>
              </a:rPr>
              <a:t>10.252.230.3 </a:t>
            </a:r>
            <a:r>
              <a:rPr lang="en-US" sz="2800" dirty="0" err="1" smtClean="0">
                <a:solidFill>
                  <a:schemeClr val="accent1"/>
                </a:solidFill>
              </a:rPr>
              <a:t>netmask</a:t>
            </a:r>
            <a:r>
              <a:rPr lang="en-US" sz="2800" dirty="0" smtClean="0">
                <a:solidFill>
                  <a:schemeClr val="accent1"/>
                </a:solidFill>
              </a:rPr>
              <a:t> 255.255.240.0</a:t>
            </a:r>
          </a:p>
          <a:p>
            <a:pPr marL="274320" indent="-274320" fontAlgn="auto">
              <a:spcBef>
                <a:spcPts val="580"/>
              </a:spcBef>
              <a:spcAft>
                <a:spcPts val="0"/>
              </a:spcAft>
              <a:buFont typeface="Wingdings 2"/>
              <a:buChar char=""/>
              <a:defRPr/>
            </a:pPr>
            <a:r>
              <a:rPr lang="en-US" sz="2800" dirty="0" smtClean="0"/>
              <a:t>00001010.11111100.11100110.00000011</a:t>
            </a:r>
          </a:p>
          <a:p>
            <a:pPr marL="274320" indent="-274320" fontAlgn="auto">
              <a:spcBef>
                <a:spcPts val="580"/>
              </a:spcBef>
              <a:spcAft>
                <a:spcPts val="0"/>
              </a:spcAft>
              <a:buFont typeface="Wingdings 2"/>
              <a:buChar char=""/>
              <a:defRPr/>
            </a:pPr>
            <a:r>
              <a:rPr lang="en-US" sz="2800" dirty="0" smtClean="0"/>
              <a:t>11111111.11111111.11110000.00000000</a:t>
            </a:r>
          </a:p>
          <a:p>
            <a:pPr marL="274320" indent="-274320" fontAlgn="auto">
              <a:spcBef>
                <a:spcPts val="580"/>
              </a:spcBef>
              <a:spcAft>
                <a:spcPts val="0"/>
              </a:spcAft>
              <a:buFont typeface="Wingdings 2"/>
              <a:buChar char=""/>
              <a:defRPr/>
            </a:pPr>
            <a:r>
              <a:rPr lang="en-US" sz="2800" dirty="0" smtClean="0">
                <a:solidFill>
                  <a:srgbClr val="FF0000"/>
                </a:solidFill>
              </a:rPr>
              <a:t>00001010.11111100.11100000.00000000</a:t>
            </a:r>
          </a:p>
          <a:p>
            <a:pPr marL="274320" indent="-274320" fontAlgn="auto">
              <a:spcBef>
                <a:spcPts val="580"/>
              </a:spcBef>
              <a:spcAft>
                <a:spcPts val="0"/>
              </a:spcAft>
              <a:buFont typeface="Wingdings 2"/>
              <a:buChar char=""/>
              <a:defRPr/>
            </a:pPr>
            <a:endParaRPr lang="en-US" sz="2800" dirty="0" smtClean="0">
              <a:solidFill>
                <a:srgbClr val="FF0000"/>
              </a:solidFill>
            </a:endParaRPr>
          </a:p>
        </p:txBody>
      </p:sp>
      <p:sp>
        <p:nvSpPr>
          <p:cNvPr id="25602" name="Rectangle 2"/>
          <p:cNvSpPr>
            <a:spLocks noGrp="1" noChangeArrowheads="1"/>
          </p:cNvSpPr>
          <p:nvPr>
            <p:ph type="title"/>
          </p:nvPr>
        </p:nvSpPr>
        <p:spPr/>
        <p:txBody>
          <a:bodyPr/>
          <a:lstStyle/>
          <a:p>
            <a:r>
              <a:rPr lang="en-US" smtClean="0"/>
              <a:t>Penyelesaian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checkerboard(across)">
                                      <p:cBhvr>
                                        <p:cTn id="7" dur="500"/>
                                        <p:tgtEl>
                                          <p:spTgt spid="16384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checkerboard(across)">
                                      <p:cBhvr>
                                        <p:cTn id="10" dur="500"/>
                                        <p:tgtEl>
                                          <p:spTgt spid="16384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checkerboard(across)">
                                      <p:cBhvr>
                                        <p:cTn id="13" dur="500"/>
                                        <p:tgtEl>
                                          <p:spTgt spid="16384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3843">
                                            <p:txEl>
                                              <p:pRg st="3" end="3"/>
                                            </p:txEl>
                                          </p:spTgt>
                                        </p:tgtEl>
                                        <p:attrNameLst>
                                          <p:attrName>style.visibility</p:attrName>
                                        </p:attrNameLst>
                                      </p:cBhvr>
                                      <p:to>
                                        <p:strVal val="visible"/>
                                      </p:to>
                                    </p:set>
                                    <p:animEffect transition="in" filter="checkerboard(across)">
                                      <p:cBhvr>
                                        <p:cTn id="16" dur="500"/>
                                        <p:tgtEl>
                                          <p:spTgt spid="1638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animEffect transition="in" filter="checkerboard(across)">
                                      <p:cBhvr>
                                        <p:cTn id="21" dur="500"/>
                                        <p:tgtEl>
                                          <p:spTgt spid="16384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63843">
                                            <p:txEl>
                                              <p:pRg st="6" end="6"/>
                                            </p:txEl>
                                          </p:spTgt>
                                        </p:tgtEl>
                                        <p:attrNameLst>
                                          <p:attrName>style.visibility</p:attrName>
                                        </p:attrNameLst>
                                      </p:cBhvr>
                                      <p:to>
                                        <p:strVal val="visible"/>
                                      </p:to>
                                    </p:set>
                                    <p:animEffect transition="in" filter="checkerboard(across)">
                                      <p:cBhvr>
                                        <p:cTn id="24" dur="500"/>
                                        <p:tgtEl>
                                          <p:spTgt spid="163843">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63843">
                                            <p:txEl>
                                              <p:pRg st="7" end="7"/>
                                            </p:txEl>
                                          </p:spTgt>
                                        </p:tgtEl>
                                        <p:attrNameLst>
                                          <p:attrName>style.visibility</p:attrName>
                                        </p:attrNameLst>
                                      </p:cBhvr>
                                      <p:to>
                                        <p:strVal val="visible"/>
                                      </p:to>
                                    </p:set>
                                    <p:animEffect transition="in" filter="checkerboard(across)">
                                      <p:cBhvr>
                                        <p:cTn id="27" dur="500"/>
                                        <p:tgtEl>
                                          <p:spTgt spid="16384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63843">
                                            <p:txEl>
                                              <p:pRg st="8" end="8"/>
                                            </p:txEl>
                                          </p:spTgt>
                                        </p:tgtEl>
                                        <p:attrNameLst>
                                          <p:attrName>style.visibility</p:attrName>
                                        </p:attrNameLst>
                                      </p:cBhvr>
                                      <p:to>
                                        <p:strVal val="visible"/>
                                      </p:to>
                                    </p:set>
                                    <p:animEffect transition="in" filter="checkerboard(across)">
                                      <p:cBhvr>
                                        <p:cTn id="30" dur="500"/>
                                        <p:tgtEl>
                                          <p:spTgt spid="163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a:buFont typeface="Wingdings" pitchFamily="2" charset="2"/>
              <a:buNone/>
            </a:pPr>
            <a:r>
              <a:rPr lang="en-US" sz="2800" smtClean="0">
                <a:solidFill>
                  <a:schemeClr val="accent1"/>
                </a:solidFill>
              </a:rPr>
              <a:t>10.252.223.250 netmask 255.255.255.192</a:t>
            </a:r>
          </a:p>
          <a:p>
            <a:r>
              <a:rPr lang="en-US" sz="2800" smtClean="0"/>
              <a:t>00001010.11111100.11011111.11111010</a:t>
            </a:r>
          </a:p>
          <a:p>
            <a:r>
              <a:rPr lang="en-US" sz="2800" smtClean="0"/>
              <a:t>11111111.11111111.11000000.00000000</a:t>
            </a:r>
          </a:p>
          <a:p>
            <a:r>
              <a:rPr lang="en-US" sz="2800" smtClean="0">
                <a:solidFill>
                  <a:srgbClr val="FF0000"/>
                </a:solidFill>
              </a:rPr>
              <a:t>00001010.11111100.11000000.00000000</a:t>
            </a:r>
          </a:p>
          <a:p>
            <a:pPr>
              <a:buFont typeface="Wingdings" pitchFamily="2" charset="2"/>
              <a:buNone/>
            </a:pPr>
            <a:endParaRPr lang="en-US" sz="2800" smtClean="0">
              <a:solidFill>
                <a:schemeClr val="accent1"/>
              </a:solidFill>
            </a:endParaRPr>
          </a:p>
          <a:p>
            <a:pPr>
              <a:buFont typeface="Wingdings" pitchFamily="2" charset="2"/>
              <a:buNone/>
            </a:pPr>
            <a:r>
              <a:rPr lang="en-US" sz="2800" smtClean="0">
                <a:solidFill>
                  <a:schemeClr val="accent1"/>
                </a:solidFill>
              </a:rPr>
              <a:t>10.252.220.6 Netmask 255.255.192</a:t>
            </a:r>
          </a:p>
          <a:p>
            <a:r>
              <a:rPr lang="en-US" sz="2800" smtClean="0"/>
              <a:t>00001010.11111100.11011100.00000110</a:t>
            </a:r>
          </a:p>
          <a:p>
            <a:r>
              <a:rPr lang="en-US" sz="2800" smtClean="0"/>
              <a:t>11111111.11111111.11000000.00000000</a:t>
            </a:r>
          </a:p>
          <a:p>
            <a:r>
              <a:rPr lang="en-US" sz="2800" smtClean="0">
                <a:solidFill>
                  <a:srgbClr val="FF0000"/>
                </a:solidFill>
              </a:rPr>
              <a:t>00001010.11111100.11000000.00000000</a:t>
            </a:r>
          </a:p>
        </p:txBody>
      </p:sp>
      <p:sp>
        <p:nvSpPr>
          <p:cNvPr id="26626" name="Rectangle 2"/>
          <p:cNvSpPr>
            <a:spLocks noGrp="1" noChangeArrowheads="1"/>
          </p:cNvSpPr>
          <p:nvPr>
            <p:ph type="title"/>
          </p:nvPr>
        </p:nvSpPr>
        <p:spPr/>
        <p:txBody>
          <a:bodyPr/>
          <a:lstStyle/>
          <a:p>
            <a:r>
              <a:rPr lang="en-US" smtClean="0"/>
              <a:t>Penyelesaian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checkerboard(across)">
                                      <p:cBhvr>
                                        <p:cTn id="7" dur="500"/>
                                        <p:tgtEl>
                                          <p:spTgt spid="16486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4867">
                                            <p:txEl>
                                              <p:pRg st="1" end="1"/>
                                            </p:txEl>
                                          </p:spTgt>
                                        </p:tgtEl>
                                        <p:attrNameLst>
                                          <p:attrName>style.visibility</p:attrName>
                                        </p:attrNameLst>
                                      </p:cBhvr>
                                      <p:to>
                                        <p:strVal val="visible"/>
                                      </p:to>
                                    </p:set>
                                    <p:animEffect transition="in" filter="checkerboard(across)">
                                      <p:cBhvr>
                                        <p:cTn id="10" dur="500"/>
                                        <p:tgtEl>
                                          <p:spTgt spid="16486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animEffect transition="in" filter="checkerboard(across)">
                                      <p:cBhvr>
                                        <p:cTn id="13" dur="500"/>
                                        <p:tgtEl>
                                          <p:spTgt spid="16486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4867">
                                            <p:txEl>
                                              <p:pRg st="3" end="3"/>
                                            </p:txEl>
                                          </p:spTgt>
                                        </p:tgtEl>
                                        <p:attrNameLst>
                                          <p:attrName>style.visibility</p:attrName>
                                        </p:attrNameLst>
                                      </p:cBhvr>
                                      <p:to>
                                        <p:strVal val="visible"/>
                                      </p:to>
                                    </p:set>
                                    <p:animEffect transition="in" filter="checkerboard(across)">
                                      <p:cBhvr>
                                        <p:cTn id="16" dur="500"/>
                                        <p:tgtEl>
                                          <p:spTgt spid="16486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64867">
                                            <p:txEl>
                                              <p:pRg st="5" end="5"/>
                                            </p:txEl>
                                          </p:spTgt>
                                        </p:tgtEl>
                                        <p:attrNameLst>
                                          <p:attrName>style.visibility</p:attrName>
                                        </p:attrNameLst>
                                      </p:cBhvr>
                                      <p:to>
                                        <p:strVal val="visible"/>
                                      </p:to>
                                    </p:set>
                                    <p:animEffect transition="in" filter="checkerboard(across)">
                                      <p:cBhvr>
                                        <p:cTn id="21" dur="500"/>
                                        <p:tgtEl>
                                          <p:spTgt spid="164867">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64867">
                                            <p:txEl>
                                              <p:pRg st="6" end="6"/>
                                            </p:txEl>
                                          </p:spTgt>
                                        </p:tgtEl>
                                        <p:attrNameLst>
                                          <p:attrName>style.visibility</p:attrName>
                                        </p:attrNameLst>
                                      </p:cBhvr>
                                      <p:to>
                                        <p:strVal val="visible"/>
                                      </p:to>
                                    </p:set>
                                    <p:animEffect transition="in" filter="checkerboard(across)">
                                      <p:cBhvr>
                                        <p:cTn id="24" dur="500"/>
                                        <p:tgtEl>
                                          <p:spTgt spid="164867">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64867">
                                            <p:txEl>
                                              <p:pRg st="7" end="7"/>
                                            </p:txEl>
                                          </p:spTgt>
                                        </p:tgtEl>
                                        <p:attrNameLst>
                                          <p:attrName>style.visibility</p:attrName>
                                        </p:attrNameLst>
                                      </p:cBhvr>
                                      <p:to>
                                        <p:strVal val="visible"/>
                                      </p:to>
                                    </p:set>
                                    <p:animEffect transition="in" filter="checkerboard(across)">
                                      <p:cBhvr>
                                        <p:cTn id="27" dur="500"/>
                                        <p:tgtEl>
                                          <p:spTgt spid="164867">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64867">
                                            <p:txEl>
                                              <p:pRg st="8" end="8"/>
                                            </p:txEl>
                                          </p:spTgt>
                                        </p:tgtEl>
                                        <p:attrNameLst>
                                          <p:attrName>style.visibility</p:attrName>
                                        </p:attrNameLst>
                                      </p:cBhvr>
                                      <p:to>
                                        <p:strVal val="visible"/>
                                      </p:to>
                                    </p:set>
                                    <p:animEffect transition="in" filter="checkerboard(across)">
                                      <p:cBhvr>
                                        <p:cTn id="30" dur="500"/>
                                        <p:tgtEl>
                                          <p:spTgt spid="164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smtClean="0"/>
              <a:t>Mana yang satu jaringan ?</a:t>
            </a:r>
          </a:p>
          <a:p>
            <a:r>
              <a:rPr lang="en-US" smtClean="0"/>
              <a:t>Mana yang tidak ?</a:t>
            </a:r>
          </a:p>
        </p:txBody>
      </p:sp>
      <p:sp>
        <p:nvSpPr>
          <p:cNvPr id="27650" name="Rectangle 2"/>
          <p:cNvSpPr>
            <a:spLocks noGrp="1" noChangeArrowheads="1"/>
          </p:cNvSpPr>
          <p:nvPr>
            <p:ph type="title"/>
          </p:nvPr>
        </p:nvSpPr>
        <p:spPr/>
        <p:txBody>
          <a:bodyPr/>
          <a:lstStyle/>
          <a:p>
            <a:r>
              <a:rPr lang="en-US" smtClean="0"/>
              <a:t>Penyelesaian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IP Address Range</a:t>
            </a:r>
          </a:p>
        </p:txBody>
      </p:sp>
      <p:pic>
        <p:nvPicPr>
          <p:cNvPr id="10243" name="Picture 3" descr="924h"/>
          <p:cNvPicPr>
            <a:picLocks noChangeAspect="1" noChangeArrowheads="1"/>
          </p:cNvPicPr>
          <p:nvPr/>
        </p:nvPicPr>
        <p:blipFill>
          <a:blip r:embed="rId2" cstate="print"/>
          <a:srcRect/>
          <a:stretch>
            <a:fillRect/>
          </a:stretch>
        </p:blipFill>
        <p:spPr bwMode="auto">
          <a:xfrm>
            <a:off x="1447800" y="2057400"/>
            <a:ext cx="6391275" cy="3803650"/>
          </a:xfrm>
          <a:prstGeom prst="rect">
            <a:avLst/>
          </a:prstGeom>
          <a:noFill/>
          <a:ln w="9525">
            <a:noFill/>
            <a:miter lim="800000"/>
            <a:headEnd/>
            <a:tailEnd/>
          </a:ln>
        </p:spPr>
      </p:pic>
      <p:sp>
        <p:nvSpPr>
          <p:cNvPr id="4" name="Rectangle 3"/>
          <p:cNvSpPr>
            <a:spLocks noChangeArrowheads="1"/>
          </p:cNvSpPr>
          <p:nvPr/>
        </p:nvSpPr>
        <p:spPr bwMode="auto">
          <a:xfrm>
            <a:off x="1676400" y="2743200"/>
            <a:ext cx="4038600" cy="304800"/>
          </a:xfrm>
          <a:prstGeom prst="rect">
            <a:avLst/>
          </a:prstGeom>
          <a:noFill/>
          <a:ln w="9525" algn="ctr">
            <a:solidFill>
              <a:srgbClr val="FF0000"/>
            </a:solidFill>
            <a:round/>
            <a:headEnd/>
            <a:tailEnd/>
          </a:ln>
        </p:spPr>
        <p:txBody>
          <a:bodyPr lIns="73025" tIns="36512" rIns="73025" bIns="36512"/>
          <a:lstStyle/>
          <a:p>
            <a:endParaRPr lang="id-ID"/>
          </a:p>
        </p:txBody>
      </p:sp>
      <p:sp>
        <p:nvSpPr>
          <p:cNvPr id="5" name="Rectangle 4"/>
          <p:cNvSpPr>
            <a:spLocks noChangeArrowheads="1"/>
          </p:cNvSpPr>
          <p:nvPr/>
        </p:nvSpPr>
        <p:spPr bwMode="auto">
          <a:xfrm>
            <a:off x="1676400" y="3048000"/>
            <a:ext cx="4038600" cy="228600"/>
          </a:xfrm>
          <a:prstGeom prst="rect">
            <a:avLst/>
          </a:prstGeom>
          <a:noFill/>
          <a:ln w="9525" algn="ctr">
            <a:solidFill>
              <a:srgbClr val="FF0000"/>
            </a:solidFill>
            <a:round/>
            <a:headEnd/>
            <a:tailEnd/>
          </a:ln>
        </p:spPr>
        <p:txBody>
          <a:bodyPr lIns="73025" tIns="36512" rIns="73025" bIns="36512"/>
          <a:lstStyle/>
          <a:p>
            <a:endParaRPr lang="id-ID"/>
          </a:p>
        </p:txBody>
      </p:sp>
      <p:sp>
        <p:nvSpPr>
          <p:cNvPr id="6" name="Rectangle 5"/>
          <p:cNvSpPr>
            <a:spLocks noChangeArrowheads="1"/>
          </p:cNvSpPr>
          <p:nvPr/>
        </p:nvSpPr>
        <p:spPr bwMode="auto">
          <a:xfrm>
            <a:off x="1676400" y="3276600"/>
            <a:ext cx="4038600" cy="304800"/>
          </a:xfrm>
          <a:prstGeom prst="rect">
            <a:avLst/>
          </a:prstGeom>
          <a:noFill/>
          <a:ln w="9525" algn="ctr">
            <a:solidFill>
              <a:srgbClr val="FF0000"/>
            </a:solidFill>
            <a:round/>
            <a:headEnd/>
            <a:tailEnd/>
          </a:ln>
        </p:spPr>
        <p:txBody>
          <a:bodyPr lIns="73025" tIns="36512" rIns="73025" bIns="36512"/>
          <a:lstStyle/>
          <a:p>
            <a:endParaRPr lang="id-ID"/>
          </a:p>
        </p:txBody>
      </p:sp>
      <p:sp>
        <p:nvSpPr>
          <p:cNvPr id="7" name="Rectangle 6"/>
          <p:cNvSpPr>
            <a:spLocks noChangeArrowheads="1"/>
          </p:cNvSpPr>
          <p:nvPr/>
        </p:nvSpPr>
        <p:spPr bwMode="auto">
          <a:xfrm>
            <a:off x="1676400" y="3581400"/>
            <a:ext cx="4038600" cy="228600"/>
          </a:xfrm>
          <a:prstGeom prst="rect">
            <a:avLst/>
          </a:prstGeom>
          <a:noFill/>
          <a:ln w="9525" algn="ctr">
            <a:solidFill>
              <a:srgbClr val="FF0000"/>
            </a:solidFill>
            <a:round/>
            <a:headEnd/>
            <a:tailEnd/>
          </a:ln>
        </p:spPr>
        <p:txBody>
          <a:bodyPr lIns="73025" tIns="36512" rIns="73025" bIns="36512"/>
          <a:lstStyle/>
          <a:p>
            <a:endParaRPr lang="id-ID"/>
          </a:p>
        </p:txBody>
      </p:sp>
      <p:sp>
        <p:nvSpPr>
          <p:cNvPr id="8" name="Rectangle 7"/>
          <p:cNvSpPr>
            <a:spLocks noChangeArrowheads="1"/>
          </p:cNvSpPr>
          <p:nvPr/>
        </p:nvSpPr>
        <p:spPr bwMode="auto">
          <a:xfrm>
            <a:off x="1676400" y="3810000"/>
            <a:ext cx="4038600" cy="304800"/>
          </a:xfrm>
          <a:prstGeom prst="rect">
            <a:avLst/>
          </a:prstGeom>
          <a:noFill/>
          <a:ln w="9525" algn="ctr">
            <a:solidFill>
              <a:srgbClr val="FF0000"/>
            </a:solidFill>
            <a:round/>
            <a:headEnd/>
            <a:tailEnd/>
          </a:ln>
        </p:spPr>
        <p:txBody>
          <a:bodyPr lIns="73025" tIns="36512" rIns="73025" bIns="36512"/>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transition="out" filter="box(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Private IP Addresses</a:t>
            </a:r>
          </a:p>
        </p:txBody>
      </p:sp>
      <p:pic>
        <p:nvPicPr>
          <p:cNvPr id="11267" name="Picture 3" descr="926b"/>
          <p:cNvPicPr>
            <a:picLocks noChangeAspect="1" noChangeArrowheads="1"/>
          </p:cNvPicPr>
          <p:nvPr/>
        </p:nvPicPr>
        <p:blipFill>
          <a:blip r:embed="rId2" cstate="print"/>
          <a:srcRect/>
          <a:stretch>
            <a:fillRect/>
          </a:stretch>
        </p:blipFill>
        <p:spPr bwMode="auto">
          <a:xfrm>
            <a:off x="685800" y="2743200"/>
            <a:ext cx="7499350" cy="2241550"/>
          </a:xfrm>
          <a:prstGeom prst="rect">
            <a:avLst/>
          </a:prstGeom>
          <a:noFill/>
          <a:ln w="9525">
            <a:noFill/>
            <a:miter lim="800000"/>
            <a:headEnd/>
            <a:tailEnd/>
          </a:ln>
        </p:spPr>
      </p:pic>
      <p:sp>
        <p:nvSpPr>
          <p:cNvPr id="4" name="Rectangle 3"/>
          <p:cNvSpPr>
            <a:spLocks noChangeArrowheads="1"/>
          </p:cNvSpPr>
          <p:nvPr/>
        </p:nvSpPr>
        <p:spPr bwMode="auto">
          <a:xfrm>
            <a:off x="838200" y="3505200"/>
            <a:ext cx="4038600" cy="304800"/>
          </a:xfrm>
          <a:prstGeom prst="rect">
            <a:avLst/>
          </a:prstGeom>
          <a:noFill/>
          <a:ln w="9525" algn="ctr">
            <a:solidFill>
              <a:srgbClr val="FF0000"/>
            </a:solidFill>
            <a:round/>
            <a:headEnd/>
            <a:tailEnd/>
          </a:ln>
        </p:spPr>
        <p:txBody>
          <a:bodyPr lIns="73025" tIns="36512" rIns="73025" bIns="36512"/>
          <a:lstStyle/>
          <a:p>
            <a:endParaRPr lang="id-ID"/>
          </a:p>
        </p:txBody>
      </p:sp>
      <p:sp>
        <p:nvSpPr>
          <p:cNvPr id="5" name="Rectangle 4"/>
          <p:cNvSpPr>
            <a:spLocks noChangeArrowheads="1"/>
          </p:cNvSpPr>
          <p:nvPr/>
        </p:nvSpPr>
        <p:spPr bwMode="auto">
          <a:xfrm>
            <a:off x="838200" y="3810000"/>
            <a:ext cx="4038600" cy="304800"/>
          </a:xfrm>
          <a:prstGeom prst="rect">
            <a:avLst/>
          </a:prstGeom>
          <a:noFill/>
          <a:ln w="9525" algn="ctr">
            <a:solidFill>
              <a:srgbClr val="FF0000"/>
            </a:solidFill>
            <a:round/>
            <a:headEnd/>
            <a:tailEnd/>
          </a:ln>
        </p:spPr>
        <p:txBody>
          <a:bodyPr lIns="73025" tIns="36512" rIns="73025" bIns="36512"/>
          <a:lstStyle/>
          <a:p>
            <a:endParaRPr lang="id-ID"/>
          </a:p>
        </p:txBody>
      </p:sp>
      <p:sp>
        <p:nvSpPr>
          <p:cNvPr id="6" name="Rectangle 5"/>
          <p:cNvSpPr>
            <a:spLocks noChangeArrowheads="1"/>
          </p:cNvSpPr>
          <p:nvPr/>
        </p:nvSpPr>
        <p:spPr bwMode="auto">
          <a:xfrm>
            <a:off x="838200" y="4114800"/>
            <a:ext cx="4038600" cy="304800"/>
          </a:xfrm>
          <a:prstGeom prst="rect">
            <a:avLst/>
          </a:prstGeom>
          <a:noFill/>
          <a:ln w="9525" algn="ctr">
            <a:solidFill>
              <a:srgbClr val="FF0000"/>
            </a:solidFill>
            <a:round/>
            <a:headEnd/>
            <a:tailEnd/>
          </a:ln>
        </p:spPr>
        <p:txBody>
          <a:bodyPr lIns="73025" tIns="36512" rIns="73025" bIns="36512"/>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transition="out" filter="box(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IP Address Classes</a:t>
            </a:r>
          </a:p>
        </p:txBody>
      </p:sp>
      <p:pic>
        <p:nvPicPr>
          <p:cNvPr id="12291" name="Picture 3" descr="923d"/>
          <p:cNvPicPr>
            <a:picLocks noChangeAspect="1" noChangeArrowheads="1"/>
          </p:cNvPicPr>
          <p:nvPr/>
        </p:nvPicPr>
        <p:blipFill>
          <a:blip r:embed="rId2" cstate="print"/>
          <a:srcRect/>
          <a:stretch>
            <a:fillRect/>
          </a:stretch>
        </p:blipFill>
        <p:spPr bwMode="auto">
          <a:xfrm>
            <a:off x="1371600" y="2057400"/>
            <a:ext cx="6562725" cy="3786188"/>
          </a:xfrm>
          <a:prstGeom prst="rect">
            <a:avLst/>
          </a:prstGeom>
          <a:noFill/>
          <a:ln w="9525">
            <a:noFill/>
            <a:miter lim="800000"/>
            <a:headEnd/>
            <a:tailEnd/>
          </a:ln>
        </p:spPr>
      </p:pic>
      <p:sp>
        <p:nvSpPr>
          <p:cNvPr id="4" name="Rectangle 3"/>
          <p:cNvSpPr>
            <a:spLocks noChangeArrowheads="1"/>
          </p:cNvSpPr>
          <p:nvPr/>
        </p:nvSpPr>
        <p:spPr bwMode="auto">
          <a:xfrm>
            <a:off x="1524000" y="2743200"/>
            <a:ext cx="4724400" cy="228600"/>
          </a:xfrm>
          <a:prstGeom prst="rect">
            <a:avLst/>
          </a:prstGeom>
          <a:noFill/>
          <a:ln w="9525" algn="ctr">
            <a:solidFill>
              <a:srgbClr val="FF0000"/>
            </a:solidFill>
            <a:round/>
            <a:headEnd/>
            <a:tailEnd/>
          </a:ln>
        </p:spPr>
        <p:txBody>
          <a:bodyPr lIns="73025" tIns="36512" rIns="73025" bIns="36512"/>
          <a:lstStyle/>
          <a:p>
            <a:endParaRPr lang="id-ID"/>
          </a:p>
        </p:txBody>
      </p:sp>
      <p:sp>
        <p:nvSpPr>
          <p:cNvPr id="5" name="Rectangle 4"/>
          <p:cNvSpPr>
            <a:spLocks noChangeArrowheads="1"/>
          </p:cNvSpPr>
          <p:nvPr/>
        </p:nvSpPr>
        <p:spPr bwMode="auto">
          <a:xfrm>
            <a:off x="1524000" y="2971800"/>
            <a:ext cx="4724400" cy="228600"/>
          </a:xfrm>
          <a:prstGeom prst="rect">
            <a:avLst/>
          </a:prstGeom>
          <a:noFill/>
          <a:ln w="9525" algn="ctr">
            <a:solidFill>
              <a:srgbClr val="FF0000"/>
            </a:solidFill>
            <a:round/>
            <a:headEnd/>
            <a:tailEnd/>
          </a:ln>
        </p:spPr>
        <p:txBody>
          <a:bodyPr lIns="73025" tIns="36512" rIns="73025" bIns="36512"/>
          <a:lstStyle/>
          <a:p>
            <a:endParaRPr lang="id-ID"/>
          </a:p>
        </p:txBody>
      </p:sp>
      <p:sp>
        <p:nvSpPr>
          <p:cNvPr id="6" name="Rectangle 5"/>
          <p:cNvSpPr>
            <a:spLocks noChangeArrowheads="1"/>
          </p:cNvSpPr>
          <p:nvPr/>
        </p:nvSpPr>
        <p:spPr bwMode="auto">
          <a:xfrm>
            <a:off x="1524000" y="3200400"/>
            <a:ext cx="4724400" cy="228600"/>
          </a:xfrm>
          <a:prstGeom prst="rect">
            <a:avLst/>
          </a:prstGeom>
          <a:noFill/>
          <a:ln w="9525" algn="ctr">
            <a:solidFill>
              <a:srgbClr val="FF0000"/>
            </a:solidFill>
            <a:round/>
            <a:headEnd/>
            <a:tailEnd/>
          </a:ln>
        </p:spPr>
        <p:txBody>
          <a:bodyPr lIns="73025" tIns="36512" rIns="73025" bIns="36512"/>
          <a:lstStyle/>
          <a:p>
            <a:endParaRPr lang="id-ID"/>
          </a:p>
        </p:txBody>
      </p:sp>
      <p:sp>
        <p:nvSpPr>
          <p:cNvPr id="7" name="Rectangle 6"/>
          <p:cNvSpPr>
            <a:spLocks noChangeArrowheads="1"/>
          </p:cNvSpPr>
          <p:nvPr/>
        </p:nvSpPr>
        <p:spPr bwMode="auto">
          <a:xfrm>
            <a:off x="1524000" y="3429000"/>
            <a:ext cx="4724400" cy="228600"/>
          </a:xfrm>
          <a:prstGeom prst="rect">
            <a:avLst/>
          </a:prstGeom>
          <a:noFill/>
          <a:ln w="9525" algn="ctr">
            <a:solidFill>
              <a:srgbClr val="FF0000"/>
            </a:solidFill>
            <a:round/>
            <a:headEnd/>
            <a:tailEnd/>
          </a:ln>
        </p:spPr>
        <p:txBody>
          <a:bodyPr lIns="73025" tIns="36512" rIns="73025" bIns="36512"/>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transition="out" filter="box(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455613" y="1524000"/>
            <a:ext cx="8224837" cy="4800600"/>
          </a:xfrm>
        </p:spPr>
        <p:txBody>
          <a:bodyPr>
            <a:normAutofit lnSpcReduction="10000"/>
          </a:bodyPr>
          <a:lstStyle/>
          <a:p>
            <a:pPr>
              <a:lnSpc>
                <a:spcPct val="85000"/>
              </a:lnSpc>
            </a:pPr>
            <a:r>
              <a:rPr lang="en-US" sz="2800" smtClean="0">
                <a:latin typeface="Cordia New" pitchFamily="34" charset="-34"/>
                <a:cs typeface="Cordia New" pitchFamily="34" charset="-34"/>
              </a:rPr>
              <a:t>Pembagian jaringan besar ke dalam jaringan yang kecil-kecil inilah yang disebut sebagai subnetting </a:t>
            </a:r>
            <a:endParaRPr lang="en-GB" sz="2800" smtClean="0">
              <a:latin typeface="Cordia New" pitchFamily="34" charset="-34"/>
              <a:cs typeface="Cordia New" pitchFamily="34" charset="-34"/>
            </a:endParaRPr>
          </a:p>
          <a:p>
            <a:pPr>
              <a:lnSpc>
                <a:spcPct val="85000"/>
              </a:lnSpc>
            </a:pPr>
            <a:r>
              <a:rPr lang="en-GB" sz="2800" smtClean="0">
                <a:latin typeface="Cordia New" pitchFamily="34" charset="-34"/>
                <a:cs typeface="Cordia New" pitchFamily="34" charset="-34"/>
              </a:rPr>
              <a:t>Teknologi yang berbeda. Dalam suatu organisasi dimungkinkan menggunakan bermacam teknologi dalam jaringannya. Semisal teknologi ethernet akan mempunyai LAN yang berbeda dengan teknologi FDDI.</a:t>
            </a:r>
          </a:p>
          <a:p>
            <a:pPr>
              <a:lnSpc>
                <a:spcPct val="85000"/>
              </a:lnSpc>
            </a:pPr>
            <a:r>
              <a:rPr lang="en-GB" sz="2800" smtClean="0">
                <a:latin typeface="Cordia New" pitchFamily="34" charset="-34"/>
                <a:cs typeface="Cordia New" pitchFamily="34" charset="-34"/>
              </a:rPr>
              <a:t>Kongesti pada jaringan. Sebuah LAN dengan 254 host akan memiliki performansi yang kurang baik dibandingkan dengan LAN yang hanya mempunyai 62 host. Semakin banyak host yang terhubung dalam satu media akan menurunkan performasi dari jaringan. Pemecahan yang paling sedherhana adalah memecah menjadi 2 LAN. </a:t>
            </a:r>
            <a:endParaRPr lang="en-US" sz="2800" smtClean="0">
              <a:latin typeface="Cordia New" pitchFamily="34" charset="-34"/>
              <a:cs typeface="Cordia New" pitchFamily="34" charset="-34"/>
            </a:endParaRPr>
          </a:p>
          <a:p>
            <a:pPr>
              <a:lnSpc>
                <a:spcPct val="85000"/>
              </a:lnSpc>
            </a:pPr>
            <a:r>
              <a:rPr lang="en-US" sz="2800" smtClean="0">
                <a:latin typeface="Cordia New" pitchFamily="34" charset="-34"/>
                <a:cs typeface="Cordia New" pitchFamily="34" charset="-34"/>
              </a:rPr>
              <a:t>Departemen tertentu membutuhkan keamanan khusus sehingga solusinya memecah menjadi jaringan sendiri. </a:t>
            </a:r>
          </a:p>
        </p:txBody>
      </p:sp>
      <p:sp>
        <p:nvSpPr>
          <p:cNvPr id="13314" name="Rectangle 2"/>
          <p:cNvSpPr>
            <a:spLocks noGrp="1" noChangeArrowheads="1"/>
          </p:cNvSpPr>
          <p:nvPr>
            <p:ph type="title"/>
          </p:nvPr>
        </p:nvSpPr>
        <p:spPr/>
        <p:txBody>
          <a:bodyPr/>
          <a:lstStyle/>
          <a:p>
            <a:r>
              <a:rPr lang="en-US" smtClean="0"/>
              <a:t>Subnetting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linds(horizontal)">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linds(horizontal)">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17" dur="500"/>
                                        <p:tgtEl>
                                          <p:spTgt spid="14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linds(horizontal)">
                                      <p:cBhvr>
                                        <p:cTn id="22" dur="500"/>
                                        <p:tgtEl>
                                          <p:spTgt spid="142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Pembentukan Subnet</a:t>
            </a:r>
          </a:p>
        </p:txBody>
      </p:sp>
      <p:sp>
        <p:nvSpPr>
          <p:cNvPr id="2052" name="Rectangle 5"/>
          <p:cNvSpPr>
            <a:spLocks noChangeArrowheads="1"/>
          </p:cNvSpPr>
          <p:nvPr/>
        </p:nvSpPr>
        <p:spPr bwMode="auto">
          <a:xfrm>
            <a:off x="0" y="0"/>
            <a:ext cx="9144000" cy="0"/>
          </a:xfrm>
          <a:prstGeom prst="rect">
            <a:avLst/>
          </a:prstGeom>
          <a:noFill/>
          <a:ln w="9525">
            <a:noFill/>
            <a:miter lim="800000"/>
            <a:headEnd/>
            <a:tailEnd/>
          </a:ln>
        </p:spPr>
        <p:txBody>
          <a:bodyPr wrap="none" lIns="73025" tIns="36512" rIns="73025" bIns="36512" anchor="ctr">
            <a:spAutoFit/>
          </a:bodyPr>
          <a:lstStyle/>
          <a:p>
            <a:endParaRPr lang="id-ID"/>
          </a:p>
        </p:txBody>
      </p:sp>
      <p:graphicFrame>
        <p:nvGraphicFramePr>
          <p:cNvPr id="2050" name="Object 4"/>
          <p:cNvGraphicFramePr>
            <a:graphicFrameLocks noChangeAspect="1"/>
          </p:cNvGraphicFramePr>
          <p:nvPr/>
        </p:nvGraphicFramePr>
        <p:xfrm>
          <a:off x="355600" y="1981200"/>
          <a:ext cx="8305800" cy="3124200"/>
        </p:xfrm>
        <a:graphic>
          <a:graphicData uri="http://schemas.openxmlformats.org/presentationml/2006/ole">
            <p:oleObj spid="_x0000_s2050" name="VISIO" r:id="rId3" imgW="4348582" imgH="1091184" progId="Visio.Drawing.6">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US" smtClean="0"/>
              <a:t>Berdasarkan jumlah jaringan/subnet</a:t>
            </a:r>
          </a:p>
          <a:p>
            <a:r>
              <a:rPr lang="en-US" smtClean="0"/>
              <a:t>Berdasarkan jumlah komputer yang terhubung ke jaringan/host</a:t>
            </a:r>
          </a:p>
        </p:txBody>
      </p:sp>
      <p:sp>
        <p:nvSpPr>
          <p:cNvPr id="14338" name="Rectangle 2"/>
          <p:cNvSpPr>
            <a:spLocks noGrp="1" noChangeArrowheads="1"/>
          </p:cNvSpPr>
          <p:nvPr>
            <p:ph type="title"/>
          </p:nvPr>
        </p:nvSpPr>
        <p:spPr/>
        <p:txBody>
          <a:bodyPr/>
          <a:lstStyle/>
          <a:p>
            <a:r>
              <a:rPr lang="en-US" smtClean="0"/>
              <a:t>Cara pembentukan subnetting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a:xfrm>
            <a:off x="228600" y="990600"/>
            <a:ext cx="8915400" cy="5105400"/>
          </a:xfrm>
        </p:spPr>
        <p:txBody>
          <a:bodyPr/>
          <a:lstStyle/>
          <a:p>
            <a:pPr marL="571500" indent="-571500">
              <a:lnSpc>
                <a:spcPct val="75000"/>
              </a:lnSpc>
            </a:pPr>
            <a:r>
              <a:rPr lang="sv-SE" sz="1800" smtClean="0"/>
              <a:t>Menentukan jumlah jaringan yang dibutuhkan dan merubahnya menjadi biner.  </a:t>
            </a:r>
          </a:p>
          <a:p>
            <a:pPr marL="571500" indent="-571500">
              <a:lnSpc>
                <a:spcPct val="75000"/>
              </a:lnSpc>
            </a:pPr>
            <a:r>
              <a:rPr lang="sv-SE" sz="1800" smtClean="0"/>
              <a:t>Misalkan kita ingin membuat 255 jaringan kecil dari nomor jaringan yang sudah ditentukan. </a:t>
            </a:r>
            <a:r>
              <a:rPr lang="en-GB" sz="1800" smtClean="0"/>
              <a:t>255 </a:t>
            </a:r>
            <a:r>
              <a:rPr lang="en-GB" sz="1800" smtClean="0">
                <a:sym typeface="Wingdings" pitchFamily="2" charset="2"/>
              </a:rPr>
              <a:t></a:t>
            </a:r>
            <a:r>
              <a:rPr lang="en-GB" sz="1800" smtClean="0"/>
              <a:t> 11111111 </a:t>
            </a:r>
            <a:endParaRPr lang="sv-SE" sz="1800" smtClean="0"/>
          </a:p>
          <a:p>
            <a:pPr marL="571500" indent="-571500">
              <a:lnSpc>
                <a:spcPct val="75000"/>
              </a:lnSpc>
            </a:pPr>
            <a:r>
              <a:rPr lang="sv-SE" sz="1800" smtClean="0"/>
              <a:t>Menghitung jumlah bit dari nomor 1. Dan jumlah bit inilah yang disebut sebagai subnetID </a:t>
            </a:r>
            <a:endParaRPr lang="en-GB" sz="1800" smtClean="0"/>
          </a:p>
          <a:p>
            <a:pPr marL="571500" indent="-571500">
              <a:lnSpc>
                <a:spcPct val="75000"/>
              </a:lnSpc>
            </a:pPr>
            <a:r>
              <a:rPr lang="en-GB" sz="1800" smtClean="0"/>
              <a:t>Dari 255 </a:t>
            </a:r>
            <a:r>
              <a:rPr lang="en-GB" sz="1800" smtClean="0">
                <a:sym typeface="Wingdings" pitchFamily="2" charset="2"/>
              </a:rPr>
              <a:t></a:t>
            </a:r>
            <a:r>
              <a:rPr lang="en-GB" sz="1800" smtClean="0"/>
              <a:t> 11111111  </a:t>
            </a:r>
            <a:r>
              <a:rPr lang="en-GB" sz="1800" smtClean="0">
                <a:sym typeface="Wingdings" pitchFamily="2" charset="2"/>
              </a:rPr>
              <a:t></a:t>
            </a:r>
            <a:r>
              <a:rPr lang="en-GB" sz="1800" smtClean="0"/>
              <a:t> jumlah bitnya adalah 8</a:t>
            </a:r>
          </a:p>
          <a:p>
            <a:pPr marL="571500" indent="-571500">
              <a:lnSpc>
                <a:spcPct val="75000"/>
              </a:lnSpc>
            </a:pPr>
            <a:r>
              <a:rPr lang="en-GB" sz="1800" smtClean="0"/>
              <a:t>Jumlah bit hostID baru adalah HosiID lama dikurangi jumlah bit nomor 2.</a:t>
            </a:r>
          </a:p>
          <a:p>
            <a:pPr marL="571500" indent="-571500">
              <a:lnSpc>
                <a:spcPct val="75000"/>
              </a:lnSpc>
            </a:pPr>
            <a:r>
              <a:rPr lang="en-GB" sz="1800" smtClean="0"/>
              <a:t>Misal dari contoh diatas hostIDbaru: 16 bit – 8 bit = 8 bit.</a:t>
            </a:r>
            <a:endParaRPr lang="da-DK" sz="1800" smtClean="0"/>
          </a:p>
          <a:p>
            <a:pPr marL="571500" indent="-571500">
              <a:lnSpc>
                <a:spcPct val="75000"/>
              </a:lnSpc>
            </a:pPr>
            <a:r>
              <a:rPr lang="da-DK" sz="1800" smtClean="0"/>
              <a:t>Isi subnetID dengan 1 dan jumlahkan dengan NetIDLama.</a:t>
            </a:r>
          </a:p>
          <a:p>
            <a:pPr marL="571500" indent="-571500">
              <a:lnSpc>
                <a:spcPct val="75000"/>
              </a:lnSpc>
            </a:pPr>
            <a:r>
              <a:rPr lang="da-DK" sz="1800" smtClean="0"/>
              <a:t>Jadi NetID baru kita adalah NetIDlama + SubNetID :</a:t>
            </a:r>
            <a:endParaRPr lang="en-GB" sz="1800" smtClean="0">
              <a:sym typeface="Wingdings" pitchFamily="2" charset="2"/>
            </a:endParaRPr>
          </a:p>
          <a:p>
            <a:pPr marL="571500" indent="-571500">
              <a:lnSpc>
                <a:spcPct val="75000"/>
              </a:lnSpc>
              <a:buFont typeface="Wingdings" pitchFamily="2" charset="2"/>
              <a:buNone/>
            </a:pPr>
            <a:r>
              <a:rPr lang="en-GB" sz="1800" smtClean="0">
                <a:sym typeface="Wingdings" pitchFamily="2" charset="2"/>
              </a:rPr>
              <a:t>	</a:t>
            </a:r>
            <a:r>
              <a:rPr lang="da-DK" sz="1800" smtClean="0"/>
              <a:t> 11111111.11111111.11111111.00000000 (24 bit bernilai 1 biasa ditulis /24)</a:t>
            </a:r>
          </a:p>
          <a:p>
            <a:pPr marL="571500" indent="-571500">
              <a:lnSpc>
                <a:spcPct val="75000"/>
              </a:lnSpc>
            </a:pPr>
            <a:r>
              <a:rPr lang="da-DK" sz="1800" smtClean="0"/>
              <a:t>Berkat perhitungan di atas maka kita mempunyai 256 jaringan baru yaitu :</a:t>
            </a:r>
          </a:p>
          <a:p>
            <a:pPr marL="571500" indent="-571500">
              <a:lnSpc>
                <a:spcPct val="75000"/>
              </a:lnSpc>
              <a:buFont typeface="Wingdings" pitchFamily="2" charset="2"/>
              <a:buNone/>
            </a:pPr>
            <a:r>
              <a:rPr lang="da-DK" sz="1800" smtClean="0"/>
              <a:t>	192.168.0.xxx, 192.168.1.xxx, 192.168.2.xxx, 192.168.3.xxx hingga 192.168.255.xxx dengan netmash 255.255.255.0.</a:t>
            </a:r>
          </a:p>
          <a:p>
            <a:pPr marL="571500" indent="-571500">
              <a:lnSpc>
                <a:spcPct val="75000"/>
              </a:lnSpc>
            </a:pPr>
            <a:r>
              <a:rPr lang="da-DK" sz="1800" smtClean="0"/>
              <a:t>xxx </a:t>
            </a:r>
            <a:r>
              <a:rPr lang="en-GB" sz="1800" smtClean="0">
                <a:sym typeface="Wingdings" pitchFamily="2" charset="2"/>
              </a:rPr>
              <a:t></a:t>
            </a:r>
            <a:r>
              <a:rPr lang="da-DK" sz="1800" smtClean="0"/>
              <a:t> menunjukkan hostID antara 0-255</a:t>
            </a:r>
          </a:p>
          <a:p>
            <a:pPr marL="571500" indent="-571500">
              <a:lnSpc>
                <a:spcPct val="75000"/>
              </a:lnSpc>
            </a:pPr>
            <a:r>
              <a:rPr lang="da-DK" sz="1800" smtClean="0"/>
              <a:t>Biasa ditulis dengan 192.168.0/24 </a:t>
            </a:r>
            <a:r>
              <a:rPr lang="en-GB" sz="1800" smtClean="0">
                <a:sym typeface="Wingdings" pitchFamily="2" charset="2"/>
              </a:rPr>
              <a:t></a:t>
            </a:r>
            <a:r>
              <a:rPr lang="da-DK" sz="1800" smtClean="0"/>
              <a:t> 192.168.0 menunjukkan NetID dan 24 menunjukkan subnetmask (jumlah bit yang bernilai 1 di subnetmask). </a:t>
            </a:r>
          </a:p>
          <a:p>
            <a:pPr marL="571500" indent="-571500">
              <a:lnSpc>
                <a:spcPct val="75000"/>
              </a:lnSpc>
            </a:pPr>
            <a:r>
              <a:rPr lang="da-DK" sz="1800" smtClean="0"/>
              <a:t>Dengan teknik ini kita bisa mengalokasikan IP address kelas B menjadi sekian banyak jaringan yang berukuran sama.</a:t>
            </a:r>
            <a:endParaRPr lang="en-US" sz="1800" smtClean="0"/>
          </a:p>
        </p:txBody>
      </p:sp>
      <p:sp>
        <p:nvSpPr>
          <p:cNvPr id="15362" name="Rectangle 2"/>
          <p:cNvSpPr>
            <a:spLocks noGrp="1" noChangeArrowheads="1"/>
          </p:cNvSpPr>
          <p:nvPr>
            <p:ph type="title"/>
          </p:nvPr>
        </p:nvSpPr>
        <p:spPr>
          <a:xfrm>
            <a:off x="457200" y="0"/>
            <a:ext cx="8229600" cy="636588"/>
          </a:xfrm>
        </p:spPr>
        <p:txBody>
          <a:bodyPr/>
          <a:lstStyle/>
          <a:p>
            <a:r>
              <a:rPr lang="en-US" sz="2800" smtClean="0"/>
              <a:t>Subnet Berdasarkan jumlah jaringan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checkerboard(across)">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checkerboard(across)">
                                      <p:cBhvr>
                                        <p:cTn id="12" dur="500"/>
                                        <p:tgtEl>
                                          <p:spTgt spid="161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checkerboard(across)">
                                      <p:cBhvr>
                                        <p:cTn id="17" dur="500"/>
                                        <p:tgtEl>
                                          <p:spTgt spid="161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checkerboard(across)">
                                      <p:cBhvr>
                                        <p:cTn id="22" dur="500"/>
                                        <p:tgtEl>
                                          <p:spTgt spid="161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checkerboard(across)">
                                      <p:cBhvr>
                                        <p:cTn id="27" dur="500"/>
                                        <p:tgtEl>
                                          <p:spTgt spid="1617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checkerboard(across)">
                                      <p:cBhvr>
                                        <p:cTn id="32" dur="500"/>
                                        <p:tgtEl>
                                          <p:spTgt spid="1617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checkerboard(across)">
                                      <p:cBhvr>
                                        <p:cTn id="37" dur="500"/>
                                        <p:tgtEl>
                                          <p:spTgt spid="1617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checkerboard(across)">
                                      <p:cBhvr>
                                        <p:cTn id="42" dur="500"/>
                                        <p:tgtEl>
                                          <p:spTgt spid="161795">
                                            <p:txEl>
                                              <p:pRg st="7" end="7"/>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161795">
                                            <p:txEl>
                                              <p:pRg st="8" end="8"/>
                                            </p:txEl>
                                          </p:spTgt>
                                        </p:tgtEl>
                                        <p:attrNameLst>
                                          <p:attrName>style.visibility</p:attrName>
                                        </p:attrNameLst>
                                      </p:cBhvr>
                                      <p:to>
                                        <p:strVal val="visible"/>
                                      </p:to>
                                    </p:set>
                                    <p:animEffect transition="in" filter="checkerboard(across)">
                                      <p:cBhvr>
                                        <p:cTn id="45" dur="500"/>
                                        <p:tgtEl>
                                          <p:spTgt spid="16179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61795">
                                            <p:txEl>
                                              <p:pRg st="9" end="9"/>
                                            </p:txEl>
                                          </p:spTgt>
                                        </p:tgtEl>
                                        <p:attrNameLst>
                                          <p:attrName>style.visibility</p:attrName>
                                        </p:attrNameLst>
                                      </p:cBhvr>
                                      <p:to>
                                        <p:strVal val="visible"/>
                                      </p:to>
                                    </p:set>
                                    <p:animEffect transition="in" filter="checkerboard(across)">
                                      <p:cBhvr>
                                        <p:cTn id="50" dur="500"/>
                                        <p:tgtEl>
                                          <p:spTgt spid="161795">
                                            <p:txEl>
                                              <p:pRg st="9" end="9"/>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161795">
                                            <p:txEl>
                                              <p:pRg st="10" end="10"/>
                                            </p:txEl>
                                          </p:spTgt>
                                        </p:tgtEl>
                                        <p:attrNameLst>
                                          <p:attrName>style.visibility</p:attrName>
                                        </p:attrNameLst>
                                      </p:cBhvr>
                                      <p:to>
                                        <p:strVal val="visible"/>
                                      </p:to>
                                    </p:set>
                                    <p:animEffect transition="in" filter="checkerboard(across)">
                                      <p:cBhvr>
                                        <p:cTn id="53" dur="500"/>
                                        <p:tgtEl>
                                          <p:spTgt spid="161795">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61795">
                                            <p:txEl>
                                              <p:pRg st="11" end="11"/>
                                            </p:txEl>
                                          </p:spTgt>
                                        </p:tgtEl>
                                        <p:attrNameLst>
                                          <p:attrName>style.visibility</p:attrName>
                                        </p:attrNameLst>
                                      </p:cBhvr>
                                      <p:to>
                                        <p:strVal val="visible"/>
                                      </p:to>
                                    </p:set>
                                    <p:animEffect transition="in" filter="checkerboard(across)">
                                      <p:cBhvr>
                                        <p:cTn id="58" dur="500"/>
                                        <p:tgtEl>
                                          <p:spTgt spid="161795">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161795">
                                            <p:txEl>
                                              <p:pRg st="12" end="12"/>
                                            </p:txEl>
                                          </p:spTgt>
                                        </p:tgtEl>
                                        <p:attrNameLst>
                                          <p:attrName>style.visibility</p:attrName>
                                        </p:attrNameLst>
                                      </p:cBhvr>
                                      <p:to>
                                        <p:strVal val="visible"/>
                                      </p:to>
                                    </p:set>
                                    <p:animEffect transition="in" filter="checkerboard(across)">
                                      <p:cBhvr>
                                        <p:cTn id="63" dur="500"/>
                                        <p:tgtEl>
                                          <p:spTgt spid="161795">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161795">
                                            <p:txEl>
                                              <p:pRg st="13" end="13"/>
                                            </p:txEl>
                                          </p:spTgt>
                                        </p:tgtEl>
                                        <p:attrNameLst>
                                          <p:attrName>style.visibility</p:attrName>
                                        </p:attrNameLst>
                                      </p:cBhvr>
                                      <p:to>
                                        <p:strVal val="visible"/>
                                      </p:to>
                                    </p:set>
                                    <p:animEffect transition="in" filter="checkerboard(across)">
                                      <p:cBhvr>
                                        <p:cTn id="68" dur="500"/>
                                        <p:tgtEl>
                                          <p:spTgt spid="1617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TotalTime>
  <Words>583</Words>
  <Application>Microsoft Office PowerPoint</Application>
  <PresentationFormat>On-screen Show (4:3)</PresentationFormat>
  <Paragraphs>130</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Concourse</vt:lpstr>
      <vt:lpstr>Microsoft Visio Drawing</vt:lpstr>
      <vt:lpstr>Visio 2000 Drawing</vt:lpstr>
      <vt:lpstr>Subnetting</vt:lpstr>
      <vt:lpstr>IP Class</vt:lpstr>
      <vt:lpstr>IP Address Range</vt:lpstr>
      <vt:lpstr>Private IP Addresses</vt:lpstr>
      <vt:lpstr>IP Address Classes</vt:lpstr>
      <vt:lpstr>Subnetting</vt:lpstr>
      <vt:lpstr>Pembentukan Subnet</vt:lpstr>
      <vt:lpstr>Cara pembentukan subnetting</vt:lpstr>
      <vt:lpstr>Subnet Berdasarkan jumlah jaringan</vt:lpstr>
      <vt:lpstr>Cara Pembentukan Subnet</vt:lpstr>
      <vt:lpstr>Cara Pembentukan Subnet berdasarkan Host</vt:lpstr>
      <vt:lpstr>Contoh Subnetting</vt:lpstr>
      <vt:lpstr>Studi Kasus</vt:lpstr>
      <vt:lpstr>Penyelesaian</vt:lpstr>
      <vt:lpstr>Penyelesaian</vt:lpstr>
      <vt:lpstr>Penyelesaian</vt:lpstr>
      <vt:lpstr>Slide 17</vt:lpstr>
      <vt:lpstr>Mana yang satu jaringan mana yang tidak ?</vt:lpstr>
      <vt:lpstr>Penyelesaian</vt:lpstr>
      <vt:lpstr>Penyelesaian</vt:lpstr>
      <vt:lpstr>Penyelesaian</vt:lpstr>
      <vt:lpstr>Penyelesaian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Subnetting</dc:title>
  <dc:creator>123456789</dc:creator>
  <cp:lastModifiedBy>123456789</cp:lastModifiedBy>
  <cp:revision>2</cp:revision>
  <dcterms:created xsi:type="dcterms:W3CDTF">2015-11-16T01:05:07Z</dcterms:created>
  <dcterms:modified xsi:type="dcterms:W3CDTF">2015-11-16T01:06:09Z</dcterms:modified>
</cp:coreProperties>
</file>