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Raleway Medium" charset="1" panose="00000000000000000000"/>
      <p:regular r:id="rId19"/>
    </p:embeddedFont>
    <p:embeddedFont>
      <p:font typeface="Raleway Semi-Bold" charset="1" panose="00000000000000000000"/>
      <p:regular r:id="rId20"/>
    </p:embeddedFont>
    <p:embeddedFont>
      <p:font typeface="Raleway Bold" charset="1" panose="00000000000000000000"/>
      <p:regular r:id="rId21"/>
    </p:embeddedFont>
    <p:embeddedFont>
      <p:font typeface="Canva Sans Bold" charset="1" panose="020B0803030501040103"/>
      <p:regular r:id="rId22"/>
    </p:embeddedFont>
    <p:embeddedFont>
      <p:font typeface="Canva Sans" charset="1" panose="020B05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923791" y="-783256"/>
            <a:ext cx="11853512" cy="11853512"/>
          </a:xfrm>
          <a:custGeom>
            <a:avLst/>
            <a:gdLst/>
            <a:ahLst/>
            <a:cxnLst/>
            <a:rect r="r" b="b" t="t" l="l"/>
            <a:pathLst>
              <a:path h="11853512" w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08050" y="2014066"/>
            <a:ext cx="5746778" cy="6258867"/>
          </a:xfrm>
          <a:custGeom>
            <a:avLst/>
            <a:gdLst/>
            <a:ahLst/>
            <a:cxnLst/>
            <a:rect r="r" b="b" t="t" l="l"/>
            <a:pathLst>
              <a:path h="6258867" w="5746778">
                <a:moveTo>
                  <a:pt x="0" y="0"/>
                </a:moveTo>
                <a:lnTo>
                  <a:pt x="5746778" y="0"/>
                </a:lnTo>
                <a:lnTo>
                  <a:pt x="5746778" y="6258868"/>
                </a:lnTo>
                <a:lnTo>
                  <a:pt x="0" y="6258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19200" y="2999891"/>
            <a:ext cx="9179504" cy="4553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1">
              <a:lnSpc>
                <a:spcPts val="8770"/>
              </a:lnSpc>
            </a:pPr>
            <a:r>
              <a:rPr lang="en-US" b="true" sz="9745" spc="-44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Exploratory Data Analysis (EDA) of Job Postings in the Middle East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9200" y="1104900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Presented by Ahmad Alsallaq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582488"/>
            <a:ext cx="14417696" cy="4108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29"/>
              </a:lnSpc>
            </a:pPr>
            <a:r>
              <a:rPr lang="en-US" sz="3878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Job Descriptions:</a:t>
            </a:r>
          </a:p>
          <a:p>
            <a:pPr algn="just" marL="837319" indent="-418660" lvl="1">
              <a:lnSpc>
                <a:spcPts val="5429"/>
              </a:lnSpc>
              <a:buFont typeface="Arial"/>
              <a:buChar char="•"/>
            </a:pPr>
            <a:r>
              <a:rPr lang="en-US" b="true" sz="3878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Top Keywords: ensure, sales, management</a:t>
            </a:r>
          </a:p>
          <a:p>
            <a:pPr algn="just" marL="837319" indent="-418660" lvl="1">
              <a:lnSpc>
                <a:spcPts val="5429"/>
              </a:lnSpc>
              <a:buFont typeface="Arial"/>
              <a:buChar char="•"/>
            </a:pPr>
            <a:r>
              <a:rPr lang="en-US" b="true" sz="3878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Description with the most words: 1182</a:t>
            </a:r>
          </a:p>
          <a:p>
            <a:pPr algn="just" marL="837319" indent="-418660" lvl="1">
              <a:lnSpc>
                <a:spcPts val="5429"/>
              </a:lnSpc>
              <a:buFont typeface="Arial"/>
              <a:buChar char="•"/>
            </a:pPr>
            <a:r>
              <a:rPr lang="en-US" b="true" sz="3878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Average word count: 164.34</a:t>
            </a:r>
          </a:p>
          <a:p>
            <a:pPr algn="just" marL="837319" indent="-418660" lvl="1">
              <a:lnSpc>
                <a:spcPts val="5429"/>
              </a:lnSpc>
              <a:buFont typeface="Arial"/>
              <a:buChar char="•"/>
            </a:pPr>
            <a:r>
              <a:rPr lang="en-US" b="true" sz="3878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Count 2499 </a:t>
            </a:r>
          </a:p>
          <a:p>
            <a:pPr algn="just">
              <a:lnSpc>
                <a:spcPts val="542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66653"/>
            <a:ext cx="12665865" cy="159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1507"/>
              </a:lnSpc>
            </a:pPr>
            <a:r>
              <a:rPr lang="en-US" b="true" sz="12785" spc="-588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Textual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178693"/>
            <a:ext cx="14417696" cy="4108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29"/>
              </a:lnSpc>
            </a:pPr>
            <a:r>
              <a:rPr lang="en-US" sz="3878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Skills:</a:t>
            </a:r>
          </a:p>
          <a:p>
            <a:pPr algn="just" marL="837319" indent="-418660" lvl="1">
              <a:lnSpc>
                <a:spcPts val="5429"/>
              </a:lnSpc>
              <a:buFont typeface="Arial"/>
              <a:buChar char="•"/>
            </a:pPr>
            <a:r>
              <a:rPr lang="en-US" b="true" sz="3878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Top Keywords: Excel, Marketing, communication</a:t>
            </a:r>
          </a:p>
          <a:p>
            <a:pPr algn="just" marL="837319" indent="-418660" lvl="1">
              <a:lnSpc>
                <a:spcPts val="5429"/>
              </a:lnSpc>
              <a:buFont typeface="Arial"/>
              <a:buChar char="•"/>
            </a:pPr>
            <a:r>
              <a:rPr lang="en-US" b="true" sz="3878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Skills with the most words: 502</a:t>
            </a:r>
          </a:p>
          <a:p>
            <a:pPr algn="just" marL="837319" indent="-418660" lvl="1">
              <a:lnSpc>
                <a:spcPts val="5429"/>
              </a:lnSpc>
              <a:buFont typeface="Arial"/>
              <a:buChar char="•"/>
            </a:pPr>
            <a:r>
              <a:rPr lang="en-US" b="true" sz="3878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Average word count: 66.15</a:t>
            </a:r>
          </a:p>
          <a:p>
            <a:pPr algn="just" marL="837319" indent="-418660" lvl="1">
              <a:lnSpc>
                <a:spcPts val="5429"/>
              </a:lnSpc>
              <a:buFont typeface="Arial"/>
              <a:buChar char="•"/>
            </a:pPr>
            <a:r>
              <a:rPr lang="en-US" b="true" sz="3878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Count 2499 </a:t>
            </a:r>
          </a:p>
          <a:p>
            <a:pPr algn="just">
              <a:lnSpc>
                <a:spcPts val="542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3950" y="1171406"/>
            <a:ext cx="16040100" cy="1592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1520"/>
              </a:lnSpc>
            </a:pPr>
            <a:r>
              <a:rPr lang="en-US" b="true" sz="12800" spc="-588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Key Insights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659506"/>
            <a:ext cx="15046404" cy="5905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6474" indent="-403237" lvl="1">
              <a:lnSpc>
                <a:spcPts val="5229"/>
              </a:lnSpc>
              <a:buFont typeface="Arial"/>
              <a:buChar char="•"/>
            </a:pPr>
            <a:r>
              <a:rPr lang="en-US" b="true" sz="3735">
                <a:solidFill>
                  <a:srgbClr val="0069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Job Opportunities: Sales roles lead, with positions like "Sales Executive" and "Sales Manager" among the top. Managerial roles make up 4 of the top 10 titles.</a:t>
            </a:r>
          </a:p>
          <a:p>
            <a:pPr algn="just" marL="806474" indent="-403237" lvl="1">
              <a:lnSpc>
                <a:spcPts val="5229"/>
              </a:lnSpc>
              <a:buFont typeface="Arial"/>
              <a:buChar char="•"/>
            </a:pPr>
            <a:r>
              <a:rPr lang="en-US" b="true" sz="3735">
                <a:solidFill>
                  <a:srgbClr val="0069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Location Distribution: Most jobs are in the Gulf region, especially Dubai (842 postings) and Riyadh (327).</a:t>
            </a:r>
          </a:p>
          <a:p>
            <a:pPr algn="just" marL="806474" indent="-403237" lvl="1">
              <a:lnSpc>
                <a:spcPts val="5229"/>
              </a:lnSpc>
              <a:buFont typeface="Arial"/>
              <a:buChar char="•"/>
            </a:pPr>
            <a:r>
              <a:rPr lang="en-US" b="true" sz="3735">
                <a:solidFill>
                  <a:srgbClr val="0069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Industry Diversity: Sales, development, and administration dominate, with smaller representation from the food industry.</a:t>
            </a:r>
          </a:p>
          <a:p>
            <a:pPr algn="just">
              <a:lnSpc>
                <a:spcPts val="522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9200" y="1381125"/>
            <a:ext cx="8207999" cy="1592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1520"/>
              </a:lnSpc>
            </a:pPr>
            <a:r>
              <a:rPr lang="en-US" b="true" sz="12800" spc="-588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167540" y="1529149"/>
            <a:ext cx="6663549" cy="7228702"/>
          </a:xfrm>
          <a:custGeom>
            <a:avLst/>
            <a:gdLst/>
            <a:ahLst/>
            <a:cxnLst/>
            <a:rect r="r" b="b" t="t" l="l"/>
            <a:pathLst>
              <a:path h="7228702" w="6663549">
                <a:moveTo>
                  <a:pt x="0" y="0"/>
                </a:moveTo>
                <a:lnTo>
                  <a:pt x="6663549" y="0"/>
                </a:lnTo>
                <a:lnTo>
                  <a:pt x="6663549" y="7228702"/>
                </a:lnTo>
                <a:lnTo>
                  <a:pt x="0" y="72287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219200" y="4004730"/>
            <a:ext cx="8699136" cy="4370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3"/>
              </a:lnSpc>
            </a:pPr>
            <a:r>
              <a:rPr lang="en-US" sz="4174" b="true">
                <a:solidFill>
                  <a:srgbClr val="0069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Overall Insights:</a:t>
            </a:r>
            <a:r>
              <a:rPr lang="en-US" sz="4174">
                <a:solidFill>
                  <a:srgbClr val="00694C"/>
                </a:solidFill>
                <a:latin typeface="Canva Sans"/>
                <a:ea typeface="Canva Sans"/>
                <a:cs typeface="Canva Sans"/>
                <a:sym typeface="Canva Sans"/>
              </a:rPr>
              <a:t> This EDA highlights missing data challenges, the concentration of jobs in key cities, and the diversity of roles across industries in the Middle East.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923791" y="-783256"/>
            <a:ext cx="11853512" cy="11853512"/>
          </a:xfrm>
          <a:custGeom>
            <a:avLst/>
            <a:gdLst/>
            <a:ahLst/>
            <a:cxnLst/>
            <a:rect r="r" b="b" t="t" l="l"/>
            <a:pathLst>
              <a:path h="11853512" w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9200" y="2646761"/>
            <a:ext cx="8144502" cy="5212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3331"/>
              </a:lnSpc>
            </a:pPr>
            <a:r>
              <a:rPr lang="en-US" b="true" sz="14812" spc="-68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Thank you very much!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9200" y="1104900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Presented by Ahmad Alsallaq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867657" y="1376536"/>
            <a:ext cx="5561408" cy="7533927"/>
          </a:xfrm>
          <a:custGeom>
            <a:avLst/>
            <a:gdLst/>
            <a:ahLst/>
            <a:cxnLst/>
            <a:rect r="r" b="b" t="t" l="l"/>
            <a:pathLst>
              <a:path h="7533927" w="5561408">
                <a:moveTo>
                  <a:pt x="0" y="0"/>
                </a:moveTo>
                <a:lnTo>
                  <a:pt x="5561408" y="0"/>
                </a:lnTo>
                <a:lnTo>
                  <a:pt x="5561408" y="7533928"/>
                </a:lnTo>
                <a:lnTo>
                  <a:pt x="0" y="75339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46079" y="1920197"/>
            <a:ext cx="6270790" cy="6446606"/>
          </a:xfrm>
          <a:custGeom>
            <a:avLst/>
            <a:gdLst/>
            <a:ahLst/>
            <a:cxnLst/>
            <a:rect r="r" b="b" t="t" l="l"/>
            <a:pathLst>
              <a:path h="6446606" w="6270790">
                <a:moveTo>
                  <a:pt x="0" y="0"/>
                </a:moveTo>
                <a:lnTo>
                  <a:pt x="6270790" y="0"/>
                </a:lnTo>
                <a:lnTo>
                  <a:pt x="6270790" y="6446606"/>
                </a:lnTo>
                <a:lnTo>
                  <a:pt x="0" y="6446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219200" y="2646729"/>
            <a:ext cx="7924800" cy="239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Overview of the Dataset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9200" y="6221416"/>
            <a:ext cx="9968636" cy="3062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0158" indent="-310079" lvl="1">
              <a:lnSpc>
                <a:spcPts val="402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72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Data</a:t>
            </a:r>
            <a:r>
              <a:rPr lang="en-US" b="true" sz="2872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set size: 2500 job postings</a:t>
            </a:r>
          </a:p>
          <a:p>
            <a:pPr algn="l" marL="620158" indent="-310079" lvl="1">
              <a:lnSpc>
                <a:spcPts val="402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72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Columns: 5 features including Job Title, Company, Location, Description, skills. </a:t>
            </a:r>
          </a:p>
          <a:p>
            <a:pPr algn="l" marL="620158" indent="-310079" lvl="1">
              <a:lnSpc>
                <a:spcPts val="402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72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Goal: Provide insights into the job market in the Middle East </a:t>
            </a:r>
          </a:p>
          <a:p>
            <a:pPr algn="l">
              <a:lnSpc>
                <a:spcPts val="402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9200" y="1742906"/>
            <a:ext cx="10888991" cy="1592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1520"/>
              </a:lnSpc>
            </a:pPr>
            <a:r>
              <a:rPr lang="en-US" b="true" sz="12800" spc="-588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Missing Values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19200" y="4841386"/>
            <a:ext cx="9740883" cy="3631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3"/>
              </a:lnSpc>
            </a:pPr>
            <a:r>
              <a:rPr lang="en-US" sz="2893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Fields with Missing Data:</a:t>
            </a:r>
          </a:p>
          <a:p>
            <a:pPr algn="l" marL="624728" indent="-312364" lvl="1">
              <a:lnSpc>
                <a:spcPts val="4803"/>
              </a:lnSpc>
              <a:buFont typeface="Arial"/>
              <a:buChar char="•"/>
            </a:pPr>
            <a:r>
              <a:rPr lang="en-US" b="true" sz="2893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Title: 1 missing value</a:t>
            </a:r>
          </a:p>
          <a:p>
            <a:pPr algn="l" marL="624728" indent="-312364" lvl="1">
              <a:lnSpc>
                <a:spcPts val="4803"/>
              </a:lnSpc>
              <a:buFont typeface="Arial"/>
              <a:buChar char="•"/>
            </a:pPr>
            <a:r>
              <a:rPr lang="en-US" b="true" sz="2893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Company: 187 missing values </a:t>
            </a:r>
          </a:p>
          <a:p>
            <a:pPr algn="l" marL="624728" indent="-312364" lvl="1">
              <a:lnSpc>
                <a:spcPts val="4803"/>
              </a:lnSpc>
              <a:buFont typeface="Arial"/>
              <a:buChar char="•"/>
            </a:pPr>
            <a:r>
              <a:rPr lang="en-US" b="true" sz="2893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Location: 7 missing values </a:t>
            </a:r>
          </a:p>
          <a:p>
            <a:pPr algn="l" marL="624728" indent="-312364" lvl="1">
              <a:lnSpc>
                <a:spcPts val="4803"/>
              </a:lnSpc>
              <a:buFont typeface="Arial"/>
              <a:buChar char="•"/>
            </a:pPr>
            <a:r>
              <a:rPr lang="en-US" b="true" sz="2893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Description 1 missing value</a:t>
            </a:r>
          </a:p>
          <a:p>
            <a:pPr algn="l" marL="624728" indent="-312364" lvl="1">
              <a:lnSpc>
                <a:spcPts val="4803"/>
              </a:lnSpc>
              <a:buFont typeface="Arial"/>
              <a:buChar char="•"/>
            </a:pPr>
            <a:r>
              <a:rPr lang="en-US" b="true" sz="2893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Skills 1 missing value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901407" y="971107"/>
            <a:ext cx="8539764" cy="83447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850705"/>
            <a:ext cx="16608493" cy="7012458"/>
          </a:xfrm>
          <a:custGeom>
            <a:avLst/>
            <a:gdLst/>
            <a:ahLst/>
            <a:cxnLst/>
            <a:rect r="r" b="b" t="t" l="l"/>
            <a:pathLst>
              <a:path h="7012458" w="16608493">
                <a:moveTo>
                  <a:pt x="0" y="0"/>
                </a:moveTo>
                <a:lnTo>
                  <a:pt x="16608493" y="0"/>
                </a:lnTo>
                <a:lnTo>
                  <a:pt x="16608493" y="7012458"/>
                </a:lnTo>
                <a:lnTo>
                  <a:pt x="0" y="70124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6" t="0" r="-235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4273" y="458362"/>
            <a:ext cx="17242920" cy="239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Summary Statistics - Categorical 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850705"/>
            <a:ext cx="16230600" cy="7012458"/>
          </a:xfrm>
          <a:custGeom>
            <a:avLst/>
            <a:gdLst/>
            <a:ahLst/>
            <a:cxnLst/>
            <a:rect r="r" b="b" t="t" l="l"/>
            <a:pathLst>
              <a:path h="7012458" w="16230600">
                <a:moveTo>
                  <a:pt x="0" y="0"/>
                </a:moveTo>
                <a:lnTo>
                  <a:pt x="16230600" y="0"/>
                </a:lnTo>
                <a:lnTo>
                  <a:pt x="16230600" y="7012458"/>
                </a:lnTo>
                <a:lnTo>
                  <a:pt x="0" y="70124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5" t="0" r="-473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4273" y="458362"/>
            <a:ext cx="17242920" cy="239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Summary Statistics - Categorical 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850705"/>
            <a:ext cx="16608493" cy="7012458"/>
          </a:xfrm>
          <a:custGeom>
            <a:avLst/>
            <a:gdLst/>
            <a:ahLst/>
            <a:cxnLst/>
            <a:rect r="r" b="b" t="t" l="l"/>
            <a:pathLst>
              <a:path h="7012458" w="16608493">
                <a:moveTo>
                  <a:pt x="0" y="0"/>
                </a:moveTo>
                <a:lnTo>
                  <a:pt x="16608493" y="0"/>
                </a:lnTo>
                <a:lnTo>
                  <a:pt x="16608493" y="7012458"/>
                </a:lnTo>
                <a:lnTo>
                  <a:pt x="0" y="70124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6" t="0" r="-235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4273" y="458362"/>
            <a:ext cx="17242920" cy="239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Summary Statistics - Categorical 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850705"/>
            <a:ext cx="16230600" cy="7012458"/>
          </a:xfrm>
          <a:custGeom>
            <a:avLst/>
            <a:gdLst/>
            <a:ahLst/>
            <a:cxnLst/>
            <a:rect r="r" b="b" t="t" l="l"/>
            <a:pathLst>
              <a:path h="7012458" w="16230600">
                <a:moveTo>
                  <a:pt x="0" y="0"/>
                </a:moveTo>
                <a:lnTo>
                  <a:pt x="16230600" y="0"/>
                </a:lnTo>
                <a:lnTo>
                  <a:pt x="16230600" y="7012458"/>
                </a:lnTo>
                <a:lnTo>
                  <a:pt x="0" y="70124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5" t="0" r="-473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4273" y="458362"/>
            <a:ext cx="17242920" cy="239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Summary Statistics - Categorical 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850705"/>
            <a:ext cx="16230600" cy="7012458"/>
          </a:xfrm>
          <a:custGeom>
            <a:avLst/>
            <a:gdLst/>
            <a:ahLst/>
            <a:cxnLst/>
            <a:rect r="r" b="b" t="t" l="l"/>
            <a:pathLst>
              <a:path h="7012458" w="16230600">
                <a:moveTo>
                  <a:pt x="0" y="0"/>
                </a:moveTo>
                <a:lnTo>
                  <a:pt x="16230600" y="0"/>
                </a:lnTo>
                <a:lnTo>
                  <a:pt x="16230600" y="7012458"/>
                </a:lnTo>
                <a:lnTo>
                  <a:pt x="0" y="70124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72" t="0" r="-257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4273" y="458362"/>
            <a:ext cx="17242920" cy="239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Summary Statistics - Categorical Data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6380" y="1682856"/>
            <a:ext cx="5561620" cy="4954898"/>
          </a:xfrm>
          <a:custGeom>
            <a:avLst/>
            <a:gdLst/>
            <a:ahLst/>
            <a:cxnLst/>
            <a:rect r="r" b="b" t="t" l="l"/>
            <a:pathLst>
              <a:path h="4954898" w="5561620">
                <a:moveTo>
                  <a:pt x="0" y="0"/>
                </a:moveTo>
                <a:lnTo>
                  <a:pt x="5561620" y="0"/>
                </a:lnTo>
                <a:lnTo>
                  <a:pt x="5561620" y="4954898"/>
                </a:lnTo>
                <a:lnTo>
                  <a:pt x="0" y="4954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334116"/>
            <a:ext cx="10691376" cy="3049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1520"/>
              </a:lnSpc>
            </a:pPr>
            <a:r>
              <a:rPr lang="en-US" b="true" sz="12800" spc="-588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Categorical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725839"/>
            <a:ext cx="11954046" cy="5099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6"/>
              </a:lnSpc>
              <a:spcBef>
                <a:spcPct val="0"/>
              </a:spcBef>
            </a:pPr>
            <a:r>
              <a:rPr lang="en-US" b="true" sz="359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Most C</a:t>
            </a:r>
            <a:r>
              <a:rPr lang="en-US" b="true" sz="359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ommon Job Titles:</a:t>
            </a:r>
          </a:p>
          <a:p>
            <a:pPr algn="l" marL="775167" indent="-387584" lvl="1">
              <a:lnSpc>
                <a:spcPts val="502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9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Accountant, Sales Executive, Real Estate Agent </a:t>
            </a:r>
          </a:p>
          <a:p>
            <a:pPr algn="l">
              <a:lnSpc>
                <a:spcPts val="5026"/>
              </a:lnSpc>
              <a:spcBef>
                <a:spcPct val="0"/>
              </a:spcBef>
            </a:pPr>
            <a:r>
              <a:rPr lang="en-US" b="true" sz="359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Top Employers:</a:t>
            </a:r>
          </a:p>
          <a:p>
            <a:pPr algn="l" marL="775167" indent="-387584" lvl="1">
              <a:lnSpc>
                <a:spcPts val="5026"/>
              </a:lnSpc>
              <a:buFont typeface="Arial"/>
              <a:buChar char="•"/>
            </a:pPr>
            <a:r>
              <a:rPr lang="en-US" b="true" sz="359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Al-Futtaim Group, RTC1 Recruitment Services, Michael page</a:t>
            </a:r>
          </a:p>
          <a:p>
            <a:pPr algn="l">
              <a:lnSpc>
                <a:spcPts val="5026"/>
              </a:lnSpc>
              <a:spcBef>
                <a:spcPct val="0"/>
              </a:spcBef>
            </a:pPr>
            <a:r>
              <a:rPr lang="en-US" b="true" sz="359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Popular Locations:</a:t>
            </a:r>
          </a:p>
          <a:p>
            <a:pPr algn="l" marL="775167" indent="-387584" lvl="1">
              <a:lnSpc>
                <a:spcPts val="5026"/>
              </a:lnSpc>
              <a:buFont typeface="Arial"/>
              <a:buChar char="•"/>
            </a:pPr>
            <a:r>
              <a:rPr lang="en-US" b="true" sz="359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Dubai - (UAE), Riyadh - (KSA), Doha - (Qatar)</a:t>
            </a:r>
          </a:p>
          <a:p>
            <a:pPr algn="l">
              <a:lnSpc>
                <a:spcPts val="502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DAGRfmyi7gk</dc:identifier>
  <dcterms:modified xsi:type="dcterms:W3CDTF">2011-08-01T06:04:30Z</dcterms:modified>
  <cp:revision>1</cp:revision>
  <dc:title>Exploratory Data Analysis (EDA) of Job Postings in Jordan</dc:title>
</cp:coreProperties>
</file>