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72" r:id="rId6"/>
    <p:sldId id="273" r:id="rId7"/>
    <p:sldId id="274" r:id="rId8"/>
    <p:sldId id="259" r:id="rId9"/>
    <p:sldId id="264" r:id="rId10"/>
    <p:sldId id="275" r:id="rId11"/>
    <p:sldId id="276" r:id="rId12"/>
    <p:sldId id="277" r:id="rId13"/>
    <p:sldId id="260" r:id="rId14"/>
    <p:sldId id="266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376E-A60D-40D2-9CC5-D9F3BCD99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 of Adventure Works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3005B-2BDC-4F22-AA47-473A0C3BF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Ahmad </a:t>
            </a:r>
            <a:r>
              <a:rPr lang="en-US" dirty="0" err="1"/>
              <a:t>Saraj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6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D753-021A-4B8C-A9A3-E7F9FAA9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Total Revenue by Region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7CFB4-B490-4BA2-BB23-E26D10B53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Top Regions by Revenue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United States and Australia are the top-performing regions, both generating similar and the highest total revenue.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United Kingdom and Germany follow, generating moderate revenue compared to the top two.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France and Canada have the lowest revenue among the regions displayed.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2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6142-6001-493B-BAD7-E959CA5D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Total Revenue by Gender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4222A-E34F-4334-8E67-7A8CEC12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Gender Analysis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Revenue generation is almost evenly split between male and female customers.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Both genders contribute significantly to total revenue, with no noticeable difference in revenue contribution.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3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3DEE-5510-440F-BE52-12786A99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Total Sales by Region (Map Visualization)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E7317-915F-4135-9D20-6F3B8472F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Geographic Distribution of Sales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North America (United States) and Australia show the highest sales activity, as indicated by the darker shades on the map.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Europe (notably the United Kingdom and Germany) also shows notable sales activity but less compared to North America and Australia.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Other regions such as Canada and France show lower sales activity.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2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4E02-6CB2-4899-BDF5-0E2CDD7B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27186"/>
            <a:ext cx="8761413" cy="64985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Understanding customer purchasing patterns.</a:t>
            </a:r>
            <a:br>
              <a:rPr lang="en-US" kern="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8F3A0-8A9C-4C7E-9FBF-E48F8A79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7A65C-7C1D-4B2F-B3DB-F5D4E21D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52" y="2603500"/>
            <a:ext cx="9484335" cy="39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0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5112-4F25-44E6-970C-9DF8F1B7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7" y="1304956"/>
            <a:ext cx="8831816" cy="1372986"/>
          </a:xfrm>
        </p:spPr>
        <p:txBody>
          <a:bodyPr/>
          <a:lstStyle/>
          <a:p>
            <a:r>
              <a:rPr lang="en-US" sz="3600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Inights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of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customer purchasing patterns.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28B2D-2BB1-43F2-A221-1F30C067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Trends Over Time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2005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average purchase value was highest in Q3 and Q4, both exceeding 30K.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Q1 of 2006 continued this trend with an average purchase value just over 30K.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0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E99-E760-4D41-8515-4740C233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2BDC-34F1-4286-9DD4-8E84E571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2006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Q2 saw a slight drop in average purchase value, still remaining above 20K.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Q3 of 2006 experienced a recovery to above 30K.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Q4 saw a decline in average purchase value to just below 25K.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1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ECD4-3687-4B7C-903C-16E9221B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A995-9557-47DE-9029-B696D32F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2007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average purchase value remained consistent at just above 10K for Q1, Q2, and Q3.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There was a slight decrease in Q4, staying around 10K.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0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345C-2109-4F43-8019-30A427C9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149C-D4CB-4CB5-AA88-12314F19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2008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first two quarters showed stable average purchase values around 10K.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 significant drop occurred in Q3 of 2008, with the average purchase value falling to nearly 0K.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9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54F8D-DFD3-4974-8E1F-42D27465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77484"/>
            <a:ext cx="8831816" cy="102417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3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Objectives: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F25DF-089E-4DAD-B877-89C0513733A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4042886"/>
            <a:ext cx="67494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top-performing products and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Evaluating sales performance across different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customer purchasing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factors influencing customer satisfaction and loyalty. </a:t>
            </a:r>
          </a:p>
        </p:txBody>
      </p:sp>
    </p:spTree>
    <p:extLst>
      <p:ext uri="{BB962C8B-B14F-4D97-AF65-F5344CB8AC3E}">
        <p14:creationId xmlns:p14="http://schemas.microsoft.com/office/powerpoint/2010/main" val="19560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DF4E-A429-4F99-ACE9-682C69A8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24619"/>
            <a:ext cx="8761413" cy="103077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Identifying top-performing products and categories.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33336-EE43-4B46-A309-EC7BACDE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767C6-2D13-41F3-94C8-3A4B9794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18913"/>
            <a:ext cx="9674925" cy="40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CC94-2EE0-4DCA-8AED-1F36B35B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Insight of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top-performing products and categories.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0B1D-A7AC-4B5F-A6C4-CAE588101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Top Products by Sales Volume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product with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ProductKey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477 has the highest sales volume at 44,723 units.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Other top products include those with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ProductKey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480, 528, 529, and 225, with sales volumes decreasing in that order.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2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6A51-1139-4115-AAA2-01EAABED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5615-4573-45BC-9142-E6C6675B3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Top Customers by Revenue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customer with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CustomerKey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11000 in Australia has generated the highest revenue at 52,448.86.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Other notable customers include those with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CustomerKey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11003, 11006, 11008, and 11010, with revenues of 76,358.74, 64,037.63, 78,070.79, and 120,786.85, respectively.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D58D-FBA3-42EE-AFB0-50E85945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1F7AB-4457-40AD-BE6F-9A14498E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Top Products by Total Sales Amount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product with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ProductKey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310 has the highest total sales amount at 12,774,423.90.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Other top products include those with </a:t>
            </a:r>
            <a:r>
              <a:rPr lang="en-US" sz="1800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ProductKey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312, 313, 311, and 361, with total sales amounts decreasing in that order.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6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3A5E-EE45-4FA0-88B4-84E109F9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6864A-A137-445F-BD33-009CD6F5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Sales Trends Over Years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There is a clear upward trend in monthly sales from 2005 to 2007.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Sales significantly increased from 2005 to 2006, reaching over 100 million by 2006.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trend continues into 2007 with a slight dip compared to 2006 but still maintaining high sales levels.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1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8DB-3DCD-406C-819B-D141E523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36453"/>
            <a:ext cx="8761413" cy="6153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Evaluating sales performance across different regions.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F26A5-6692-4E30-9390-C5CD37AF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3218D-9B34-4F08-B3B6-B5F28D02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86642"/>
            <a:ext cx="8825659" cy="41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6A63-1942-4A58-8722-F8935179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Insights of Geographic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F3A91-8DE6-443B-8DF4-10EC08B6F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Top Cities by Revenue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London leads in total revenue, significantly higher than other cities.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Paris follows as the second highest, with revenue close to that of London but still lower.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Other notable cities include Wollongong, Bendigo, and Warrnambool, with decreasing revenue in that order.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{A52E106C-015F-4494-B6A9-58175CE02785}tf02900722</Template>
  <TotalTime>86</TotalTime>
  <Words>637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</vt:lpstr>
      <vt:lpstr>Wingdings 3</vt:lpstr>
      <vt:lpstr>Ion Boardroom</vt:lpstr>
      <vt:lpstr>Data Analysis of Adventure Works</vt:lpstr>
      <vt:lpstr>Project Objectives: </vt:lpstr>
      <vt:lpstr>Identifying top-performing products and categories.</vt:lpstr>
      <vt:lpstr>Insight of top-performing products and categories.</vt:lpstr>
      <vt:lpstr>Continued.</vt:lpstr>
      <vt:lpstr>Continued.</vt:lpstr>
      <vt:lpstr>Continued.</vt:lpstr>
      <vt:lpstr>Evaluating sales performance across different regions. </vt:lpstr>
      <vt:lpstr>Insights of Geographic Analysis</vt:lpstr>
      <vt:lpstr>Total Revenue by Region</vt:lpstr>
      <vt:lpstr>Total Revenue by Gender</vt:lpstr>
      <vt:lpstr>Total Sales by Region (Map Visualization)</vt:lpstr>
      <vt:lpstr>Understanding customer purchasing patterns. </vt:lpstr>
      <vt:lpstr>Inights of customer purchasing patterns. </vt:lpstr>
      <vt:lpstr>Continued.</vt:lpstr>
      <vt:lpstr>Continued.</vt:lpstr>
      <vt:lpstr>Continued.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Railway services in the UK using Power BI</dc:title>
  <dc:creator>Muhammad Zeeshan</dc:creator>
  <cp:lastModifiedBy>Muhammad Zeeshan</cp:lastModifiedBy>
  <cp:revision>9</cp:revision>
  <dcterms:created xsi:type="dcterms:W3CDTF">2024-07-14T10:43:39Z</dcterms:created>
  <dcterms:modified xsi:type="dcterms:W3CDTF">2024-08-14T18:21:18Z</dcterms:modified>
</cp:coreProperties>
</file>