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4" r:id="rId7"/>
    <p:sldId id="265" r:id="rId8"/>
    <p:sldId id="260" r:id="rId9"/>
    <p:sldId id="266" r:id="rId10"/>
    <p:sldId id="267" r:id="rId11"/>
    <p:sldId id="268" r:id="rId12"/>
    <p:sldId id="261" r:id="rId13"/>
    <p:sldId id="269" r:id="rId14"/>
    <p:sldId id="262"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1" d="100"/>
          <a:sy n="71" d="100"/>
        </p:scale>
        <p:origin x="4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376E-A60D-40D2-9CC5-D9F3BCD99527}"/>
              </a:ext>
            </a:extLst>
          </p:cNvPr>
          <p:cNvSpPr>
            <a:spLocks noGrp="1"/>
          </p:cNvSpPr>
          <p:nvPr>
            <p:ph type="ctrTitle"/>
          </p:nvPr>
        </p:nvSpPr>
        <p:spPr/>
        <p:txBody>
          <a:bodyPr/>
          <a:lstStyle/>
          <a:p>
            <a:r>
              <a:rPr lang="en-GB" sz="4800" b="1" dirty="0">
                <a:effectLst/>
                <a:latin typeface="Calibri" panose="020F0502020204030204" pitchFamily="34" charset="0"/>
                <a:ea typeface="Calibri" panose="020F0502020204030204" pitchFamily="34" charset="0"/>
                <a:cs typeface="Times New Roman" panose="02020603050405020304" pitchFamily="18" charset="0"/>
              </a:rPr>
              <a:t>Data Analysis of Railway services UK</a:t>
            </a:r>
            <a:endParaRPr lang="en-US" sz="4800" dirty="0"/>
          </a:p>
        </p:txBody>
      </p:sp>
      <p:sp>
        <p:nvSpPr>
          <p:cNvPr id="3" name="Subtitle 2">
            <a:extLst>
              <a:ext uri="{FF2B5EF4-FFF2-40B4-BE49-F238E27FC236}">
                <a16:creationId xmlns:a16="http://schemas.microsoft.com/office/drawing/2014/main" id="{F903005B-2BDC-4F22-AA47-473A0C3BFD39}"/>
              </a:ext>
            </a:extLst>
          </p:cNvPr>
          <p:cNvSpPr>
            <a:spLocks noGrp="1"/>
          </p:cNvSpPr>
          <p:nvPr>
            <p:ph type="subTitle" idx="1"/>
          </p:nvPr>
        </p:nvSpPr>
        <p:spPr/>
        <p:txBody>
          <a:bodyPr/>
          <a:lstStyle/>
          <a:p>
            <a:r>
              <a:rPr lang="en-US" dirty="0"/>
              <a:t>By Ahmad </a:t>
            </a:r>
            <a:r>
              <a:rPr lang="en-US" dirty="0" err="1"/>
              <a:t>Saraj</a:t>
            </a:r>
            <a:endParaRPr lang="en-US" dirty="0"/>
          </a:p>
        </p:txBody>
      </p:sp>
    </p:spTree>
    <p:extLst>
      <p:ext uri="{BB962C8B-B14F-4D97-AF65-F5344CB8AC3E}">
        <p14:creationId xmlns:p14="http://schemas.microsoft.com/office/powerpoint/2010/main" val="307506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66CF-2F63-4883-8B4D-C684F7F0D610}"/>
              </a:ext>
            </a:extLst>
          </p:cNvPr>
          <p:cNvSpPr>
            <a:spLocks noGrp="1"/>
          </p:cNvSpPr>
          <p:nvPr>
            <p:ph type="title"/>
          </p:nvPr>
        </p:nvSpPr>
        <p:spPr/>
        <p:txBody>
          <a:bodyPr/>
          <a:lstStyle/>
          <a:p>
            <a:r>
              <a:rPr lang="en-US" sz="3600" b="1" i="0" dirty="0">
                <a:solidFill>
                  <a:srgbClr val="FF0000"/>
                </a:solidFill>
                <a:effectLst/>
                <a:latin typeface="Segoe UI" panose="020B0502040204020203" pitchFamily="34" charset="0"/>
              </a:rPr>
              <a:t>Total Revenue by Ticket Class</a:t>
            </a:r>
            <a:endParaRPr lang="en-US" sz="3600" dirty="0">
              <a:solidFill>
                <a:srgbClr val="FF0000"/>
              </a:solidFill>
            </a:endParaRPr>
          </a:p>
        </p:txBody>
      </p:sp>
      <p:sp>
        <p:nvSpPr>
          <p:cNvPr id="3" name="Text Placeholder 2">
            <a:extLst>
              <a:ext uri="{FF2B5EF4-FFF2-40B4-BE49-F238E27FC236}">
                <a16:creationId xmlns:a16="http://schemas.microsoft.com/office/drawing/2014/main" id="{23B29126-9B5E-4D49-9E25-5534B412D8B0}"/>
              </a:ext>
            </a:extLst>
          </p:cNvPr>
          <p:cNvSpPr>
            <a:spLocks noGrp="1"/>
          </p:cNvSpPr>
          <p:nvPr>
            <p:ph type="body" sz="half" idx="2"/>
          </p:nvPr>
        </p:nvSpPr>
        <p:spPr/>
        <p:txBody>
          <a:bodyPr/>
          <a:lstStyle/>
          <a:p>
            <a:pPr algn="l">
              <a:buFont typeface="Arial" panose="020B0604020202020204" pitchFamily="34" charset="0"/>
              <a:buChar char="•"/>
            </a:pPr>
            <a:r>
              <a:rPr lang="en-US" sz="1800" b="0" i="0" dirty="0">
                <a:solidFill>
                  <a:srgbClr val="252423"/>
                </a:solidFill>
                <a:effectLst/>
                <a:latin typeface="Segoe UI" panose="020B0502040204020203" pitchFamily="34" charset="0"/>
              </a:rPr>
              <a:t>Revenue distribution by ticket class is:</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Standard Class: £16.94 billion (97.37%)</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First Class: £0.46 billion (2.63%)</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Standard class tickets dominate the revenue, indicating that most passengers prefer or opt for standard class travel.</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114109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2B24-8BD9-44CC-BABC-F1AC95AA796D}"/>
              </a:ext>
            </a:extLst>
          </p:cNvPr>
          <p:cNvSpPr>
            <a:spLocks noGrp="1"/>
          </p:cNvSpPr>
          <p:nvPr>
            <p:ph type="title"/>
          </p:nvPr>
        </p:nvSpPr>
        <p:spPr/>
        <p:txBody>
          <a:bodyPr/>
          <a:lstStyle/>
          <a:p>
            <a:r>
              <a:rPr lang="en-US" sz="3600" b="1" i="0" dirty="0">
                <a:solidFill>
                  <a:srgbClr val="FF0000"/>
                </a:solidFill>
                <a:effectLst/>
                <a:latin typeface="Segoe UI" panose="020B0502040204020203" pitchFamily="34" charset="0"/>
              </a:rPr>
              <a:t>Total Revenue by Ticket Type and Class</a:t>
            </a:r>
            <a:endParaRPr lang="en-US" sz="3600" dirty="0">
              <a:solidFill>
                <a:srgbClr val="FF0000"/>
              </a:solidFill>
            </a:endParaRPr>
          </a:p>
        </p:txBody>
      </p:sp>
      <p:sp>
        <p:nvSpPr>
          <p:cNvPr id="3" name="Text Placeholder 2">
            <a:extLst>
              <a:ext uri="{FF2B5EF4-FFF2-40B4-BE49-F238E27FC236}">
                <a16:creationId xmlns:a16="http://schemas.microsoft.com/office/drawing/2014/main" id="{7A48CF1F-8326-4737-862B-44669AA41011}"/>
              </a:ext>
            </a:extLst>
          </p:cNvPr>
          <p:cNvSpPr>
            <a:spLocks noGrp="1"/>
          </p:cNvSpPr>
          <p:nvPr>
            <p:ph type="body" sz="half" idx="2"/>
          </p:nvPr>
        </p:nvSpPr>
        <p:spPr/>
        <p:txBody>
          <a:bodyPr/>
          <a:lstStyle/>
          <a:p>
            <a:pPr algn="l">
              <a:buFont typeface="Arial" panose="020B0604020202020204" pitchFamily="34" charset="0"/>
              <a:buChar char="•"/>
            </a:pPr>
            <a:r>
              <a:rPr lang="en-US" sz="1800" b="0" i="0" dirty="0">
                <a:solidFill>
                  <a:srgbClr val="252423"/>
                </a:solidFill>
                <a:effectLst/>
                <a:latin typeface="Segoe UI" panose="020B0502040204020203" pitchFamily="34" charset="0"/>
              </a:rPr>
              <a:t>Advance tickets generate significantly more revenue in both standard and first class compared to off-peak and anytime tickets.</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There is a clear preference for advance tickets across both classes, but the revenue from first class is relatively small compared to standard class.</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378043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C544-6EA5-4CF0-A396-EB83963EF0E5}"/>
              </a:ext>
            </a:extLst>
          </p:cNvPr>
          <p:cNvSpPr>
            <a:spLocks noGrp="1"/>
          </p:cNvSpPr>
          <p:nvPr>
            <p:ph type="title"/>
          </p:nvPr>
        </p:nvSpPr>
        <p:spPr>
          <a:xfrm>
            <a:off x="1154954" y="1127184"/>
            <a:ext cx="8761413" cy="800738"/>
          </a:xfrm>
        </p:spPr>
        <p:txBody>
          <a:bodyPr/>
          <a:lstStyle/>
          <a:p>
            <a:pPr marL="571500" indent="-571500">
              <a:buFont typeface="Arial" panose="020B0604020202020204" pitchFamily="34" charset="0"/>
              <a:buChar char="•"/>
            </a:pPr>
            <a:r>
              <a:rPr lang="en-GB" sz="3600" kern="0" dirty="0">
                <a:solidFill>
                  <a:srgbClr val="FF0000"/>
                </a:solidFill>
                <a:effectLst/>
                <a:latin typeface="Calibri" panose="020F0502020204030204" pitchFamily="34" charset="0"/>
                <a:ea typeface="Times New Roman" panose="02020603050405020304" pitchFamily="18" charset="0"/>
              </a:rPr>
              <a:t>Diagnose on-time performance and contributing factors and many other analysis</a:t>
            </a:r>
            <a:br>
              <a:rPr lang="en-US" dirty="0"/>
            </a:br>
            <a:endParaRPr lang="en-US" dirty="0"/>
          </a:p>
        </p:txBody>
      </p:sp>
      <p:pic>
        <p:nvPicPr>
          <p:cNvPr id="5" name="Content Placeholder 4">
            <a:extLst>
              <a:ext uri="{FF2B5EF4-FFF2-40B4-BE49-F238E27FC236}">
                <a16:creationId xmlns:a16="http://schemas.microsoft.com/office/drawing/2014/main" id="{FD371264-93BB-4E99-B3C0-8B3F54CD979A}"/>
              </a:ext>
            </a:extLst>
          </p:cNvPr>
          <p:cNvPicPr>
            <a:picLocks noGrp="1" noChangeAspect="1"/>
          </p:cNvPicPr>
          <p:nvPr>
            <p:ph idx="1"/>
          </p:nvPr>
        </p:nvPicPr>
        <p:blipFill>
          <a:blip r:embed="rId2"/>
          <a:stretch>
            <a:fillRect/>
          </a:stretch>
        </p:blipFill>
        <p:spPr>
          <a:xfrm>
            <a:off x="2538047" y="2603500"/>
            <a:ext cx="6060219" cy="3416300"/>
          </a:xfrm>
        </p:spPr>
      </p:pic>
    </p:spTree>
    <p:extLst>
      <p:ext uri="{BB962C8B-B14F-4D97-AF65-F5344CB8AC3E}">
        <p14:creationId xmlns:p14="http://schemas.microsoft.com/office/powerpoint/2010/main" val="3585951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8E28-E723-462F-93E0-1A9FB3254259}"/>
              </a:ext>
            </a:extLst>
          </p:cNvPr>
          <p:cNvSpPr>
            <a:spLocks noGrp="1"/>
          </p:cNvSpPr>
          <p:nvPr>
            <p:ph type="title"/>
          </p:nvPr>
        </p:nvSpPr>
        <p:spPr/>
        <p:txBody>
          <a:bodyPr/>
          <a:lstStyle/>
          <a:p>
            <a:r>
              <a:rPr lang="en-US" sz="3600" b="1" i="0" dirty="0">
                <a:solidFill>
                  <a:srgbClr val="FF0000"/>
                </a:solidFill>
                <a:effectLst/>
                <a:latin typeface="Segoe UI" panose="020B0502040204020203" pitchFamily="34" charset="0"/>
              </a:rPr>
              <a:t>On-Time Performance</a:t>
            </a:r>
            <a:endParaRPr lang="en-US" sz="3600" dirty="0">
              <a:solidFill>
                <a:srgbClr val="FF0000"/>
              </a:solidFill>
            </a:endParaRPr>
          </a:p>
        </p:txBody>
      </p:sp>
      <p:sp>
        <p:nvSpPr>
          <p:cNvPr id="3" name="Text Placeholder 2">
            <a:extLst>
              <a:ext uri="{FF2B5EF4-FFF2-40B4-BE49-F238E27FC236}">
                <a16:creationId xmlns:a16="http://schemas.microsoft.com/office/drawing/2014/main" id="{33A5D191-9E17-406B-B257-FBBF7035ED03}"/>
              </a:ext>
            </a:extLst>
          </p:cNvPr>
          <p:cNvSpPr>
            <a:spLocks noGrp="1"/>
          </p:cNvSpPr>
          <p:nvPr>
            <p:ph type="body" sz="half" idx="2"/>
          </p:nvPr>
        </p:nvSpPr>
        <p:spPr>
          <a:xfrm>
            <a:off x="1148798" y="3543300"/>
            <a:ext cx="8825659" cy="2476500"/>
          </a:xfrm>
        </p:spPr>
        <p:txBody>
          <a:bodyPr/>
          <a:lstStyle/>
          <a:p>
            <a:r>
              <a:rPr lang="en-US" sz="1800" b="0" i="0" dirty="0">
                <a:solidFill>
                  <a:srgbClr val="252423"/>
                </a:solidFill>
                <a:effectLst/>
                <a:latin typeface="Segoe UI" panose="020B0502040204020203" pitchFamily="34" charset="0"/>
              </a:rPr>
              <a:t>The overall on-time performance is 93%. This indicates that the majority of trains are arriving on time, with only 7% experiencing delays.</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406521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1E33-CAA9-4E36-8B6F-110A11047FD1}"/>
              </a:ext>
            </a:extLst>
          </p:cNvPr>
          <p:cNvSpPr>
            <a:spLocks noGrp="1"/>
          </p:cNvSpPr>
          <p:nvPr>
            <p:ph type="title"/>
          </p:nvPr>
        </p:nvSpPr>
        <p:spPr/>
        <p:txBody>
          <a:bodyPr/>
          <a:lstStyle/>
          <a:p>
            <a:r>
              <a:rPr lang="en-US" dirty="0">
                <a:solidFill>
                  <a:srgbClr val="FF0000"/>
                </a:solidFill>
              </a:rPr>
              <a:t>Report of Railway Services UK</a:t>
            </a:r>
          </a:p>
        </p:txBody>
      </p:sp>
      <p:pic>
        <p:nvPicPr>
          <p:cNvPr id="5" name="Content Placeholder 4">
            <a:extLst>
              <a:ext uri="{FF2B5EF4-FFF2-40B4-BE49-F238E27FC236}">
                <a16:creationId xmlns:a16="http://schemas.microsoft.com/office/drawing/2014/main" id="{4B872813-B184-4EAA-B112-E087B07FA14D}"/>
              </a:ext>
            </a:extLst>
          </p:cNvPr>
          <p:cNvPicPr>
            <a:picLocks noGrp="1" noChangeAspect="1"/>
          </p:cNvPicPr>
          <p:nvPr>
            <p:ph idx="1"/>
          </p:nvPr>
        </p:nvPicPr>
        <p:blipFill>
          <a:blip r:embed="rId2"/>
          <a:stretch>
            <a:fillRect/>
          </a:stretch>
        </p:blipFill>
        <p:spPr>
          <a:xfrm>
            <a:off x="1865716" y="2474257"/>
            <a:ext cx="8460568" cy="3803319"/>
          </a:xfrm>
        </p:spPr>
      </p:pic>
    </p:spTree>
    <p:extLst>
      <p:ext uri="{BB962C8B-B14F-4D97-AF65-F5344CB8AC3E}">
        <p14:creationId xmlns:p14="http://schemas.microsoft.com/office/powerpoint/2010/main" val="381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DAA2-4966-434C-8BB3-837EBCB15C9D}"/>
              </a:ext>
            </a:extLst>
          </p:cNvPr>
          <p:cNvSpPr>
            <a:spLocks noGrp="1"/>
          </p:cNvSpPr>
          <p:nvPr>
            <p:ph type="title"/>
          </p:nvPr>
        </p:nvSpPr>
        <p:spPr/>
        <p:txBody>
          <a:bodyPr/>
          <a:lstStyle/>
          <a:p>
            <a:r>
              <a:rPr lang="en-US" sz="3600" dirty="0">
                <a:solidFill>
                  <a:srgbClr val="FF0000"/>
                </a:solidFill>
              </a:rPr>
              <a:t>Recommendations</a:t>
            </a:r>
          </a:p>
        </p:txBody>
      </p:sp>
      <p:sp>
        <p:nvSpPr>
          <p:cNvPr id="3" name="Text Placeholder 2">
            <a:extLst>
              <a:ext uri="{FF2B5EF4-FFF2-40B4-BE49-F238E27FC236}">
                <a16:creationId xmlns:a16="http://schemas.microsoft.com/office/drawing/2014/main" id="{62917B88-19D3-45D7-BF2E-836DE4814E2D}"/>
              </a:ext>
            </a:extLst>
          </p:cNvPr>
          <p:cNvSpPr>
            <a:spLocks noGrp="1"/>
          </p:cNvSpPr>
          <p:nvPr>
            <p:ph type="body" sz="half" idx="2"/>
          </p:nvPr>
        </p:nvSpPr>
        <p:spPr/>
        <p:txBody>
          <a:bodyPr/>
          <a:lstStyle/>
          <a:p>
            <a:pPr algn="l"/>
            <a:r>
              <a:rPr lang="en-US" sz="1800" b="1" i="0" dirty="0">
                <a:solidFill>
                  <a:srgbClr val="252423"/>
                </a:solidFill>
                <a:effectLst/>
                <a:latin typeface="Segoe UI" panose="020B0502040204020203" pitchFamily="34" charset="0"/>
              </a:rPr>
              <a:t>Enhance Service During Peak Hours</a:t>
            </a:r>
            <a:r>
              <a:rPr lang="en-US" sz="1800" b="0" i="0" dirty="0">
                <a:solidFill>
                  <a:srgbClr val="25242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Given the high volume of travelers during peak hours, consider adding more services or larger trains during these times to accommodate the demand and reduce overcrowding.</a:t>
            </a:r>
            <a:endParaRPr lang="en-US" b="0"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Promote Off-Peak and First-Class Travel</a:t>
            </a:r>
            <a:r>
              <a:rPr lang="en-US" sz="1800" b="0" i="0" dirty="0">
                <a:solidFill>
                  <a:srgbClr val="25242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Since off-peak and first-class tickets generate less revenue, consider marketing strategies or promotions to encourage more usage of these options.</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110775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B29829-C36D-45FF-AA4A-1F49F2E255A6}"/>
              </a:ext>
            </a:extLst>
          </p:cNvPr>
          <p:cNvSpPr>
            <a:spLocks noGrp="1"/>
          </p:cNvSpPr>
          <p:nvPr>
            <p:ph type="title"/>
          </p:nvPr>
        </p:nvSpPr>
        <p:spPr/>
        <p:txBody>
          <a:bodyPr/>
          <a:lstStyle/>
          <a:p>
            <a:r>
              <a:rPr lang="en-US" dirty="0"/>
              <a:t>Continued</a:t>
            </a:r>
          </a:p>
        </p:txBody>
      </p:sp>
      <p:sp>
        <p:nvSpPr>
          <p:cNvPr id="5" name="Text Placeholder 4">
            <a:extLst>
              <a:ext uri="{FF2B5EF4-FFF2-40B4-BE49-F238E27FC236}">
                <a16:creationId xmlns:a16="http://schemas.microsoft.com/office/drawing/2014/main" id="{6A6D6AD9-2D96-4621-B245-77BC90059CB0}"/>
              </a:ext>
            </a:extLst>
          </p:cNvPr>
          <p:cNvSpPr>
            <a:spLocks noGrp="1"/>
          </p:cNvSpPr>
          <p:nvPr>
            <p:ph type="body" sz="half" idx="2"/>
          </p:nvPr>
        </p:nvSpPr>
        <p:spPr>
          <a:xfrm>
            <a:off x="1154954" y="3559834"/>
            <a:ext cx="8825659" cy="2459966"/>
          </a:xfrm>
        </p:spPr>
        <p:txBody>
          <a:bodyPr>
            <a:normAutofit fontScale="77500" lnSpcReduction="20000"/>
          </a:bodyPr>
          <a:lstStyle/>
          <a:p>
            <a:pPr algn="l"/>
            <a:r>
              <a:rPr lang="en-US" sz="1800" b="1" i="0" dirty="0">
                <a:solidFill>
                  <a:srgbClr val="252423"/>
                </a:solidFill>
                <a:effectLst/>
                <a:latin typeface="Segoe UI" panose="020B0502040204020203" pitchFamily="34" charset="0"/>
              </a:rPr>
              <a:t>Focus on Popular Routes for Improvements</a:t>
            </a:r>
            <a:r>
              <a:rPr lang="en-US" sz="1800" b="0" i="0" dirty="0">
                <a:solidFill>
                  <a:srgbClr val="25242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Concentrate improvement efforts and resources on the most popular routes, such as Manchester Piccadilly and London Euston, to enhance passenger experience and operational efficiency.</a:t>
            </a:r>
            <a:endParaRPr lang="en-US" b="0"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Monitor and Improve On-Time Performance</a:t>
            </a:r>
            <a:r>
              <a:rPr lang="en-US" sz="1800" b="0" i="0" dirty="0">
                <a:solidFill>
                  <a:srgbClr val="25242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Although on-time performance is relatively high, continue to monitor delays and implement measures to reduce them further. Identifying and addressing specific causes of delays on key routes can enhance overall service reliability.</a:t>
            </a:r>
            <a:endParaRPr lang="en-US" b="0" i="0" dirty="0">
              <a:solidFill>
                <a:srgbClr val="252423"/>
              </a:solidFill>
              <a:effectLst/>
              <a:latin typeface="Segoe UI" panose="020B0502040204020203" pitchFamily="34" charset="0"/>
            </a:endParaRPr>
          </a:p>
          <a:p>
            <a:pPr algn="l"/>
            <a:r>
              <a:rPr lang="en-US" sz="1800" b="1" i="0" dirty="0">
                <a:solidFill>
                  <a:srgbClr val="252423"/>
                </a:solidFill>
                <a:effectLst/>
                <a:latin typeface="Segoe UI" panose="020B0502040204020203" pitchFamily="34" charset="0"/>
              </a:rPr>
              <a:t>Advance Ticket Sales</a:t>
            </a:r>
            <a:r>
              <a:rPr lang="en-US" sz="1800" b="0" i="0" dirty="0">
                <a:solidFill>
                  <a:srgbClr val="252423"/>
                </a:solidFill>
                <a:effectLst/>
                <a:latin typeface="Segoe UI" panose="020B0502040204020203" pitchFamily="34" charset="0"/>
              </a:rPr>
              <a: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Given the significant revenue from advance ticket sales, continue to promote and possibly expand advance ticket options to maximize revenue.</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396030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754F8D-DFD3-4974-8E1F-42D274654B67}"/>
              </a:ext>
            </a:extLst>
          </p:cNvPr>
          <p:cNvSpPr>
            <a:spLocks noGrp="1"/>
          </p:cNvSpPr>
          <p:nvPr>
            <p:ph type="title"/>
          </p:nvPr>
        </p:nvSpPr>
        <p:spPr>
          <a:xfrm>
            <a:off x="1154954" y="1477484"/>
            <a:ext cx="8831816" cy="1024175"/>
          </a:xfrm>
        </p:spPr>
        <p:txBody>
          <a:bodyPr/>
          <a:lstStyle/>
          <a:p>
            <a:pPr marL="0" marR="0">
              <a:lnSpc>
                <a:spcPct val="107000"/>
              </a:lnSpc>
              <a:spcBef>
                <a:spcPts val="0"/>
              </a:spcBef>
              <a:spcAft>
                <a:spcPts val="800"/>
              </a:spcAft>
            </a:pPr>
            <a:r>
              <a:rPr lang="en-GB" sz="3600" b="1" kern="1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Project Objectives: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Text Placeholder 4">
            <a:extLst>
              <a:ext uri="{FF2B5EF4-FFF2-40B4-BE49-F238E27FC236}">
                <a16:creationId xmlns:a16="http://schemas.microsoft.com/office/drawing/2014/main" id="{35A0B9F4-6B9B-4096-8909-0A16401A5D67}"/>
              </a:ext>
            </a:extLst>
          </p:cNvPr>
          <p:cNvSpPr>
            <a:spLocks noGrp="1"/>
          </p:cNvSpPr>
          <p:nvPr>
            <p:ph type="body" sz="half" idx="2"/>
          </p:nvPr>
        </p:nvSpPr>
        <p:spPr/>
        <p:txBody>
          <a:bodyPr/>
          <a:lstStyle/>
          <a:p>
            <a:pPr marL="285750" indent="-285750">
              <a:buFont typeface="Arial" panose="020B0604020202020204" pitchFamily="34" charset="0"/>
              <a:buChar char="•"/>
            </a:pPr>
            <a:r>
              <a:rPr lang="en-GB"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Identify the most popular routes</a:t>
            </a:r>
            <a:endParaRPr lang="en-US" kern="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Determine peak travel times</a:t>
            </a:r>
            <a:endParaRPr lang="en-US" kern="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Analyse revenue from different ticket types &amp; classes</a:t>
            </a:r>
            <a:endParaRPr lang="en-US" kern="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kern="0" dirty="0">
                <a:effectLst/>
                <a:latin typeface="Calibri" panose="020F0502020204030204" pitchFamily="34" charset="0"/>
                <a:ea typeface="Times New Roman" panose="02020603050405020304" pitchFamily="18" charset="0"/>
              </a:rPr>
              <a:t>Diagnose on-time performance and contributing factors and many other analysis</a:t>
            </a:r>
            <a:endParaRPr lang="en-US" dirty="0"/>
          </a:p>
        </p:txBody>
      </p:sp>
    </p:spTree>
    <p:extLst>
      <p:ext uri="{BB962C8B-B14F-4D97-AF65-F5344CB8AC3E}">
        <p14:creationId xmlns:p14="http://schemas.microsoft.com/office/powerpoint/2010/main" val="195600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DF4E-A429-4F99-ACE9-682C69A8BBA5}"/>
              </a:ext>
            </a:extLst>
          </p:cNvPr>
          <p:cNvSpPr>
            <a:spLocks noGrp="1"/>
          </p:cNvSpPr>
          <p:nvPr>
            <p:ph type="title"/>
          </p:nvPr>
        </p:nvSpPr>
        <p:spPr>
          <a:xfrm>
            <a:off x="1154954" y="994914"/>
            <a:ext cx="8761413" cy="1030775"/>
          </a:xfrm>
        </p:spPr>
        <p:txBody>
          <a:bodyPr/>
          <a:lstStyle/>
          <a:p>
            <a:pPr marL="571500" indent="-571500">
              <a:buFont typeface="Arial" panose="020B0604020202020204" pitchFamily="34" charset="0"/>
              <a:buChar char="•"/>
            </a:pPr>
            <a:r>
              <a:rPr lang="en-GB" sz="36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Identify the most popular routes</a:t>
            </a:r>
            <a:br>
              <a:rPr lang="en-US" kern="1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br>
            <a:endParaRPr lang="en-US" dirty="0">
              <a:solidFill>
                <a:srgbClr val="FF0000"/>
              </a:solidFill>
            </a:endParaRPr>
          </a:p>
        </p:txBody>
      </p:sp>
      <p:pic>
        <p:nvPicPr>
          <p:cNvPr id="5" name="Content Placeholder 4">
            <a:extLst>
              <a:ext uri="{FF2B5EF4-FFF2-40B4-BE49-F238E27FC236}">
                <a16:creationId xmlns:a16="http://schemas.microsoft.com/office/drawing/2014/main" id="{C17E71C6-2550-4B70-BE41-7EA2D2A62555}"/>
              </a:ext>
            </a:extLst>
          </p:cNvPr>
          <p:cNvPicPr>
            <a:picLocks noGrp="1" noChangeAspect="1"/>
          </p:cNvPicPr>
          <p:nvPr>
            <p:ph idx="1"/>
          </p:nvPr>
        </p:nvPicPr>
        <p:blipFill>
          <a:blip r:embed="rId2"/>
          <a:stretch>
            <a:fillRect/>
          </a:stretch>
        </p:blipFill>
        <p:spPr>
          <a:xfrm>
            <a:off x="2197755" y="2568387"/>
            <a:ext cx="7718612" cy="3751731"/>
          </a:xfrm>
        </p:spPr>
      </p:pic>
    </p:spTree>
    <p:extLst>
      <p:ext uri="{BB962C8B-B14F-4D97-AF65-F5344CB8AC3E}">
        <p14:creationId xmlns:p14="http://schemas.microsoft.com/office/powerpoint/2010/main" val="92213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CC94-2EE0-4DCA-8AED-1F36B35B8E55}"/>
              </a:ext>
            </a:extLst>
          </p:cNvPr>
          <p:cNvSpPr>
            <a:spLocks noGrp="1"/>
          </p:cNvSpPr>
          <p:nvPr>
            <p:ph type="title"/>
          </p:nvPr>
        </p:nvSpPr>
        <p:spPr/>
        <p:txBody>
          <a:bodyPr/>
          <a:lstStyle/>
          <a:p>
            <a:r>
              <a:rPr lang="en-US" dirty="0">
                <a:solidFill>
                  <a:srgbClr val="FF0000"/>
                </a:solidFill>
              </a:rPr>
              <a:t>Insight of </a:t>
            </a:r>
            <a:r>
              <a:rPr lang="en-GB" kern="0" dirty="0">
                <a:solidFill>
                  <a:srgbClr val="FF0000"/>
                </a:solidFill>
                <a:latin typeface="Calibri" panose="020F0502020204030204" pitchFamily="34" charset="0"/>
                <a:cs typeface="Calibri" panose="020F0502020204030204" pitchFamily="34" charset="0"/>
              </a:rPr>
              <a:t>M</a:t>
            </a:r>
            <a:r>
              <a:rPr lang="en-GB" sz="40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ost </a:t>
            </a:r>
            <a:r>
              <a:rPr lang="en-GB" kern="0" dirty="0">
                <a:solidFill>
                  <a:srgbClr val="FF0000"/>
                </a:solidFill>
                <a:latin typeface="Calibri" panose="020F0502020204030204" pitchFamily="34" charset="0"/>
                <a:ea typeface="Times New Roman" panose="02020603050405020304" pitchFamily="18" charset="0"/>
                <a:cs typeface="Calibri" panose="020F0502020204030204" pitchFamily="34" charset="0"/>
              </a:rPr>
              <a:t>P</a:t>
            </a:r>
            <a:r>
              <a:rPr lang="en-GB" sz="40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opular </a:t>
            </a:r>
            <a:r>
              <a:rPr lang="en-GB" kern="0" dirty="0">
                <a:solidFill>
                  <a:srgbClr val="FF0000"/>
                </a:solidFill>
                <a:latin typeface="Calibri" panose="020F0502020204030204" pitchFamily="34" charset="0"/>
                <a:ea typeface="Times New Roman" panose="02020603050405020304" pitchFamily="18" charset="0"/>
                <a:cs typeface="Calibri" panose="020F0502020204030204" pitchFamily="34" charset="0"/>
              </a:rPr>
              <a:t>R</a:t>
            </a:r>
            <a:r>
              <a:rPr lang="en-GB" sz="40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outes</a:t>
            </a:r>
            <a:endParaRPr lang="en-US" dirty="0">
              <a:solidFill>
                <a:srgbClr val="FF0000"/>
              </a:solidFill>
            </a:endParaRPr>
          </a:p>
        </p:txBody>
      </p:sp>
      <p:sp>
        <p:nvSpPr>
          <p:cNvPr id="3" name="Text Placeholder 2">
            <a:extLst>
              <a:ext uri="{FF2B5EF4-FFF2-40B4-BE49-F238E27FC236}">
                <a16:creationId xmlns:a16="http://schemas.microsoft.com/office/drawing/2014/main" id="{61DC0B1D-A7AC-4B5F-A6C4-CAE588101AA8}"/>
              </a:ext>
            </a:extLst>
          </p:cNvPr>
          <p:cNvSpPr>
            <a:spLocks noGrp="1"/>
          </p:cNvSpPr>
          <p:nvPr>
            <p:ph type="body" sz="half" idx="2"/>
          </p:nvPr>
        </p:nvSpPr>
        <p:spPr/>
        <p:txBody>
          <a:bodyPr>
            <a:normAutofit fontScale="85000" lnSpcReduction="20000"/>
          </a:bodyPr>
          <a:lstStyle/>
          <a:p>
            <a:pPr algn="l">
              <a:buFont typeface="Arial" panose="020B0604020202020204" pitchFamily="34" charset="0"/>
              <a:buChar char="•"/>
            </a:pPr>
            <a:r>
              <a:rPr lang="en-US" sz="1800" b="0" i="0" dirty="0">
                <a:solidFill>
                  <a:srgbClr val="252423"/>
                </a:solidFill>
                <a:effectLst/>
                <a:latin typeface="Segoe UI" panose="020B0502040204020203" pitchFamily="34" charset="0"/>
              </a:rPr>
              <a:t>The most popular routes based on the number of transactions are:</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Manchester Piccadilly</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London Euston</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Liverpool Lime Street</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London Paddington</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London King's Cross</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Manchester Piccadilly has the highest number of transactions, suggesting it is a major hub for passengers.</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130952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38DB-3DCD-406C-819B-D141E523B603}"/>
              </a:ext>
            </a:extLst>
          </p:cNvPr>
          <p:cNvSpPr>
            <a:spLocks noGrp="1"/>
          </p:cNvSpPr>
          <p:nvPr>
            <p:ph type="title"/>
          </p:nvPr>
        </p:nvSpPr>
        <p:spPr>
          <a:xfrm>
            <a:off x="1219200" y="1092679"/>
            <a:ext cx="8761413" cy="615351"/>
          </a:xfrm>
        </p:spPr>
        <p:txBody>
          <a:bodyPr/>
          <a:lstStyle/>
          <a:p>
            <a:pPr marL="571500" indent="-571500">
              <a:buFont typeface="Arial" panose="020B0604020202020204" pitchFamily="34" charset="0"/>
              <a:buChar char="•"/>
            </a:pPr>
            <a:r>
              <a:rPr lang="en-GB" sz="36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Determine peak travel times</a:t>
            </a:r>
            <a:br>
              <a:rPr lang="en-US" kern="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EBC7B993-3C88-4679-A2E8-7215B960A4C0}"/>
              </a:ext>
            </a:extLst>
          </p:cNvPr>
          <p:cNvPicPr>
            <a:picLocks noGrp="1" noChangeAspect="1"/>
          </p:cNvPicPr>
          <p:nvPr>
            <p:ph idx="1"/>
          </p:nvPr>
        </p:nvPicPr>
        <p:blipFill>
          <a:blip r:embed="rId2"/>
          <a:stretch>
            <a:fillRect/>
          </a:stretch>
        </p:blipFill>
        <p:spPr>
          <a:xfrm>
            <a:off x="1438835" y="2743200"/>
            <a:ext cx="8761413" cy="3563471"/>
          </a:xfrm>
        </p:spPr>
      </p:pic>
    </p:spTree>
    <p:extLst>
      <p:ext uri="{BB962C8B-B14F-4D97-AF65-F5344CB8AC3E}">
        <p14:creationId xmlns:p14="http://schemas.microsoft.com/office/powerpoint/2010/main" val="18744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6A63-1942-4A58-8722-F89351796062}"/>
              </a:ext>
            </a:extLst>
          </p:cNvPr>
          <p:cNvSpPr>
            <a:spLocks noGrp="1"/>
          </p:cNvSpPr>
          <p:nvPr>
            <p:ph type="title"/>
          </p:nvPr>
        </p:nvSpPr>
        <p:spPr/>
        <p:txBody>
          <a:bodyPr/>
          <a:lstStyle/>
          <a:p>
            <a:r>
              <a:rPr lang="en-US" dirty="0">
                <a:solidFill>
                  <a:srgbClr val="FF0000"/>
                </a:solidFill>
              </a:rPr>
              <a:t>Insights of P</a:t>
            </a:r>
            <a:r>
              <a:rPr lang="en-GB" sz="3600" kern="0"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eak</a:t>
            </a:r>
            <a:r>
              <a:rPr lang="en-US" sz="3600" dirty="0">
                <a:solidFill>
                  <a:srgbClr val="FF0000"/>
                </a:solidFill>
              </a:rPr>
              <a:t> Departure</a:t>
            </a:r>
            <a:r>
              <a:rPr lang="en-GB" sz="3600" kern="0" dirty="0">
                <a:solidFill>
                  <a:srgbClr val="FF0000"/>
                </a:solidFill>
                <a:latin typeface="Calibri" panose="020F0502020204030204" pitchFamily="34" charset="0"/>
                <a:ea typeface="Times New Roman" panose="02020603050405020304" pitchFamily="18" charset="0"/>
                <a:cs typeface="Calibri" panose="020F0502020204030204" pitchFamily="34" charset="0"/>
              </a:rPr>
              <a:t> T</a:t>
            </a:r>
            <a:r>
              <a:rPr lang="en-GB" sz="36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imes</a:t>
            </a:r>
            <a:endParaRPr lang="en-US" dirty="0">
              <a:solidFill>
                <a:srgbClr val="FF0000"/>
              </a:solidFill>
            </a:endParaRPr>
          </a:p>
        </p:txBody>
      </p:sp>
      <p:sp>
        <p:nvSpPr>
          <p:cNvPr id="3" name="Text Placeholder 2">
            <a:extLst>
              <a:ext uri="{FF2B5EF4-FFF2-40B4-BE49-F238E27FC236}">
                <a16:creationId xmlns:a16="http://schemas.microsoft.com/office/drawing/2014/main" id="{341F3A91-8DE6-443B-8DF4-10EC08B6F60C}"/>
              </a:ext>
            </a:extLst>
          </p:cNvPr>
          <p:cNvSpPr>
            <a:spLocks noGrp="1"/>
          </p:cNvSpPr>
          <p:nvPr>
            <p:ph type="body" sz="half" idx="2"/>
          </p:nvPr>
        </p:nvSpPr>
        <p:spPr/>
        <p:txBody>
          <a:bodyPr>
            <a:normAutofit/>
          </a:bodyPr>
          <a:lstStyle/>
          <a:p>
            <a:pPr algn="l">
              <a:buFont typeface="Arial" panose="020B0604020202020204" pitchFamily="34" charset="0"/>
              <a:buChar char="•"/>
            </a:pPr>
            <a:r>
              <a:rPr lang="en-US" sz="1800" b="0" i="0" dirty="0">
                <a:solidFill>
                  <a:srgbClr val="252423"/>
                </a:solidFill>
                <a:effectLst/>
                <a:latin typeface="Segoe UI" panose="020B0502040204020203" pitchFamily="34" charset="0"/>
              </a:rPr>
              <a:t>The peak departure hours are:</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18:00 (6 PM)</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06:00 (6 AM)</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17:00 (5 PM)</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This suggests that there are two main peaks: one in the early morning and one in the late afternoon/evening, likely corresponding to commuter traffic.</a:t>
            </a:r>
            <a:endParaRPr lang="en-US" b="0" i="0" dirty="0">
              <a:solidFill>
                <a:srgbClr val="252423"/>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4669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BD7B-7C65-45ED-A512-D939B7D39CB9}"/>
              </a:ext>
            </a:extLst>
          </p:cNvPr>
          <p:cNvSpPr>
            <a:spLocks noGrp="1"/>
          </p:cNvSpPr>
          <p:nvPr>
            <p:ph type="title"/>
          </p:nvPr>
        </p:nvSpPr>
        <p:spPr/>
        <p:txBody>
          <a:bodyPr/>
          <a:lstStyle/>
          <a:p>
            <a:r>
              <a:rPr lang="en-US" dirty="0">
                <a:solidFill>
                  <a:srgbClr val="FF0000"/>
                </a:solidFill>
              </a:rPr>
              <a:t>Insights of P</a:t>
            </a:r>
            <a:r>
              <a:rPr lang="en-GB" sz="4000" kern="0"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eak</a:t>
            </a:r>
            <a:r>
              <a:rPr lang="en-US" sz="4000" dirty="0">
                <a:solidFill>
                  <a:srgbClr val="FF0000"/>
                </a:solidFill>
              </a:rPr>
              <a:t> Arrival</a:t>
            </a:r>
            <a:r>
              <a:rPr lang="en-GB" sz="4000" kern="0" dirty="0">
                <a:solidFill>
                  <a:srgbClr val="FF0000"/>
                </a:solidFill>
                <a:latin typeface="Calibri" panose="020F0502020204030204" pitchFamily="34" charset="0"/>
                <a:ea typeface="Times New Roman" panose="02020603050405020304" pitchFamily="18" charset="0"/>
                <a:cs typeface="Calibri" panose="020F0502020204030204" pitchFamily="34" charset="0"/>
              </a:rPr>
              <a:t> T</a:t>
            </a:r>
            <a:r>
              <a:rPr lang="en-GB" sz="40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imes</a:t>
            </a:r>
            <a:endParaRPr lang="en-US" dirty="0"/>
          </a:p>
        </p:txBody>
      </p:sp>
      <p:sp>
        <p:nvSpPr>
          <p:cNvPr id="3" name="Text Placeholder 2">
            <a:extLst>
              <a:ext uri="{FF2B5EF4-FFF2-40B4-BE49-F238E27FC236}">
                <a16:creationId xmlns:a16="http://schemas.microsoft.com/office/drawing/2014/main" id="{1A87DCE4-56AC-448C-8CF8-24077EB92627}"/>
              </a:ext>
            </a:extLst>
          </p:cNvPr>
          <p:cNvSpPr>
            <a:spLocks noGrp="1"/>
          </p:cNvSpPr>
          <p:nvPr>
            <p:ph type="body" sz="half" idx="2"/>
          </p:nvPr>
        </p:nvSpPr>
        <p:spPr/>
        <p:txBody>
          <a:bodyPr/>
          <a:lstStyle/>
          <a:p>
            <a:pPr algn="l">
              <a:buFont typeface="Arial" panose="020B0604020202020204" pitchFamily="34" charset="0"/>
              <a:buChar char="•"/>
            </a:pPr>
            <a:r>
              <a:rPr lang="en-US" sz="1800" b="0" i="0" dirty="0">
                <a:solidFill>
                  <a:srgbClr val="252423"/>
                </a:solidFill>
                <a:effectLst/>
                <a:latin typeface="Segoe UI" panose="020B0502040204020203" pitchFamily="34" charset="0"/>
              </a:rPr>
              <a:t>The peak arrival hours are:</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19:00 (7 PM)</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09:00 (9 AM)</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17:00 (5 PM)</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Similar to departures, there are noticeable peaks in the morning and evening, aligning with typical workday commuting patterns.</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238100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4E02-6CB2-4899-BDF5-0E2CDD7B7E49}"/>
              </a:ext>
            </a:extLst>
          </p:cNvPr>
          <p:cNvSpPr>
            <a:spLocks noGrp="1"/>
          </p:cNvSpPr>
          <p:nvPr>
            <p:ph type="title"/>
          </p:nvPr>
        </p:nvSpPr>
        <p:spPr>
          <a:xfrm>
            <a:off x="1154954" y="1127186"/>
            <a:ext cx="8761413" cy="649856"/>
          </a:xfrm>
        </p:spPr>
        <p:txBody>
          <a:bodyPr/>
          <a:lstStyle/>
          <a:p>
            <a:pPr marL="571500" indent="-571500">
              <a:buFont typeface="Arial" panose="020B0604020202020204" pitchFamily="34" charset="0"/>
              <a:buChar char="•"/>
            </a:pPr>
            <a:r>
              <a:rPr lang="en-GB" sz="36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Analyse revenue from different ticket types &amp; classes</a:t>
            </a:r>
            <a:br>
              <a:rPr lang="en-US" kern="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DB740361-DDC9-4748-88BE-A0A4AAA3A56D}"/>
              </a:ext>
            </a:extLst>
          </p:cNvPr>
          <p:cNvPicPr>
            <a:picLocks noGrp="1" noChangeAspect="1"/>
          </p:cNvPicPr>
          <p:nvPr>
            <p:ph idx="1"/>
          </p:nvPr>
        </p:nvPicPr>
        <p:blipFill>
          <a:blip r:embed="rId2"/>
          <a:stretch>
            <a:fillRect/>
          </a:stretch>
        </p:blipFill>
        <p:spPr>
          <a:xfrm>
            <a:off x="2380130" y="2837330"/>
            <a:ext cx="6984908" cy="3455894"/>
          </a:xfrm>
        </p:spPr>
      </p:pic>
    </p:spTree>
    <p:extLst>
      <p:ext uri="{BB962C8B-B14F-4D97-AF65-F5344CB8AC3E}">
        <p14:creationId xmlns:p14="http://schemas.microsoft.com/office/powerpoint/2010/main" val="115890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5112-4F25-44E6-970C-9DF8F1B7D4A4}"/>
              </a:ext>
            </a:extLst>
          </p:cNvPr>
          <p:cNvSpPr>
            <a:spLocks noGrp="1"/>
          </p:cNvSpPr>
          <p:nvPr>
            <p:ph type="title"/>
          </p:nvPr>
        </p:nvSpPr>
        <p:spPr/>
        <p:txBody>
          <a:bodyPr/>
          <a:lstStyle/>
          <a:p>
            <a:r>
              <a:rPr lang="en-US" sz="3600" b="1" i="0" dirty="0">
                <a:solidFill>
                  <a:srgbClr val="FF0000"/>
                </a:solidFill>
                <a:effectLst/>
                <a:latin typeface="Segoe UI" panose="020B0502040204020203" pitchFamily="34" charset="0"/>
              </a:rPr>
              <a:t>Total Revenue by Ticket Type</a:t>
            </a:r>
            <a:endParaRPr lang="en-US" dirty="0"/>
          </a:p>
        </p:txBody>
      </p:sp>
      <p:sp>
        <p:nvSpPr>
          <p:cNvPr id="3" name="Text Placeholder 2">
            <a:extLst>
              <a:ext uri="{FF2B5EF4-FFF2-40B4-BE49-F238E27FC236}">
                <a16:creationId xmlns:a16="http://schemas.microsoft.com/office/drawing/2014/main" id="{BF328B2D-2BB1-43F2-A221-1F30C0673880}"/>
              </a:ext>
            </a:extLst>
          </p:cNvPr>
          <p:cNvSpPr>
            <a:spLocks noGrp="1"/>
          </p:cNvSpPr>
          <p:nvPr>
            <p:ph type="body" sz="half" idx="2"/>
          </p:nvPr>
        </p:nvSpPr>
        <p:spPr/>
        <p:txBody>
          <a:bodyPr/>
          <a:lstStyle/>
          <a:p>
            <a:pPr algn="l">
              <a:buFont typeface="Arial" panose="020B0604020202020204" pitchFamily="34" charset="0"/>
              <a:buChar char="•"/>
            </a:pPr>
            <a:r>
              <a:rPr lang="en-US" sz="1800" b="0" i="0" dirty="0">
                <a:solidFill>
                  <a:srgbClr val="252423"/>
                </a:solidFill>
                <a:effectLst/>
                <a:latin typeface="Segoe UI" panose="020B0502040204020203" pitchFamily="34" charset="0"/>
              </a:rPr>
              <a:t>Revenue distribution by ticket type is as follows:</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Advance tickets: £5.43 billion (63.87%)</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Off-Peak tickets: £1.95 billion (22.9%)</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Anytime tickets: £1.12 billion (13.14%)</a:t>
            </a:r>
            <a:endParaRPr lang="en-US" b="0" i="0" dirty="0">
              <a:solidFill>
                <a:srgbClr val="252423"/>
              </a:solidFill>
              <a:effectLst/>
              <a:latin typeface="Segoe UI" panose="020B0502040204020203" pitchFamily="34" charset="0"/>
            </a:endParaRPr>
          </a:p>
          <a:p>
            <a:pPr algn="l">
              <a:buFont typeface="Arial" panose="020B0604020202020204" pitchFamily="34" charset="0"/>
              <a:buChar char="•"/>
            </a:pPr>
            <a:r>
              <a:rPr lang="en-US" sz="1800" b="0" i="0" dirty="0">
                <a:solidFill>
                  <a:srgbClr val="252423"/>
                </a:solidFill>
                <a:effectLst/>
                <a:latin typeface="Segoe UI" panose="020B0502040204020203" pitchFamily="34" charset="0"/>
              </a:rPr>
              <a:t>Advance tickets generate the most revenue, suggesting a high demand for pre-booked travel.</a:t>
            </a:r>
            <a:endParaRPr lang="en-US"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836106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{A52E106C-015F-4494-B6A9-58175CE02785}tf02900722</Template>
  <TotalTime>46</TotalTime>
  <Words>577</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Segoe UI</vt:lpstr>
      <vt:lpstr>Wingdings 3</vt:lpstr>
      <vt:lpstr>Ion Boardroom</vt:lpstr>
      <vt:lpstr>Data Analysis of Railway services UK</vt:lpstr>
      <vt:lpstr>Project Objectives: </vt:lpstr>
      <vt:lpstr>Identify the most popular routes </vt:lpstr>
      <vt:lpstr>Insight of Most Popular Routes</vt:lpstr>
      <vt:lpstr>Determine peak travel times </vt:lpstr>
      <vt:lpstr>Insights of Peak Departure Times</vt:lpstr>
      <vt:lpstr>Insights of Peak Arrival Times</vt:lpstr>
      <vt:lpstr>Analyse revenue from different ticket types &amp; classes </vt:lpstr>
      <vt:lpstr>Total Revenue by Ticket Type</vt:lpstr>
      <vt:lpstr>Total Revenue by Ticket Class</vt:lpstr>
      <vt:lpstr>Total Revenue by Ticket Type and Class</vt:lpstr>
      <vt:lpstr>Diagnose on-time performance and contributing factors and many other analysis </vt:lpstr>
      <vt:lpstr>On-Time Performance</vt:lpstr>
      <vt:lpstr>Report of Railway Services UK</vt:lpstr>
      <vt:lpstr>Recommendations</vt:lpstr>
      <vt:lpstr>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Railway services in the UK using Power BI</dc:title>
  <dc:creator>Muhammad Zeeshan</dc:creator>
  <cp:lastModifiedBy>Ahmad Sial</cp:lastModifiedBy>
  <cp:revision>6</cp:revision>
  <dcterms:created xsi:type="dcterms:W3CDTF">2024-07-14T10:43:39Z</dcterms:created>
  <dcterms:modified xsi:type="dcterms:W3CDTF">2024-07-15T12:34:35Z</dcterms:modified>
</cp:coreProperties>
</file>