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68" r:id="rId2"/>
  </p:sldMasterIdLst>
  <p:notesMasterIdLst>
    <p:notesMasterId r:id="rId26"/>
  </p:notesMasterIdLst>
  <p:handoutMasterIdLst>
    <p:handoutMasterId r:id="rId27"/>
  </p:handoutMasterIdLst>
  <p:sldIdLst>
    <p:sldId id="341" r:id="rId3"/>
    <p:sldId id="305" r:id="rId4"/>
    <p:sldId id="331" r:id="rId5"/>
    <p:sldId id="334" r:id="rId6"/>
    <p:sldId id="332" r:id="rId7"/>
    <p:sldId id="344" r:id="rId8"/>
    <p:sldId id="350" r:id="rId9"/>
    <p:sldId id="351" r:id="rId10"/>
    <p:sldId id="349" r:id="rId11"/>
    <p:sldId id="353" r:id="rId12"/>
    <p:sldId id="335" r:id="rId13"/>
    <p:sldId id="352" r:id="rId14"/>
    <p:sldId id="354" r:id="rId15"/>
    <p:sldId id="355" r:id="rId16"/>
    <p:sldId id="356" r:id="rId17"/>
    <p:sldId id="357" r:id="rId18"/>
    <p:sldId id="358" r:id="rId19"/>
    <p:sldId id="336" r:id="rId20"/>
    <p:sldId id="337" r:id="rId21"/>
    <p:sldId id="338" r:id="rId22"/>
    <p:sldId id="342" r:id="rId23"/>
    <p:sldId id="339" r:id="rId24"/>
    <p:sldId id="340" r:id="rId25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96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9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9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9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9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9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9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-9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2A67C"/>
    <a:srgbClr val="6391A5"/>
    <a:srgbClr val="EAEF19"/>
    <a:srgbClr val="A89960"/>
    <a:srgbClr val="E39625"/>
    <a:srgbClr val="0098DB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1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2076" y="-96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3092E17-38B5-4F43-A52F-5CA6760C6DE7}" type="datetimeFigureOut">
              <a:rPr lang="en-US"/>
              <a:pPr>
                <a:defRPr/>
              </a:pPr>
              <a:t>11/2/2011</a:t>
            </a:fld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F143E9C2-23C4-4B4E-99F8-BFCB47C3F12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0932702-F907-48D5-9887-F28C96DDE76F}" type="datetimeFigureOut">
              <a:rPr lang="en-US"/>
              <a:pPr>
                <a:defRPr/>
              </a:pPr>
              <a:t>11/2/2011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40F65AF-80CA-46D4-B8BE-ADC95C378F6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F65AF-80CA-46D4-B8BE-ADC95C378F6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2788" y="725488"/>
            <a:ext cx="2108200" cy="52403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8188" y="725488"/>
            <a:ext cx="6172200" cy="52403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C48BC43-8274-4568-AC27-28775B7D06D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0633B4C-0A67-47A1-9D2B-EC2815F236F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ABC53CF-814F-4D52-8CEA-0B3F6035DD2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36600" y="1573213"/>
            <a:ext cx="41402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29200" y="1573213"/>
            <a:ext cx="41402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1438543-8B81-45CE-A88D-9524C4E16DAF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C04FE92-8E40-4922-9A3D-56750C699EC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D81CC4C-BA8E-473F-AAC8-C3DD761A711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3BCBDF28-D355-4EDC-BEDB-9FEA3CA96C9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77B6267-942A-47C7-9663-D5BC325CC24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EDDE6073-BA69-4072-94AB-E1D2C5EDACA4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EE66BDC-9A4B-4B0A-8712-E96B87B4703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61200" y="725488"/>
            <a:ext cx="2108200" cy="5240337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36600" y="725488"/>
            <a:ext cx="6172200" cy="524033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C59CF4C-6CC7-46E5-B2A4-4643B2495AB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188" y="1573213"/>
            <a:ext cx="41402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0788" y="1573213"/>
            <a:ext cx="414020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_Fingerti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2" descr="PPT_Brand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065713"/>
            <a:ext cx="9144000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8" descr="EADS_3D_Silver_BBa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48600" y="6432550"/>
            <a:ext cx="93503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2" descr="IW-KeyVisual_05_2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572000" y="198438"/>
            <a:ext cx="4206875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4280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557338"/>
            <a:ext cx="84328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0"/>
            <a:r>
              <a:rPr lang="en-US" smtClean="0"/>
              <a:t>Zweite Ebene</a:t>
            </a:r>
          </a:p>
          <a:p>
            <a:pPr lvl="1"/>
            <a:r>
              <a:rPr lang="en-US" smtClean="0"/>
              <a:t>Dritte Ebene</a:t>
            </a:r>
          </a:p>
          <a:p>
            <a:pPr lvl="2"/>
            <a:r>
              <a:rPr lang="en-US" smtClean="0"/>
              <a:t>Vierte Ebene</a:t>
            </a:r>
          </a:p>
          <a:p>
            <a:pPr lvl="3"/>
            <a:r>
              <a:rPr lang="en-US" smtClean="0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advTm="3000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/>
          <a:cs typeface="ＭＳ Ｐゴシック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/>
          <a:cs typeface="ＭＳ Ｐゴシック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/>
          <a:cs typeface="ＭＳ Ｐゴシック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ＭＳ Ｐゴシック"/>
          <a:cs typeface="ＭＳ Ｐゴシック"/>
        </a:defRPr>
      </a:lvl5pPr>
      <a:lvl6pPr marL="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charset="0"/>
          <a:ea typeface="ＭＳ Ｐゴシック"/>
          <a:cs typeface="ＭＳ Ｐゴシック"/>
        </a:defRPr>
      </a:lvl6pPr>
      <a:lvl7pPr marL="9144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charset="0"/>
          <a:ea typeface="ＭＳ Ｐゴシック"/>
          <a:cs typeface="ＭＳ Ｐゴシック"/>
        </a:defRPr>
      </a:lvl7pPr>
      <a:lvl8pPr marL="13716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charset="0"/>
          <a:ea typeface="ＭＳ Ｐゴシック"/>
          <a:cs typeface="ＭＳ Ｐゴシック"/>
        </a:defRPr>
      </a:lvl8pPr>
      <a:lvl9pPr marL="18288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defRPr sz="1600">
          <a:solidFill>
            <a:schemeClr val="bg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20000"/>
        </a:spcBef>
        <a:spcAft>
          <a:spcPct val="2000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2pPr>
      <a:lvl3pPr marL="358775" indent="-177800" algn="l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–"/>
        <a:defRPr sz="1600">
          <a:solidFill>
            <a:schemeClr val="bg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  <a:ea typeface="+mn-ea"/>
          <a:cs typeface="+mn-cs"/>
        </a:defRPr>
      </a:lvl4pPr>
      <a:lvl5pPr marL="717550" indent="-177800" algn="l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1174750" indent="-177800" algn="l" rtl="0" eaLnBrk="0" fontAlgn="base" hangingPunct="0">
        <a:spcBef>
          <a:spcPct val="1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1631950" indent="-177800" algn="l" rtl="0" eaLnBrk="0" fontAlgn="base" hangingPunct="0">
        <a:spcBef>
          <a:spcPct val="1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2089150" indent="-177800" algn="l" rtl="0" eaLnBrk="0" fontAlgn="base" hangingPunct="0">
        <a:spcBef>
          <a:spcPct val="1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2546350" indent="-177800" algn="l" rtl="0" eaLnBrk="0" fontAlgn="base" hangingPunct="0">
        <a:spcBef>
          <a:spcPct val="1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719138"/>
            <a:ext cx="2239963" cy="728662"/>
          </a:xfrm>
          <a:prstGeom prst="rect">
            <a:avLst/>
          </a:prstGeom>
          <a:gradFill rotWithShape="0">
            <a:gsLst>
              <a:gs pos="0">
                <a:srgbClr val="AAE6FF">
                  <a:alpha val="39999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de-DE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36600" y="725488"/>
            <a:ext cx="8428038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6600" y="1573213"/>
            <a:ext cx="8432800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1520" y="6453336"/>
            <a:ext cx="135731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800" b="1" smtClean="0">
                <a:solidFill>
                  <a:schemeClr val="folHlink"/>
                </a:solidFill>
                <a:ea typeface="ＭＳ Ｐゴシック" pitchFamily="-96" charset="-128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3E63B3E-9D1A-4DAA-986A-D2408CB9E2C4}" type="slidenum">
              <a:rPr lang="en-US"/>
              <a:pPr>
                <a:defRPr/>
              </a:pPr>
              <a:t>‹N°›</a:t>
            </a:fld>
            <a:endParaRPr lang="en-US" dirty="0"/>
          </a:p>
        </p:txBody>
      </p:sp>
      <p:pic>
        <p:nvPicPr>
          <p:cNvPr id="2054" name="Picture 8" descr="EADS_3D_Silver_B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48600" y="6432550"/>
            <a:ext cx="935038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14" descr="IW-KeyVisual02_05_2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78650" y="160338"/>
            <a:ext cx="1800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292080" y="0"/>
            <a:ext cx="1505918" cy="6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779912" y="0"/>
            <a:ext cx="1337617" cy="648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ZoneTexte 9"/>
          <p:cNvSpPr txBox="1"/>
          <p:nvPr userDrawn="1"/>
        </p:nvSpPr>
        <p:spPr>
          <a:xfrm>
            <a:off x="2411760" y="6453336"/>
            <a:ext cx="5040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800" b="1" kern="1200" dirty="0" smtClean="0">
                <a:solidFill>
                  <a:schemeClr val="folHlink"/>
                </a:solidFill>
                <a:latin typeface="Arial" pitchFamily="34" charset="0"/>
                <a:ea typeface="ＭＳ Ｐゴシック" pitchFamily="-96" charset="-128"/>
                <a:cs typeface="+mn-cs"/>
              </a:rPr>
              <a:t>ROMMA  </a:t>
            </a:r>
            <a:r>
              <a:rPr lang="en-US" sz="800" b="1" kern="1200" dirty="0" err="1" smtClean="0">
                <a:solidFill>
                  <a:schemeClr val="folHlink"/>
                </a:solidFill>
                <a:latin typeface="Arial" pitchFamily="34" charset="0"/>
                <a:ea typeface="ＭＳ Ｐゴシック" pitchFamily="-96" charset="-128"/>
                <a:cs typeface="+mn-cs"/>
              </a:rPr>
              <a:t>Avancement</a:t>
            </a:r>
            <a:r>
              <a:rPr lang="en-US" sz="800" b="1" kern="1200" dirty="0" smtClean="0">
                <a:solidFill>
                  <a:schemeClr val="folHlink"/>
                </a:solidFill>
                <a:latin typeface="Arial" pitchFamily="34" charset="0"/>
                <a:ea typeface="ＭＳ Ｐゴシック" pitchFamily="-96" charset="-128"/>
                <a:cs typeface="+mn-cs"/>
              </a:rPr>
              <a:t> </a:t>
            </a:r>
            <a:r>
              <a:rPr lang="en-US" sz="800" b="1" kern="1200" dirty="0" err="1" smtClean="0">
                <a:solidFill>
                  <a:schemeClr val="folHlink"/>
                </a:solidFill>
                <a:latin typeface="Arial" pitchFamily="34" charset="0"/>
                <a:ea typeface="ＭＳ Ｐゴシック" pitchFamily="-96" charset="-128"/>
                <a:cs typeface="+mn-cs"/>
              </a:rPr>
              <a:t>Travaux</a:t>
            </a:r>
            <a:r>
              <a:rPr lang="en-US" sz="800" b="1" kern="1200" dirty="0" smtClean="0">
                <a:solidFill>
                  <a:schemeClr val="folHlink"/>
                </a:solidFill>
                <a:latin typeface="Arial" pitchFamily="34" charset="0"/>
                <a:ea typeface="ＭＳ Ｐゴシック" pitchFamily="-96" charset="-128"/>
                <a:cs typeface="+mn-cs"/>
              </a:rPr>
              <a:t> WP1 &amp; WP2   -   </a:t>
            </a:r>
            <a:r>
              <a:rPr lang="en-US" sz="800" b="1" kern="1200" dirty="0" err="1" smtClean="0">
                <a:solidFill>
                  <a:schemeClr val="folHlink"/>
                </a:solidFill>
                <a:latin typeface="Arial" pitchFamily="34" charset="0"/>
                <a:ea typeface="ＭＳ Ｐゴシック" pitchFamily="-96" charset="-128"/>
                <a:cs typeface="+mn-cs"/>
              </a:rPr>
              <a:t>mercredi</a:t>
            </a:r>
            <a:r>
              <a:rPr lang="en-US" sz="800" b="1" kern="1200" baseline="0" dirty="0" smtClean="0">
                <a:solidFill>
                  <a:schemeClr val="folHlink"/>
                </a:solidFill>
                <a:latin typeface="Arial" pitchFamily="34" charset="0"/>
                <a:ea typeface="ＭＳ Ｐゴシック" pitchFamily="-96" charset="-128"/>
                <a:cs typeface="+mn-cs"/>
              </a:rPr>
              <a:t> 03 </a:t>
            </a:r>
            <a:r>
              <a:rPr lang="en-US" sz="800" b="1" kern="1200" baseline="0" dirty="0" err="1" smtClean="0">
                <a:solidFill>
                  <a:schemeClr val="folHlink"/>
                </a:solidFill>
                <a:latin typeface="Arial" pitchFamily="34" charset="0"/>
                <a:ea typeface="ＭＳ Ｐゴシック" pitchFamily="-96" charset="-128"/>
                <a:cs typeface="+mn-cs"/>
              </a:rPr>
              <a:t>novembre</a:t>
            </a:r>
            <a:r>
              <a:rPr lang="en-US" sz="800" b="1" kern="1200" baseline="0" dirty="0" smtClean="0">
                <a:solidFill>
                  <a:schemeClr val="folHlink"/>
                </a:solidFill>
                <a:latin typeface="Arial" pitchFamily="34" charset="0"/>
                <a:ea typeface="ＭＳ Ｐゴシック" pitchFamily="-96" charset="-128"/>
                <a:cs typeface="+mn-cs"/>
              </a:rPr>
              <a:t> 2011 </a:t>
            </a:r>
            <a:endParaRPr lang="en-US" sz="800" b="1" kern="1200" dirty="0">
              <a:solidFill>
                <a:schemeClr val="folHlink"/>
              </a:solidFill>
              <a:latin typeface="Arial" pitchFamily="34" charset="0"/>
              <a:ea typeface="ＭＳ Ｐゴシック" pitchFamily="-96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marL="457200" indent="-457200"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buFont typeface="+mj-lt"/>
        <a:buNone/>
        <a:defRPr sz="24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pitchFamily="34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pitchFamily="34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pitchFamily="34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pitchFamily="34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pitchFamily="34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pitchFamily="34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pitchFamily="34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20000"/>
        </a:spcBef>
        <a:spcAft>
          <a:spcPct val="20000"/>
        </a:spcAft>
        <a:buChar char="•"/>
        <a:defRPr sz="1600">
          <a:solidFill>
            <a:schemeClr val="tx1"/>
          </a:solidFill>
          <a:latin typeface="+mn-lt"/>
        </a:defRPr>
      </a:lvl2pPr>
      <a:lvl3pPr marL="358775" indent="-177800" algn="l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3pPr>
      <a:lvl4pPr marL="538163" indent="-1778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4pPr>
      <a:lvl5pPr marL="717550" indent="-177800" algn="l" rtl="0" eaLnBrk="0" fontAlgn="base" hangingPunct="0">
        <a:spcBef>
          <a:spcPct val="1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5pPr>
      <a:lvl6pPr marL="1174750" indent="-177800" algn="l" rtl="0" fontAlgn="base">
        <a:spcBef>
          <a:spcPct val="1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6pPr>
      <a:lvl7pPr marL="1631950" indent="-177800" algn="l" rtl="0" fontAlgn="base">
        <a:spcBef>
          <a:spcPct val="1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7pPr>
      <a:lvl8pPr marL="2089150" indent="-177800" algn="l" rtl="0" fontAlgn="base">
        <a:spcBef>
          <a:spcPct val="1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8pPr>
      <a:lvl9pPr marL="2546350" indent="-177800" algn="l" rtl="0" fontAlgn="base">
        <a:spcBef>
          <a:spcPct val="1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wmf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060848"/>
            <a:ext cx="7772400" cy="1362075"/>
          </a:xfrm>
        </p:spPr>
        <p:txBody>
          <a:bodyPr/>
          <a:lstStyle/>
          <a:p>
            <a:pPr algn="ctr"/>
            <a:r>
              <a:rPr lang="fr-FR" dirty="0" smtClean="0"/>
              <a:t>Réunion avancement ROMMA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76064" y="3212976"/>
            <a:ext cx="7772400" cy="1872208"/>
          </a:xfrm>
        </p:spPr>
        <p:txBody>
          <a:bodyPr/>
          <a:lstStyle/>
          <a:p>
            <a:pPr algn="ctr"/>
            <a:r>
              <a:rPr lang="fr-FR" sz="2400" dirty="0" smtClean="0"/>
              <a:t>WP1 &amp; WP2 </a:t>
            </a:r>
            <a:endParaRPr lang="fr-FR" dirty="0" smtClean="0"/>
          </a:p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03 Novembre 2011</a:t>
            </a:r>
          </a:p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4ABC53CF-814F-4D52-8CEA-0B3F6035DD2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ZoneTexte 4"/>
          <p:cNvSpPr txBox="1"/>
          <p:nvPr/>
        </p:nvSpPr>
        <p:spPr>
          <a:xfrm>
            <a:off x="3635896" y="4941168"/>
            <a:ext cx="37444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EADS IW:	</a:t>
            </a:r>
            <a:r>
              <a:rPr lang="fr-FR" sz="1400" dirty="0" smtClean="0"/>
              <a:t>Flavien BOUSSUGE</a:t>
            </a:r>
          </a:p>
          <a:p>
            <a:r>
              <a:rPr lang="fr-FR" sz="1400" b="1" dirty="0" smtClean="0"/>
              <a:t>G-SCOP:	</a:t>
            </a:r>
            <a:r>
              <a:rPr lang="fr-FR" sz="1400" dirty="0" smtClean="0"/>
              <a:t>Gilles FOUCAULT</a:t>
            </a:r>
          </a:p>
          <a:p>
            <a:r>
              <a:rPr lang="fr-FR" sz="1400" dirty="0" smtClean="0"/>
              <a:t>	Ahmad SHAHWAN</a:t>
            </a:r>
          </a:p>
          <a:p>
            <a:r>
              <a:rPr lang="fr-FR" sz="1400" b="1" dirty="0" smtClean="0"/>
              <a:t>LJK : </a:t>
            </a:r>
            <a:r>
              <a:rPr lang="fr-FR" sz="1400" dirty="0" smtClean="0"/>
              <a:t>	Jean-Claude LEON</a:t>
            </a:r>
          </a:p>
          <a:p>
            <a:endParaRPr lang="fr-FR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WP1: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ED81CC4C-BA8E-473F-AAC8-C3DD761A711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Image 5" descr="data_stru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772816"/>
            <a:ext cx="7020627" cy="369506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297563" y="5291916"/>
            <a:ext cx="644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Screw and Nut representation in our data </a:t>
            </a:r>
            <a:r>
              <a:rPr lang="en-US" dirty="0" err="1" smtClean="0"/>
              <a:t>structre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83568" y="119675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Structure</a:t>
            </a:r>
            <a:endParaRPr lang="en-US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WP1: Résultats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D81CC4C-BA8E-473F-AAC8-C3DD761A711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Image 3" descr="fan_head_c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1717" y="1268760"/>
            <a:ext cx="2468675" cy="2716001"/>
          </a:xfrm>
          <a:prstGeom prst="rect">
            <a:avLst/>
          </a:prstGeom>
        </p:spPr>
      </p:pic>
      <p:pic>
        <p:nvPicPr>
          <p:cNvPr id="5" name="Image 4" descr="pump_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1680" y="4679063"/>
            <a:ext cx="6300192" cy="141423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940853" y="1988840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Courier New" pitchFamily="49" charset="0"/>
              </a:rPr>
              <a:t>Nut</a:t>
            </a:r>
            <a:endParaRPr lang="en-US" sz="1600" dirty="0">
              <a:latin typeface="+mn-lt"/>
              <a:cs typeface="Courier New" pitchFamily="49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215893" y="1556792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Courier New" pitchFamily="49" charset="0"/>
              </a:rPr>
              <a:t>Fan</a:t>
            </a:r>
            <a:endParaRPr lang="en-US" sz="1600" dirty="0">
              <a:latin typeface="+mn-lt"/>
              <a:cs typeface="Courier New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7071877" y="2420888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Courier New" pitchFamily="49" charset="0"/>
              </a:rPr>
              <a:t>Shaft</a:t>
            </a:r>
            <a:endParaRPr lang="en-US" sz="1600" dirty="0">
              <a:latin typeface="+mn-lt"/>
              <a:cs typeface="Courier New" pitchFamily="49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215893" y="2924944"/>
            <a:ext cx="554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Courier New" pitchFamily="49" charset="0"/>
              </a:rPr>
              <a:t>Key</a:t>
            </a:r>
            <a:endParaRPr lang="en-US" sz="1600" dirty="0">
              <a:latin typeface="+mn-lt"/>
              <a:cs typeface="Courier New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074616" y="3090446"/>
            <a:ext cx="883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  <a:cs typeface="Courier New" pitchFamily="49" charset="0"/>
              </a:rPr>
              <a:t>Washer</a:t>
            </a:r>
            <a:endParaRPr lang="en-US" sz="1600" dirty="0">
              <a:latin typeface="+mn-lt"/>
              <a:cs typeface="Courier New" pitchFamily="49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11560" y="1484784"/>
            <a:ext cx="5112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Geometric Analysis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Fast algorithm to detect Geometric </a:t>
            </a:r>
            <a:r>
              <a:rPr lang="en-US" dirty="0" smtClean="0"/>
              <a:t>interaction based on canonical surfaces.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Only interactions of interest are looked for, however, the algorithm can be easily extended.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Important geometric properties of the interaction are directly obtained, such as axes, </a:t>
            </a:r>
            <a:r>
              <a:rPr lang="en-US" dirty="0" err="1" smtClean="0"/>
              <a:t>normals</a:t>
            </a:r>
            <a:r>
              <a:rPr lang="en-US" dirty="0" smtClean="0"/>
              <a:t> and radii.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Mechanical and Kinematic Analysis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Still being validated.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WP1: Résultats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ED81CC4C-BA8E-473F-AAC8-C3DD761A711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2" name="Image 11" descr="pump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8729" y="2661142"/>
            <a:ext cx="2201663" cy="2352034"/>
          </a:xfrm>
          <a:prstGeom prst="rect">
            <a:avLst/>
          </a:prstGeom>
        </p:spPr>
      </p:pic>
      <p:pic>
        <p:nvPicPr>
          <p:cNvPr id="13" name="Image 12" descr="drill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4944" y="2564904"/>
            <a:ext cx="2655168" cy="2448272"/>
          </a:xfrm>
          <a:prstGeom prst="rect">
            <a:avLst/>
          </a:prstGeom>
        </p:spPr>
      </p:pic>
      <p:graphicFrame>
        <p:nvGraphicFramePr>
          <p:cNvPr id="15" name="Tableau 14"/>
          <p:cNvGraphicFramePr>
            <a:graphicFrameLocks noGrp="1"/>
          </p:cNvGraphicFramePr>
          <p:nvPr/>
        </p:nvGraphicFramePr>
        <p:xfrm>
          <a:off x="755577" y="1268760"/>
          <a:ext cx="75608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7"/>
                <a:gridCol w="2592288"/>
                <a:gridCol w="2736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Drill Support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(20 slide)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Centrifugal Pomp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(43 slide)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r>
                        <a:rPr lang="en-US" baseline="0" dirty="0" smtClean="0"/>
                        <a:t> Op.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82560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Canonical</a:t>
                      </a:r>
                      <a:r>
                        <a:rPr lang="en-US" baseline="0" dirty="0" smtClean="0"/>
                        <a:t> Surfaces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755576" y="5135592"/>
          <a:ext cx="756084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7"/>
                <a:gridCol w="2592288"/>
                <a:gridCol w="27363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WP1: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ED81CC4C-BA8E-473F-AAC8-C3DD761A711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ustomShape 4"/>
          <p:cNvSpPr/>
          <p:nvPr/>
        </p:nvSpPr>
        <p:spPr>
          <a:xfrm>
            <a:off x="1440000" y="2160000"/>
            <a:ext cx="2699640" cy="5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Modèle BRep</a:t>
            </a:r>
          </a:p>
        </p:txBody>
      </p:sp>
      <p:sp>
        <p:nvSpPr>
          <p:cNvPr id="6" name="CustomShape 6"/>
          <p:cNvSpPr/>
          <p:nvPr/>
        </p:nvSpPr>
        <p:spPr>
          <a:xfrm>
            <a:off x="1440000" y="3780000"/>
            <a:ext cx="2699640" cy="71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Génération des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surfaces et arêtes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maximales</a:t>
            </a:r>
          </a:p>
        </p:txBody>
      </p:sp>
      <p:sp>
        <p:nvSpPr>
          <p:cNvPr id="7" name="CustomShape 8"/>
          <p:cNvSpPr/>
          <p:nvPr/>
        </p:nvSpPr>
        <p:spPr>
          <a:xfrm>
            <a:off x="1440000" y="5580000"/>
            <a:ext cx="2699640" cy="5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 dirty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Analyse </a:t>
            </a:r>
            <a:r>
              <a:rPr lang="fr-FR" sz="1800" b="0" i="0" u="none" strike="noStrike" kern="1200" spc="0" dirty="0" smtClean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des symétries</a:t>
            </a:r>
            <a:endParaRPr lang="fr-FR" sz="1800" b="0" i="0" u="none" strike="noStrike" kern="1200" spc="0" dirty="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8" name="Line 9"/>
          <p:cNvSpPr/>
          <p:nvPr/>
        </p:nvSpPr>
        <p:spPr>
          <a:xfrm>
            <a:off x="4140000" y="2340000"/>
            <a:ext cx="540000" cy="1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4680000" y="2340000"/>
            <a:ext cx="1439639" cy="35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4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Fichier STEP</a:t>
            </a:r>
          </a:p>
        </p:txBody>
      </p:sp>
      <p:sp>
        <p:nvSpPr>
          <p:cNvPr id="10" name="Line 11"/>
          <p:cNvSpPr/>
          <p:nvPr/>
        </p:nvSpPr>
        <p:spPr>
          <a:xfrm flipV="1">
            <a:off x="4140000" y="3780000"/>
            <a:ext cx="540000" cy="1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11" name="CustomShape 12"/>
          <p:cNvSpPr/>
          <p:nvPr/>
        </p:nvSpPr>
        <p:spPr>
          <a:xfrm>
            <a:off x="6840000" y="3780000"/>
            <a:ext cx="1799640" cy="5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4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Ensembles infinis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4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de points</a:t>
            </a:r>
          </a:p>
        </p:txBody>
      </p:sp>
      <p:sp>
        <p:nvSpPr>
          <p:cNvPr id="12" name="CustomShape 13"/>
          <p:cNvSpPr/>
          <p:nvPr/>
        </p:nvSpPr>
        <p:spPr>
          <a:xfrm>
            <a:off x="4680000" y="3240000"/>
            <a:ext cx="1799640" cy="7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4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Surfaces : plan,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4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cylindre, cône, sphère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4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tore</a:t>
            </a:r>
          </a:p>
        </p:txBody>
      </p:sp>
      <p:sp>
        <p:nvSpPr>
          <p:cNvPr id="13" name="Line 14"/>
          <p:cNvSpPr/>
          <p:nvPr/>
        </p:nvSpPr>
        <p:spPr>
          <a:xfrm>
            <a:off x="6480000" y="3600000"/>
            <a:ext cx="36000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14" name="CustomShape 15"/>
          <p:cNvSpPr/>
          <p:nvPr/>
        </p:nvSpPr>
        <p:spPr>
          <a:xfrm>
            <a:off x="4680000" y="4140000"/>
            <a:ext cx="1799640" cy="5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4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Arête : intersection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4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entre deux surfaces</a:t>
            </a:r>
          </a:p>
        </p:txBody>
      </p:sp>
      <p:sp>
        <p:nvSpPr>
          <p:cNvPr id="15" name="Line 16"/>
          <p:cNvSpPr/>
          <p:nvPr/>
        </p:nvSpPr>
        <p:spPr>
          <a:xfrm>
            <a:off x="4140000" y="4140000"/>
            <a:ext cx="540000" cy="18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16" name="Line 17"/>
          <p:cNvSpPr/>
          <p:nvPr/>
        </p:nvSpPr>
        <p:spPr>
          <a:xfrm flipV="1">
            <a:off x="6480000" y="4140000"/>
            <a:ext cx="360000" cy="36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17" name="Line 18"/>
          <p:cNvSpPr/>
          <p:nvPr/>
        </p:nvSpPr>
        <p:spPr>
          <a:xfrm>
            <a:off x="4140000" y="5760000"/>
            <a:ext cx="540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18" name="CustomShape 19"/>
          <p:cNvSpPr/>
          <p:nvPr/>
        </p:nvSpPr>
        <p:spPr>
          <a:xfrm>
            <a:off x="4680000" y="5580000"/>
            <a:ext cx="1799640" cy="53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4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Ne dépend que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400" b="0" i="0" u="none" strike="noStrike" kern="1200" spc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la forme de l'objet</a:t>
            </a:r>
          </a:p>
        </p:txBody>
      </p:sp>
      <p:sp>
        <p:nvSpPr>
          <p:cNvPr id="19" name="Forme libre 18"/>
          <p:cNvSpPr/>
          <p:nvPr/>
        </p:nvSpPr>
        <p:spPr>
          <a:xfrm>
            <a:off x="2520000" y="2880000"/>
            <a:ext cx="360000" cy="72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20" name="Forme libre 19"/>
          <p:cNvSpPr/>
          <p:nvPr/>
        </p:nvSpPr>
        <p:spPr>
          <a:xfrm>
            <a:off x="2520000" y="4680000"/>
            <a:ext cx="360000" cy="72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0 f8 1"/>
              <a:gd name="f17" fmla="+- 21600 0 f12"/>
              <a:gd name="f18" fmla="*/ f11 f7 1"/>
              <a:gd name="f19" fmla="*/ f13 f7 1"/>
              <a:gd name="f20" fmla="*/ f17 f11 1"/>
              <a:gd name="f21" fmla="*/ f20 1 10800"/>
              <a:gd name="f22" fmla="+- f12 f21 0"/>
              <a:gd name="f23" fmla="*/ f22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16" r="f19" b="f23"/>
            <a:pathLst>
              <a:path w="21600" h="21600">
                <a:moveTo>
                  <a:pt x="f11" y="f4"/>
                </a:moveTo>
                <a:lnTo>
                  <a:pt x="f11" y="f12"/>
                </a:lnTo>
                <a:lnTo>
                  <a:pt x="f4" y="f12"/>
                </a:lnTo>
                <a:lnTo>
                  <a:pt x="f6" y="f5"/>
                </a:lnTo>
                <a:lnTo>
                  <a:pt x="f5" y="f12"/>
                </a:lnTo>
                <a:lnTo>
                  <a:pt x="f13" y="f12"/>
                </a:lnTo>
                <a:lnTo>
                  <a:pt x="f13" y="f4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+mn-lt"/>
              <a:ea typeface="DejaVu Sans" pitchFamily="2"/>
              <a:cs typeface="Lohit Hindi" pitchFamily="2"/>
            </a:endParaRPr>
          </a:p>
        </p:txBody>
      </p:sp>
      <p:sp>
        <p:nvSpPr>
          <p:cNvPr id="21" name="TextShape 3"/>
          <p:cNvSpPr/>
          <p:nvPr/>
        </p:nvSpPr>
        <p:spPr>
          <a:xfrm>
            <a:off x="696912" y="1341437"/>
            <a:ext cx="8323920" cy="60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1" hangingPunct="0">
              <a:spcBef>
                <a:spcPts val="0"/>
              </a:spcBef>
              <a:spcAft>
                <a:spcPts val="0"/>
              </a:spcAft>
              <a:buNone/>
              <a:defRPr sz="1600"/>
            </a:pPr>
            <a:r>
              <a:rPr lang="fr-FR" sz="1600" b="1" i="1" u="none" strike="noStrike" kern="1200" spc="0" dirty="0" smtClean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Mise </a:t>
            </a:r>
            <a:r>
              <a:rPr lang="fr-FR" sz="1600" b="1" i="1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en place d'un algorithme d'analyse des symétries</a:t>
            </a: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fr-FR" sz="1600" b="1" i="1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d'un objet volumique défini par sa frontière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WP1: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ED81CC4C-BA8E-473F-AAC8-C3DD761A711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640800" y="2777760"/>
            <a:ext cx="2732040" cy="276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349320" y="2777760"/>
            <a:ext cx="2639880" cy="277776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ustomShape 6"/>
          <p:cNvSpPr/>
          <p:nvPr/>
        </p:nvSpPr>
        <p:spPr>
          <a:xfrm>
            <a:off x="3571560" y="3174480"/>
            <a:ext cx="2579039" cy="965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990" b="0" i="0" u="none" strike="noStrike" kern="1200" spc="0" dirty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Génération des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990" b="0" i="0" u="none" strike="noStrike" kern="1200" spc="0" dirty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surfaces et arêtes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990" b="0" i="0" u="none" strike="noStrike" kern="1200" spc="0" dirty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maximales</a:t>
            </a:r>
          </a:p>
        </p:txBody>
      </p:sp>
      <p:sp>
        <p:nvSpPr>
          <p:cNvPr id="25" name="TextShape 7"/>
          <p:cNvSpPr/>
          <p:nvPr/>
        </p:nvSpPr>
        <p:spPr>
          <a:xfrm>
            <a:off x="2307600" y="4190399"/>
            <a:ext cx="427320" cy="39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400" b="0" i="1" u="none" strike="noStrike" kern="1200" spc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F2</a:t>
            </a:r>
          </a:p>
        </p:txBody>
      </p:sp>
      <p:sp>
        <p:nvSpPr>
          <p:cNvPr id="26" name="TextShape 8"/>
          <p:cNvSpPr/>
          <p:nvPr/>
        </p:nvSpPr>
        <p:spPr>
          <a:xfrm>
            <a:off x="2307600" y="4190399"/>
            <a:ext cx="592200" cy="39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400" b="0" i="1" u="none" strike="noStrike" kern="1200" spc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F2</a:t>
            </a:r>
          </a:p>
        </p:txBody>
      </p:sp>
      <p:sp>
        <p:nvSpPr>
          <p:cNvPr id="27" name="TextShape 9"/>
          <p:cNvSpPr/>
          <p:nvPr/>
        </p:nvSpPr>
        <p:spPr>
          <a:xfrm>
            <a:off x="1589760" y="4166640"/>
            <a:ext cx="427320" cy="39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400" b="0" i="1" u="none" strike="noStrike" kern="1200" spc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F1</a:t>
            </a:r>
          </a:p>
        </p:txBody>
      </p:sp>
      <p:sp>
        <p:nvSpPr>
          <p:cNvPr id="28" name="TextShape 10"/>
          <p:cNvSpPr/>
          <p:nvPr/>
        </p:nvSpPr>
        <p:spPr>
          <a:xfrm>
            <a:off x="7539840" y="4166640"/>
            <a:ext cx="592200" cy="39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400" b="0" i="1" u="none" strike="noStrike" kern="1200" spc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F1,2</a:t>
            </a:r>
          </a:p>
        </p:txBody>
      </p:sp>
      <p:sp>
        <p:nvSpPr>
          <p:cNvPr id="29" name="TextShape 11"/>
          <p:cNvSpPr/>
          <p:nvPr/>
        </p:nvSpPr>
        <p:spPr>
          <a:xfrm>
            <a:off x="1983960" y="3968280"/>
            <a:ext cx="595080" cy="39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400" b="0" i="1" u="none" strike="noStrike" kern="1200" spc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E1</a:t>
            </a:r>
          </a:p>
        </p:txBody>
      </p:sp>
      <p:sp>
        <p:nvSpPr>
          <p:cNvPr id="30" name="Forme libre 29"/>
          <p:cNvSpPr/>
          <p:nvPr/>
        </p:nvSpPr>
        <p:spPr>
          <a:xfrm>
            <a:off x="3600000" y="4320000"/>
            <a:ext cx="252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+mj-lt"/>
              <a:ea typeface="DejaVu Sans" pitchFamily="2"/>
              <a:cs typeface="Lohit Hindi" pitchFamily="2"/>
            </a:endParaRPr>
          </a:p>
        </p:txBody>
      </p:sp>
      <p:sp>
        <p:nvSpPr>
          <p:cNvPr id="32" name="TextShape 3"/>
          <p:cNvSpPr/>
          <p:nvPr/>
        </p:nvSpPr>
        <p:spPr>
          <a:xfrm>
            <a:off x="683568" y="1242544"/>
            <a:ext cx="6696744" cy="60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None/>
              <a:tabLst/>
              <a:defRPr sz="1600"/>
            </a:pPr>
            <a:r>
              <a:rPr lang="fr-FR" sz="1600" b="1" i="1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Mise en place d'un algorithme d'analyse des symétries</a:t>
            </a: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600" b="1" i="1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d'un objet volumique défini par sa frontière :</a:t>
            </a:r>
          </a:p>
          <a:p>
            <a:pPr marL="0" marR="0" lvl="3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400" b="1" i="1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Les surfaces et arêtes maximales</a:t>
            </a:r>
          </a:p>
          <a:p>
            <a:pPr marL="0" marR="0" lvl="3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endParaRPr lang="fr-FR" sz="1600" b="1" i="1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WP1: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ED81CC4C-BA8E-473F-AAC8-C3DD761A711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Shape 8"/>
          <p:cNvSpPr/>
          <p:nvPr/>
        </p:nvSpPr>
        <p:spPr>
          <a:xfrm>
            <a:off x="2307600" y="3945551"/>
            <a:ext cx="592200" cy="39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TextShape 9"/>
          <p:cNvSpPr/>
          <p:nvPr/>
        </p:nvSpPr>
        <p:spPr>
          <a:xfrm>
            <a:off x="1589760" y="3921792"/>
            <a:ext cx="427320" cy="396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5000" rIns="90000" bIns="45000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720360" y="2437512"/>
            <a:ext cx="2339640" cy="217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940000" y="2275152"/>
            <a:ext cx="2063160" cy="3962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3420360" y="2455152"/>
            <a:ext cx="2258640" cy="9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 dirty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Propagation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 dirty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d'un plan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800" b="0" i="0" u="none" strike="noStrike" kern="1200" spc="0" dirty="0">
                <a:ln>
                  <a:noFill/>
                </a:ln>
                <a:latin typeface="+mn-lt"/>
                <a:ea typeface="DejaVu Sans" pitchFamily="2"/>
                <a:cs typeface="Lohit Hindi" pitchFamily="2"/>
              </a:rPr>
              <a:t>symétrie</a:t>
            </a:r>
          </a:p>
        </p:txBody>
      </p:sp>
      <p:sp>
        <p:nvSpPr>
          <p:cNvPr id="9" name="Forme libre 8"/>
          <p:cNvSpPr/>
          <p:nvPr/>
        </p:nvSpPr>
        <p:spPr>
          <a:xfrm>
            <a:off x="3420000" y="3715152"/>
            <a:ext cx="2340000" cy="360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11" name="TextShape 3"/>
          <p:cNvSpPr/>
          <p:nvPr/>
        </p:nvSpPr>
        <p:spPr>
          <a:xfrm>
            <a:off x="683568" y="1242544"/>
            <a:ext cx="6696744" cy="60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None/>
              <a:tabLst/>
              <a:defRPr sz="1600"/>
            </a:pPr>
            <a:r>
              <a:rPr lang="fr-FR" sz="1600" b="1" i="1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Mise en place d'un algorithme d'analyse des symétries</a:t>
            </a: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600" b="1" i="1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d'un objet volumique défini par sa frontière :</a:t>
            </a:r>
          </a:p>
          <a:p>
            <a:pPr marL="0" marR="0" lvl="3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990"/>
            </a:pPr>
            <a:r>
              <a:rPr lang="fr-FR" sz="1400" b="1" i="1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Les surfaces et arêtes maximales</a:t>
            </a:r>
          </a:p>
          <a:p>
            <a:pPr marL="0" marR="0" lvl="3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endParaRPr lang="fr-FR" sz="1600" b="1" i="1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WP1: Présentation des travaux</a:t>
            </a:r>
            <a:br>
              <a:rPr lang="fr-FR" smtClean="0"/>
            </a:br>
            <a:endParaRPr lang="fr-FR" smtClean="0"/>
          </a:p>
        </p:txBody>
      </p:sp>
      <p:sp>
        <p:nvSpPr>
          <p:cNvPr id="36866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Arial" charset="0"/>
                <a:ea typeface="ＭＳ Ｐゴシック" pitchFamily="34" charset="-128"/>
              </a:rPr>
              <a:t>Page </a:t>
            </a:r>
            <a:fld id="{66B222A7-A8B2-4EE6-9EDB-22430B5B989E}" type="slidenum">
              <a:rPr lang="en-US" smtClean="0">
                <a:latin typeface="Arial" charset="0"/>
                <a:ea typeface="ＭＳ Ｐゴシック" pitchFamily="34" charset="-128"/>
              </a:rPr>
              <a:pPr>
                <a:defRPr/>
              </a:pPr>
              <a:t>16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36867" name="ZoneTexte 3"/>
          <p:cNvSpPr txBox="1">
            <a:spLocks noChangeArrowheads="1"/>
          </p:cNvSpPr>
          <p:nvPr/>
        </p:nvSpPr>
        <p:spPr bwMode="auto">
          <a:xfrm>
            <a:off x="1042988" y="2060575"/>
            <a:ext cx="6877050" cy="221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 hangingPunct="0">
              <a:buSzPct val="45000"/>
              <a:buFont typeface="StarSymbol"/>
              <a:buNone/>
            </a:pPr>
            <a:endParaRPr lang="fr-FR">
              <a:ea typeface="DejaVu Sans"/>
              <a:cs typeface="Lohit Hindi"/>
            </a:endParaRPr>
          </a:p>
        </p:txBody>
      </p:sp>
      <p:sp>
        <p:nvSpPr>
          <p:cNvPr id="36868" name="TextShape 3"/>
          <p:cNvSpPr>
            <a:spLocks noChangeArrowheads="1"/>
          </p:cNvSpPr>
          <p:nvPr/>
        </p:nvSpPr>
        <p:spPr bwMode="auto">
          <a:xfrm>
            <a:off x="684213" y="1196975"/>
            <a:ext cx="6983412" cy="792163"/>
          </a:xfrm>
          <a:custGeom>
            <a:avLst/>
            <a:gdLst>
              <a:gd name="T0" fmla="*/ 3491706 w 21600"/>
              <a:gd name="T1" fmla="*/ 0 h 21600"/>
              <a:gd name="T2" fmla="*/ 6983412 w 21600"/>
              <a:gd name="T3" fmla="*/ 396082 h 21600"/>
              <a:gd name="T4" fmla="*/ 3491706 w 21600"/>
              <a:gd name="T5" fmla="*/ 792163 h 21600"/>
              <a:gd name="T6" fmla="*/ 0 w 21600"/>
              <a:gd name="T7" fmla="*/ 396082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marL="0" lvl="1" hangingPunct="0">
              <a:buSzPct val="45000"/>
              <a:buFont typeface="StarSymbol"/>
              <a:buNone/>
            </a:pPr>
            <a:r>
              <a:rPr lang="fr-FR" sz="1600" b="1" i="1">
                <a:solidFill>
                  <a:srgbClr val="000000"/>
                </a:solidFill>
                <a:ea typeface="DejaVu Sans"/>
                <a:cs typeface="Lohit Hindi"/>
              </a:rPr>
              <a:t>Mise en place d'un algorithme d'analyse des symétries</a:t>
            </a:r>
          </a:p>
          <a:p>
            <a:pPr marL="0" lvl="2" hangingPunct="0">
              <a:buSzPct val="45000"/>
              <a:buFont typeface="StarSymbol"/>
              <a:buNone/>
            </a:pPr>
            <a:r>
              <a:rPr lang="fr-FR" sz="1600" b="1" i="1">
                <a:solidFill>
                  <a:srgbClr val="000000"/>
                </a:solidFill>
                <a:ea typeface="DejaVu Sans"/>
                <a:cs typeface="Lohit Hindi"/>
              </a:rPr>
              <a:t>d'un objet volumique défini par sa frontière :</a:t>
            </a:r>
          </a:p>
          <a:p>
            <a:pPr marL="0" lvl="3" hangingPunct="0">
              <a:buSzPct val="45000"/>
              <a:buFont typeface="StarSymbol"/>
              <a:buNone/>
            </a:pPr>
            <a:r>
              <a:rPr lang="fr-FR" sz="1400" b="1" i="1">
                <a:solidFill>
                  <a:srgbClr val="000000"/>
                </a:solidFill>
                <a:ea typeface="DejaVu Sans"/>
                <a:cs typeface="Lohit Hindi"/>
              </a:rPr>
              <a:t>Quelques résultats</a:t>
            </a:r>
          </a:p>
          <a:p>
            <a:pPr marL="0" lvl="3" hangingPunct="0">
              <a:buSzPct val="45000"/>
              <a:buFont typeface="StarSymbol"/>
              <a:buNone/>
            </a:pPr>
            <a:endParaRPr lang="fr-FR" sz="1600" b="1" i="1">
              <a:solidFill>
                <a:srgbClr val="000000"/>
              </a:solidFill>
              <a:ea typeface="DejaVu Sans"/>
              <a:cs typeface="Lohit Hindi"/>
            </a:endParaRP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11188" y="2349500"/>
            <a:ext cx="41306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/>
              <a:t>Temps de préparation de la frontière / arête : 1 ms</a:t>
            </a:r>
          </a:p>
          <a:p>
            <a:r>
              <a:rPr lang="fr-FR" sz="1400"/>
              <a:t>Temps de division / arête : 0,3 ms</a:t>
            </a:r>
          </a:p>
          <a:p>
            <a:r>
              <a:rPr lang="fr-FR" sz="1400"/>
              <a:t>Temps de propagation / arête : 1,5 ms</a:t>
            </a:r>
          </a:p>
        </p:txBody>
      </p:sp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025" y="2852738"/>
            <a:ext cx="219710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1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3789363"/>
            <a:ext cx="2808287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375" y="4149725"/>
            <a:ext cx="3024188" cy="214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WP1: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ED81CC4C-BA8E-473F-AAC8-C3DD761A711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080000" y="3233520"/>
            <a:ext cx="6876376" cy="2211704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 Aspect </a:t>
            </a:r>
            <a:r>
              <a:rPr lang="fr-FR" sz="1800" b="0" i="0" u="none" strike="noStrike" kern="1200" spc="0" dirty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surfaces maximales </a:t>
            </a:r>
            <a:r>
              <a:rPr lang="fr-FR" sz="1800" b="0" i="0" u="none" strike="noStrike" kern="1200" spc="0" dirty="0" smtClean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:</a:t>
            </a:r>
          </a:p>
          <a:p>
            <a:pPr lvl="1" hangingPunct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fr-FR" b="0" i="0" u="none" strike="noStrike" kern="1200" spc="0" dirty="0" smtClean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 information </a:t>
            </a:r>
            <a:r>
              <a:rPr lang="fr-FR" b="0" i="0" u="none" strike="noStrike" kern="1200" spc="0" dirty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nécessaire pour la détection des interfaces</a:t>
            </a:r>
          </a:p>
          <a:p>
            <a:pPr lvl="1" hangingPunct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fr-FR" b="0" i="0" u="none" strike="noStrike" kern="1200" spc="0" dirty="0" smtClean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 réduction des traitements combinatoires</a:t>
            </a:r>
            <a:endParaRPr lang="fr-FR" b="0" i="0" u="none" strike="noStrike" kern="1200" spc="0" dirty="0">
              <a:ln>
                <a:noFill/>
              </a:ln>
              <a:latin typeface="+mj-lt"/>
              <a:ea typeface="DejaVu Sans" pitchFamily="2"/>
              <a:cs typeface="Lohit Hindi" pitchFamily="2"/>
            </a:endParaRPr>
          </a:p>
          <a:p>
            <a:pPr hangingPunct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fr-FR" sz="1800" b="0" i="0" u="none" strike="noStrike" kern="1200" spc="0" dirty="0" smtClean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 Aspect </a:t>
            </a:r>
            <a:r>
              <a:rPr lang="fr-FR" sz="1800" b="0" i="0" u="none" strike="noStrike" kern="1200" spc="0" dirty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symétrie :</a:t>
            </a:r>
          </a:p>
          <a:p>
            <a:pPr lvl="1" hangingPunct="0">
              <a:spcBef>
                <a:spcPts val="0"/>
              </a:spcBef>
              <a:spcAft>
                <a:spcPts val="0"/>
              </a:spcAft>
              <a:defRPr sz="1800"/>
            </a:pPr>
            <a:r>
              <a:rPr lang="fr-FR" b="0" i="0" u="none" strike="noStrike" kern="1200" spc="0" dirty="0" smtClean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 utile </a:t>
            </a:r>
            <a:r>
              <a:rPr lang="fr-FR" b="0" i="0" u="none" strike="noStrike" kern="1200" spc="0" dirty="0">
                <a:ln>
                  <a:noFill/>
                </a:ln>
                <a:latin typeface="+mj-lt"/>
                <a:ea typeface="DejaVu Sans" pitchFamily="2"/>
                <a:cs typeface="Lohit Hindi" pitchFamily="2"/>
              </a:rPr>
              <a:t>lorsque le modèle possède des symétries</a:t>
            </a:r>
          </a:p>
        </p:txBody>
      </p:sp>
      <p:sp>
        <p:nvSpPr>
          <p:cNvPr id="5" name="TextShape 3"/>
          <p:cNvSpPr/>
          <p:nvPr/>
        </p:nvSpPr>
        <p:spPr>
          <a:xfrm>
            <a:off x="683568" y="1196752"/>
            <a:ext cx="6984776" cy="7920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0" tIns="0" rIns="0" bIns="0" anchor="t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1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None/>
              <a:tabLst/>
              <a:defRPr sz="1600"/>
            </a:pPr>
            <a:r>
              <a:rPr lang="fr-FR" sz="1600" b="1" i="1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Mise en place d'un algorithme d'analyse des symétries</a:t>
            </a:r>
          </a:p>
          <a:p>
            <a:pPr marL="0" marR="0" lvl="2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r>
              <a:rPr lang="fr-FR" sz="1600" b="1" i="1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d'un objet volumique défini par sa frontière :</a:t>
            </a:r>
          </a:p>
          <a:p>
            <a:pPr marL="0" marR="0" lvl="3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fr-FR" sz="1400" b="1" i="1" u="none" strike="noStrike" kern="1200" spc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Lohit Hindi" pitchFamily="2"/>
              </a:rPr>
              <a:t>Intégration des travaux dans la détection des interfaces</a:t>
            </a:r>
          </a:p>
          <a:p>
            <a:pPr marL="0" marR="0" lvl="3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/>
            </a:pPr>
            <a:endParaRPr lang="fr-FR" sz="1600" b="1" i="1" u="none" strike="noStrike" kern="1200" spc="0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WP2: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3"/>
            <a:ext cx="8701856" cy="3888432"/>
          </a:xfrm>
        </p:spPr>
        <p:txBody>
          <a:bodyPr/>
          <a:lstStyle/>
          <a:p>
            <a:pPr marL="85725" lvl="3" indent="0" eaLnBrk="1" hangingPunct="1">
              <a:buNone/>
            </a:pPr>
            <a:r>
              <a:rPr lang="fr-FR" sz="1800" b="1" i="1" dirty="0" smtClean="0"/>
              <a:t>Analyse de l’idéalisation de </a:t>
            </a:r>
            <a:r>
              <a:rPr lang="fr-FR" sz="1800" b="1" i="1" dirty="0" err="1" smtClean="0"/>
              <a:t>CasTests</a:t>
            </a:r>
            <a:r>
              <a:rPr lang="fr-FR" sz="1800" b="1" i="1" dirty="0" smtClean="0"/>
              <a:t> aéronautiques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0633B4C-0A67-47A1-9D2B-EC2815F236F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Espace réservé du contenu 6"/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420888"/>
            <a:ext cx="129614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2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6248" y="2492896"/>
            <a:ext cx="177907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3779912" y="3429000"/>
            <a:ext cx="182756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Idéalisation pièces à pièces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300192" y="3429000"/>
            <a:ext cx="2403624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Assemblage des pièces idéalisées – ajout des interactions /contraintes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043608" y="3429000"/>
            <a:ext cx="1872208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Définition intuitive du modèle d’idéalisation à obtenir</a:t>
            </a:r>
            <a:endParaRPr lang="fr-FR" sz="1000" dirty="0">
              <a:solidFill>
                <a:schemeClr val="tx1"/>
              </a:solidFill>
            </a:endParaRPr>
          </a:p>
        </p:txBody>
      </p:sp>
      <p:pic>
        <p:nvPicPr>
          <p:cNvPr id="13" name="Picture 2" descr="\\Sfrs1121.iwfr.hq.corp\tcc3\Teams\SP-ID\03 - Ref_Etude\2011\A.00393.W0005 - LF - ANR- ROMMA\11-Cas Test\EADS IW\CasTestEads_ABQ_V6.9-1\Capture\ALL_Section.bmp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32240" y="2420888"/>
            <a:ext cx="1595351" cy="96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lèche droite 13"/>
          <p:cNvSpPr/>
          <p:nvPr/>
        </p:nvSpPr>
        <p:spPr>
          <a:xfrm>
            <a:off x="3176488" y="3573016"/>
            <a:ext cx="360040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5868144" y="3573016"/>
            <a:ext cx="360040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827584" y="1916832"/>
            <a:ext cx="7429552" cy="4210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u="sng" dirty="0" smtClean="0">
                <a:solidFill>
                  <a:schemeClr val="tx1"/>
                </a:solidFill>
              </a:rPr>
              <a:t>Travail effectué:</a:t>
            </a:r>
            <a:r>
              <a:rPr lang="fr-FR" sz="1200" dirty="0" smtClean="0">
                <a:solidFill>
                  <a:schemeClr val="tx1"/>
                </a:solidFill>
              </a:rPr>
              <a:t>-&gt; analyse de l’idéalisation de pièce unitaire pour extraire des règles d’idéalisation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31640" y="4221088"/>
            <a:ext cx="1428760" cy="571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9pPr>
          </a:lstStyle>
          <a:p>
            <a:pPr lvl="0" algn="ctr"/>
            <a:r>
              <a:rPr lang="fr-FR" sz="1000" dirty="0" smtClean="0">
                <a:solidFill>
                  <a:schemeClr val="tx1"/>
                </a:solidFill>
                <a:latin typeface="+mn-lt"/>
              </a:rPr>
              <a:t>1- Définition du contexte d’idéalisation</a:t>
            </a:r>
            <a:endParaRPr lang="fr-FR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47864" y="4221088"/>
            <a:ext cx="1428760" cy="571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9pPr>
          </a:lstStyle>
          <a:p>
            <a:pPr algn="ctr"/>
            <a:r>
              <a:rPr lang="fr-FR" sz="1000" dirty="0" smtClean="0">
                <a:solidFill>
                  <a:schemeClr val="tx1"/>
                </a:solidFill>
                <a:latin typeface="+mn-lt"/>
              </a:rPr>
              <a:t>2- Décomposition en régions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60730" y="4221088"/>
            <a:ext cx="1428760" cy="100811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9pPr>
          </a:lstStyle>
          <a:p>
            <a:pPr algn="ctr"/>
            <a:r>
              <a:rPr lang="fr-FR" sz="1000" dirty="0" smtClean="0">
                <a:solidFill>
                  <a:schemeClr val="tx1"/>
                </a:solidFill>
                <a:latin typeface="+mn-lt"/>
              </a:rPr>
              <a:t>3- Analyse et application des règles d’idéalisation à partir des informations fonctionnelles et géométriques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64288" y="4221088"/>
            <a:ext cx="1428760" cy="5715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Calibri"/>
              </a:defRPr>
            </a:lvl9pPr>
          </a:lstStyle>
          <a:p>
            <a:pPr lvl="0" algn="ctr"/>
            <a:r>
              <a:rPr lang="fr-FR" sz="1000" dirty="0" smtClean="0">
                <a:solidFill>
                  <a:schemeClr val="tx1"/>
                </a:solidFill>
                <a:latin typeface="+mn-lt"/>
              </a:rPr>
              <a:t>4- Application des transformations géométriques</a:t>
            </a:r>
          </a:p>
        </p:txBody>
      </p:sp>
      <p:cxnSp>
        <p:nvCxnSpPr>
          <p:cNvPr id="48" name="Connecteur droit avec flèche 47"/>
          <p:cNvCxnSpPr>
            <a:stCxn id="44" idx="3"/>
            <a:endCxn id="45" idx="1"/>
          </p:cNvCxnSpPr>
          <p:nvPr/>
        </p:nvCxnSpPr>
        <p:spPr>
          <a:xfrm>
            <a:off x="2760400" y="4506840"/>
            <a:ext cx="587464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45" idx="3"/>
          </p:cNvCxnSpPr>
          <p:nvPr/>
        </p:nvCxnSpPr>
        <p:spPr>
          <a:xfrm>
            <a:off x="4776624" y="4506840"/>
            <a:ext cx="443448" cy="228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endCxn id="47" idx="1"/>
          </p:cNvCxnSpPr>
          <p:nvPr/>
        </p:nvCxnSpPr>
        <p:spPr>
          <a:xfrm flipV="1">
            <a:off x="6660232" y="4506840"/>
            <a:ext cx="504056" cy="228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 rot="5400000">
            <a:off x="-972616" y="3933056"/>
            <a:ext cx="3168352" cy="1440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-510081" y="3110480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Utilisateur</a:t>
            </a:r>
            <a:endParaRPr lang="fr-FR" sz="1200" b="1" dirty="0"/>
          </a:p>
        </p:txBody>
      </p:sp>
      <p:sp>
        <p:nvSpPr>
          <p:cNvPr id="53" name="ZoneTexte 52"/>
          <p:cNvSpPr txBox="1"/>
          <p:nvPr/>
        </p:nvSpPr>
        <p:spPr>
          <a:xfrm rot="16200000">
            <a:off x="-510081" y="4766665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/>
              <a:t>Automatisation</a:t>
            </a:r>
            <a:endParaRPr lang="fr-FR" sz="1200" b="1" dirty="0"/>
          </a:p>
        </p:txBody>
      </p:sp>
      <p:cxnSp>
        <p:nvCxnSpPr>
          <p:cNvPr id="64" name="Connecteur droit 63"/>
          <p:cNvCxnSpPr/>
          <p:nvPr/>
        </p:nvCxnSpPr>
        <p:spPr>
          <a:xfrm>
            <a:off x="179512" y="4077072"/>
            <a:ext cx="8856984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9632" y="5157192"/>
            <a:ext cx="1400690" cy="86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4869160"/>
            <a:ext cx="1714100" cy="109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6096" y="5301208"/>
            <a:ext cx="2895531" cy="105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" name="Rectangle 79"/>
          <p:cNvSpPr/>
          <p:nvPr/>
        </p:nvSpPr>
        <p:spPr>
          <a:xfrm>
            <a:off x="899592" y="6165304"/>
            <a:ext cx="4572000" cy="24622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175" lvl="3"/>
            <a:r>
              <a:rPr lang="fr-FR" sz="1000" i="1" dirty="0" smtClean="0"/>
              <a:t>Rapport 90%: Analyse_idealisation_assemblage_uilisateur.docx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WP2: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484784"/>
            <a:ext cx="8432800" cy="4392612"/>
          </a:xfrm>
        </p:spPr>
        <p:txBody>
          <a:bodyPr/>
          <a:lstStyle/>
          <a:p>
            <a:pPr marL="85725" lvl="3" indent="0" eaLnBrk="1" hangingPunct="1">
              <a:buNone/>
            </a:pPr>
            <a:r>
              <a:rPr lang="fr-FR" sz="1800" b="1" i="1" dirty="0" smtClean="0"/>
              <a:t>Bibliographie sur  la segmentation volumique et les métriques associées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0633B4C-0A67-47A1-9D2B-EC2815F236F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5" name="Connecteur droit 4"/>
          <p:cNvCxnSpPr/>
          <p:nvPr/>
        </p:nvCxnSpPr>
        <p:spPr>
          <a:xfrm>
            <a:off x="4644008" y="4725144"/>
            <a:ext cx="449999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4644008" y="1916832"/>
            <a:ext cx="0" cy="4176464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Imag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2298081" cy="172819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23528" y="3645024"/>
            <a:ext cx="4176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M. </a:t>
            </a:r>
            <a:r>
              <a:rPr lang="en-US" sz="1000" dirty="0" err="1" smtClean="0"/>
              <a:t>Attene</a:t>
            </a:r>
            <a:r>
              <a:rPr lang="en-US" sz="1000" dirty="0" smtClean="0"/>
              <a:t>, B. </a:t>
            </a:r>
            <a:r>
              <a:rPr lang="en-US" sz="1000" dirty="0" err="1" smtClean="0"/>
              <a:t>Falcidieno</a:t>
            </a:r>
            <a:r>
              <a:rPr lang="en-US" sz="1000" dirty="0" smtClean="0"/>
              <a:t>, et M. </a:t>
            </a:r>
            <a:r>
              <a:rPr lang="en-US" sz="1000" dirty="0" err="1" smtClean="0"/>
              <a:t>Spagnuolo</a:t>
            </a:r>
            <a:endParaRPr lang="en-US" sz="1000" dirty="0" smtClean="0"/>
          </a:p>
          <a:p>
            <a:r>
              <a:rPr lang="en-US" sz="1000" dirty="0" smtClean="0"/>
              <a:t>Hierarchical mesh segmentation based on fitting primitives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987824" y="1988840"/>
            <a:ext cx="144016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Segmentation surfacique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Critère de courbure</a:t>
            </a:r>
            <a:endParaRPr lang="fr-FR" sz="1000" dirty="0">
              <a:solidFill>
                <a:schemeClr val="tx1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5148064" y="2564904"/>
            <a:ext cx="3070124" cy="2016224"/>
            <a:chOff x="1142976" y="1714488"/>
            <a:chExt cx="4462145" cy="3155016"/>
          </a:xfrm>
        </p:grpSpPr>
        <p:pic>
          <p:nvPicPr>
            <p:cNvPr id="14" name="Image 13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1714488"/>
              <a:ext cx="4462145" cy="1257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Image 14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42976" y="3071810"/>
              <a:ext cx="3269615" cy="936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Image 15"/>
            <p:cNvPicPr/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142976" y="4357694"/>
              <a:ext cx="3452495" cy="511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ZoneTexte 11"/>
          <p:cNvSpPr txBox="1"/>
          <p:nvPr/>
        </p:nvSpPr>
        <p:spPr>
          <a:xfrm>
            <a:off x="4788024" y="1988840"/>
            <a:ext cx="1872208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Segmentation Volumique </a:t>
            </a:r>
            <a:r>
              <a:rPr lang="fr-FR" sz="1000" b="1" dirty="0" err="1" smtClean="0">
                <a:solidFill>
                  <a:schemeClr val="tx1"/>
                </a:solidFill>
              </a:rPr>
              <a:t>Medial</a:t>
            </a:r>
            <a:r>
              <a:rPr lang="fr-FR" sz="1000" b="1" dirty="0" smtClean="0">
                <a:solidFill>
                  <a:schemeClr val="tx1"/>
                </a:solidFill>
              </a:rPr>
              <a:t> Axis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Critère de distance Locale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987824" y="4293096"/>
            <a:ext cx="1440160" cy="6480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Segmentation </a:t>
            </a:r>
            <a:r>
              <a:rPr lang="fr-FR" sz="1000" b="1" dirty="0" err="1" smtClean="0">
                <a:solidFill>
                  <a:schemeClr val="tx1"/>
                </a:solidFill>
              </a:rPr>
              <a:t>Vomumique</a:t>
            </a:r>
            <a:endParaRPr lang="fr-FR" sz="10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Critère distance topologique</a:t>
            </a:r>
            <a:endParaRPr lang="fr-FR" sz="1000" dirty="0">
              <a:solidFill>
                <a:schemeClr val="tx1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4437112"/>
            <a:ext cx="546969" cy="125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4293096"/>
            <a:ext cx="14038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3528" y="5157192"/>
            <a:ext cx="1008112" cy="81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25"/>
          <p:cNvSpPr/>
          <p:nvPr/>
        </p:nvSpPr>
        <p:spPr>
          <a:xfrm>
            <a:off x="2267744" y="5085184"/>
            <a:ext cx="22322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C.S. </a:t>
            </a:r>
            <a:r>
              <a:rPr lang="en-US" sz="1000" dirty="0" err="1" smtClean="0"/>
              <a:t>Chonga</a:t>
            </a:r>
            <a:r>
              <a:rPr lang="en-US" sz="1000" dirty="0" smtClean="0"/>
              <a:t>, A. </a:t>
            </a:r>
            <a:r>
              <a:rPr lang="en-US" sz="1000" dirty="0" err="1" smtClean="0"/>
              <a:t>Senthil</a:t>
            </a:r>
            <a:r>
              <a:rPr lang="en-US" sz="1000" dirty="0" smtClean="0"/>
              <a:t> </a:t>
            </a:r>
            <a:r>
              <a:rPr lang="en-US" sz="1000" dirty="0" err="1" smtClean="0"/>
              <a:t>Kumarb</a:t>
            </a:r>
            <a:r>
              <a:rPr lang="en-US" sz="1000" dirty="0" smtClean="0"/>
              <a:t>, K.H. Lee</a:t>
            </a:r>
          </a:p>
          <a:p>
            <a:r>
              <a:rPr lang="en-US" sz="1000" dirty="0" smtClean="0"/>
              <a:t>Automatic solid decomposition and reduction for non-manifold geometric model generation</a:t>
            </a:r>
          </a:p>
        </p:txBody>
      </p:sp>
      <p:cxnSp>
        <p:nvCxnSpPr>
          <p:cNvPr id="27" name="Connecteur droit 26"/>
          <p:cNvCxnSpPr/>
          <p:nvPr/>
        </p:nvCxnSpPr>
        <p:spPr>
          <a:xfrm>
            <a:off x="179512" y="4149080"/>
            <a:ext cx="449999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ZoneTexte 27"/>
          <p:cNvSpPr txBox="1"/>
          <p:nvPr/>
        </p:nvSpPr>
        <p:spPr>
          <a:xfrm>
            <a:off x="4932040" y="4869160"/>
            <a:ext cx="1440160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>
                <a:solidFill>
                  <a:schemeClr val="tx1"/>
                </a:solidFill>
              </a:rPr>
              <a:t>Medial</a:t>
            </a:r>
            <a:r>
              <a:rPr lang="fr-FR" sz="1000" b="1" dirty="0" smtClean="0">
                <a:solidFill>
                  <a:schemeClr val="tx1"/>
                </a:solidFill>
              </a:rPr>
              <a:t> Axis par </a:t>
            </a:r>
            <a:r>
              <a:rPr lang="fr-FR" sz="1000" b="1" dirty="0" err="1" smtClean="0">
                <a:solidFill>
                  <a:schemeClr val="tx1"/>
                </a:solidFill>
              </a:rPr>
              <a:t>Voxel</a:t>
            </a:r>
            <a:endParaRPr lang="fr-FR" sz="1000" b="1" dirty="0" smtClean="0">
              <a:solidFill>
                <a:schemeClr val="tx1"/>
              </a:solidFill>
            </a:endParaRP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Critère distance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ZoneTexte 8"/>
          <p:cNvSpPr txBox="1">
            <a:spLocks noChangeArrowheads="1"/>
          </p:cNvSpPr>
          <p:nvPr/>
        </p:nvSpPr>
        <p:spPr bwMode="auto">
          <a:xfrm>
            <a:off x="6866112" y="1988840"/>
            <a:ext cx="22778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Medial Axis Transform</a:t>
            </a:r>
          </a:p>
          <a:p>
            <a: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00" dirty="0" smtClean="0"/>
              <a:t>Cecil G. Armstrong, Trevor T. Robinson and Hengan </a:t>
            </a:r>
            <a:r>
              <a:rPr lang="en-US" sz="1000" dirty="0" err="1" smtClean="0"/>
              <a:t>Ou</a:t>
            </a:r>
            <a:endParaRPr lang="fr-FR" sz="1000" dirty="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Page </a:t>
            </a:r>
            <a:fld id="{70AAEAF6-F735-41B3-AB57-6D893AE008D9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5963" y="725488"/>
            <a:ext cx="8428037" cy="847725"/>
          </a:xfrm>
          <a:noFill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err="1" smtClean="0"/>
              <a:t>Sommaire</a:t>
            </a:r>
            <a:endParaRPr lang="en-US" b="1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1200" y="1573213"/>
            <a:ext cx="8432800" cy="4392612"/>
          </a:xfrm>
          <a:noFill/>
        </p:spPr>
        <p:txBody>
          <a:bodyPr/>
          <a:lstStyle/>
          <a:p>
            <a:pPr eaLnBrk="1" hangingPunct="1">
              <a:buFont typeface="+mj-lt"/>
              <a:buAutoNum type="arabicPeriod"/>
            </a:pPr>
            <a:r>
              <a:rPr lang="fr-FR" dirty="0" smtClean="0"/>
              <a:t>Résumé des travaux et réunions d’avancement</a:t>
            </a:r>
          </a:p>
          <a:p>
            <a:pPr eaLnBrk="1" hangingPunct="1">
              <a:buFont typeface="+mj-lt"/>
              <a:buAutoNum type="arabicPeriod"/>
            </a:pPr>
            <a:r>
              <a:rPr lang="fr-FR" dirty="0" smtClean="0"/>
              <a:t>Objectifs globaux WP1 &amp; WP2 - Couplage</a:t>
            </a:r>
          </a:p>
          <a:p>
            <a:pPr eaLnBrk="1" hangingPunct="1">
              <a:buFont typeface="+mj-lt"/>
              <a:buAutoNum type="arabicPeriod"/>
            </a:pPr>
            <a:r>
              <a:rPr lang="fr-FR" dirty="0" smtClean="0"/>
              <a:t>Processus et structure de données</a:t>
            </a:r>
          </a:p>
          <a:p>
            <a:pPr eaLnBrk="1" hangingPunct="1">
              <a:buFont typeface="+mj-lt"/>
              <a:buAutoNum type="arabicPeriod"/>
            </a:pPr>
            <a:r>
              <a:rPr lang="fr-FR" dirty="0" smtClean="0"/>
              <a:t>WP1: Présentation des travaux</a:t>
            </a:r>
          </a:p>
          <a:p>
            <a:pPr lvl="3" eaLnBrk="1" hangingPunct="1"/>
            <a:r>
              <a:rPr lang="fr-FR" i="1" dirty="0" smtClean="0"/>
              <a:t>Organisation du travail de l’extraction des données fonctionnelles.</a:t>
            </a:r>
            <a:endParaRPr lang="fr-FR" sz="1100" i="1" dirty="0" smtClean="0"/>
          </a:p>
          <a:p>
            <a:pPr lvl="3" eaLnBrk="1" hangingPunct="1"/>
            <a:r>
              <a:rPr lang="fr-FR" i="1" dirty="0" smtClean="0"/>
              <a:t>Résultats actuels (analyse géométrique)</a:t>
            </a:r>
          </a:p>
          <a:p>
            <a:pPr lvl="3" eaLnBrk="1" hangingPunct="1"/>
            <a:r>
              <a:rPr lang="fr-FR" i="1" dirty="0" smtClean="0"/>
              <a:t>Perspectives</a:t>
            </a:r>
          </a:p>
          <a:p>
            <a:pPr eaLnBrk="1" hangingPunct="1">
              <a:buFont typeface="+mj-lt"/>
              <a:buAutoNum type="arabicPeriod"/>
            </a:pPr>
            <a:r>
              <a:rPr lang="fr-FR" dirty="0" smtClean="0"/>
              <a:t>WP2: Présentation des travaux</a:t>
            </a:r>
          </a:p>
          <a:p>
            <a:pPr lvl="3" eaLnBrk="1" hangingPunct="1"/>
            <a:r>
              <a:rPr lang="fr-FR" i="1" dirty="0" smtClean="0"/>
              <a:t>Analyse de l’idéalisation de </a:t>
            </a:r>
            <a:r>
              <a:rPr lang="fr-FR" i="1" dirty="0" err="1" smtClean="0"/>
              <a:t>CasTests</a:t>
            </a:r>
            <a:r>
              <a:rPr lang="fr-FR" i="1" dirty="0" smtClean="0"/>
              <a:t> aéronautiques</a:t>
            </a:r>
          </a:p>
          <a:p>
            <a:pPr lvl="3" eaLnBrk="1" hangingPunct="1"/>
            <a:r>
              <a:rPr lang="fr-FR" i="1" dirty="0" smtClean="0"/>
              <a:t>Bibliographie sur  la segmentation volumique et les métriques associées </a:t>
            </a:r>
          </a:p>
          <a:p>
            <a:pPr lvl="3" eaLnBrk="1" hangingPunct="1"/>
            <a:r>
              <a:rPr lang="fr-FR" i="1" dirty="0" smtClean="0"/>
              <a:t>Résultats</a:t>
            </a:r>
          </a:p>
          <a:p>
            <a:pPr lvl="3" eaLnBrk="1" hangingPunct="1"/>
            <a:r>
              <a:rPr lang="fr-FR" i="1" dirty="0" smtClean="0"/>
              <a:t>Perspectives</a:t>
            </a:r>
            <a:endParaRPr lang="fr-FR" dirty="0" smtClean="0"/>
          </a:p>
          <a:p>
            <a:pPr eaLnBrk="1" hangingPunct="1">
              <a:buFont typeface="+mj-lt"/>
              <a:buAutoNum type="arabicPeriod"/>
            </a:pPr>
            <a:r>
              <a:rPr lang="fr-FR" dirty="0" smtClean="0"/>
              <a:t>Planning</a:t>
            </a:r>
          </a:p>
          <a:p>
            <a:pPr lvl="3" eaLnBrk="1" hangingPunct="1"/>
            <a:endParaRPr lang="fr-F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WP2: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556792"/>
            <a:ext cx="8432800" cy="4392612"/>
          </a:xfrm>
        </p:spPr>
        <p:txBody>
          <a:bodyPr/>
          <a:lstStyle/>
          <a:p>
            <a:pPr lvl="3" eaLnBrk="1" hangingPunct="1">
              <a:buNone/>
            </a:pPr>
            <a:r>
              <a:rPr lang="fr-FR" sz="2000" b="1" i="1" dirty="0" smtClean="0"/>
              <a:t>Résultats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0633B4C-0A67-47A1-9D2B-EC2815F236F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54867"/>
          <a:stretch>
            <a:fillRect/>
          </a:stretch>
        </p:blipFill>
        <p:spPr bwMode="auto">
          <a:xfrm>
            <a:off x="3131840" y="1628800"/>
            <a:ext cx="4656559" cy="121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611560" y="1988840"/>
            <a:ext cx="2088232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Segmentation Volumique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Critère distance topologique</a:t>
            </a:r>
            <a:endParaRPr lang="fr-FR" sz="1000" dirty="0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6992"/>
            <a:ext cx="4348832" cy="285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ZoneTexte 34"/>
          <p:cNvSpPr txBox="1"/>
          <p:nvPr/>
        </p:nvSpPr>
        <p:spPr>
          <a:xfrm>
            <a:off x="1331640" y="3140968"/>
            <a:ext cx="1728192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Segmentation Volumique </a:t>
            </a:r>
            <a:r>
              <a:rPr lang="fr-FR" sz="1000" b="1" dirty="0" err="1" smtClean="0">
                <a:solidFill>
                  <a:schemeClr val="tx1"/>
                </a:solidFill>
              </a:rPr>
              <a:t>Medial</a:t>
            </a:r>
            <a:r>
              <a:rPr lang="fr-FR" sz="1000" b="1" dirty="0" smtClean="0">
                <a:solidFill>
                  <a:schemeClr val="tx1"/>
                </a:solidFill>
              </a:rPr>
              <a:t> Axis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Critère de distance Locale</a:t>
            </a:r>
            <a:endParaRPr lang="fr-FR" sz="1000" dirty="0">
              <a:solidFill>
                <a:schemeClr val="tx1"/>
              </a:solidFill>
            </a:endParaRPr>
          </a:p>
        </p:txBody>
      </p:sp>
      <p:cxnSp>
        <p:nvCxnSpPr>
          <p:cNvPr id="36" name="Connecteur droit 35"/>
          <p:cNvCxnSpPr/>
          <p:nvPr/>
        </p:nvCxnSpPr>
        <p:spPr>
          <a:xfrm>
            <a:off x="287016" y="2996952"/>
            <a:ext cx="8856984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427984" y="2996952"/>
            <a:ext cx="0" cy="3312368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140968"/>
            <a:ext cx="2052813" cy="1442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3140968"/>
            <a:ext cx="1888591" cy="1480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" name="ZoneTexte 47"/>
          <p:cNvSpPr txBox="1"/>
          <p:nvPr/>
        </p:nvSpPr>
        <p:spPr>
          <a:xfrm>
            <a:off x="5724128" y="5661248"/>
            <a:ext cx="1728192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Analyse de symétrie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0152" y="4653136"/>
            <a:ext cx="1314455" cy="80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WP2: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432800" cy="4392612"/>
          </a:xfrm>
        </p:spPr>
        <p:txBody>
          <a:bodyPr/>
          <a:lstStyle/>
          <a:p>
            <a:pPr lvl="3" eaLnBrk="1" hangingPunct="1">
              <a:buNone/>
            </a:pPr>
            <a:r>
              <a:rPr lang="fr-FR" sz="2000" b="1" i="1" dirty="0" smtClean="0"/>
              <a:t>Résultats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0633B4C-0A67-47A1-9D2B-EC2815F236F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564904"/>
            <a:ext cx="2559047" cy="265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772816"/>
            <a:ext cx="2976027" cy="174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3356992"/>
            <a:ext cx="2591918" cy="159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755576" y="1988840"/>
            <a:ext cx="1728192" cy="5040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chemeClr val="tx1"/>
                </a:solidFill>
              </a:rPr>
              <a:t>Segmentation Volumique </a:t>
            </a:r>
            <a:r>
              <a:rPr lang="fr-FR" sz="1000" b="1" dirty="0" err="1" smtClean="0">
                <a:solidFill>
                  <a:schemeClr val="tx1"/>
                </a:solidFill>
              </a:rPr>
              <a:t>Medial</a:t>
            </a:r>
            <a:r>
              <a:rPr lang="fr-FR" sz="1000" b="1" dirty="0" smtClean="0">
                <a:solidFill>
                  <a:schemeClr val="tx1"/>
                </a:solidFill>
              </a:rPr>
              <a:t> Axis</a:t>
            </a:r>
          </a:p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Critère de distance locale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75656" y="5229200"/>
            <a:ext cx="5184576" cy="107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175" lvl="3">
              <a:buFont typeface="Wingdings" pitchFamily="2" charset="2"/>
              <a:buChar char="q"/>
            </a:pPr>
            <a:r>
              <a:rPr lang="fr-FR" sz="1600" i="1" dirty="0" smtClean="0"/>
              <a:t>Positionnement unique de la fibre neutre</a:t>
            </a:r>
          </a:p>
          <a:p>
            <a:pPr marL="3175" lvl="3">
              <a:buFont typeface="Wingdings" pitchFamily="2" charset="2"/>
              <a:buChar char="q"/>
            </a:pPr>
            <a:r>
              <a:rPr lang="fr-FR" sz="1600" i="1" dirty="0" smtClean="0"/>
              <a:t>Définition de distance locale</a:t>
            </a:r>
          </a:p>
          <a:p>
            <a:pPr marL="3175" lvl="3">
              <a:buFont typeface="Wingdings" pitchFamily="2" charset="2"/>
              <a:buChar char="q"/>
            </a:pPr>
            <a:r>
              <a:rPr lang="fr-FR" sz="1600" i="1" dirty="0" smtClean="0"/>
              <a:t>Post traitement de la segmentation volumique</a:t>
            </a:r>
          </a:p>
          <a:p>
            <a:pPr marL="3175" lvl="3">
              <a:buFont typeface="Wingdings" pitchFamily="2" charset="2"/>
              <a:buChar char="q"/>
            </a:pPr>
            <a:r>
              <a:rPr lang="fr-FR" sz="1600" i="1" dirty="0" smtClean="0"/>
              <a:t>Problème de bords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53441" y="2492896"/>
            <a:ext cx="3590559" cy="271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WP2: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3656" y="1412776"/>
            <a:ext cx="8432800" cy="4392612"/>
          </a:xfrm>
        </p:spPr>
        <p:txBody>
          <a:bodyPr/>
          <a:lstStyle/>
          <a:p>
            <a:pPr lvl="3" eaLnBrk="1" hangingPunct="1">
              <a:buNone/>
            </a:pPr>
            <a:r>
              <a:rPr lang="fr-FR" sz="2000" b="1" i="1" dirty="0" smtClean="0"/>
              <a:t>Perspectives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0633B4C-0A67-47A1-9D2B-EC2815F236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 bwMode="auto">
          <a:xfrm>
            <a:off x="611560" y="1844824"/>
            <a:ext cx="468052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Analyse des Cas</a:t>
            </a: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Tests Aéronautiques</a:t>
            </a:r>
          </a:p>
          <a:p>
            <a:pPr marL="342900" marR="0" lvl="0" indent="158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kumimoji="0" lang="fr-FR" sz="1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Extraction de critères explicites métier</a:t>
            </a:r>
          </a:p>
          <a:p>
            <a:pPr marL="342900" marR="0" lvl="0" indent="158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r>
              <a:rPr lang="fr-FR" sz="1600" b="1" kern="0" dirty="0" smtClean="0">
                <a:latin typeface="+mn-lt"/>
                <a:ea typeface="+mn-ea"/>
              </a:rPr>
              <a:t>Lier les critères avec la géométrie</a:t>
            </a:r>
          </a:p>
          <a:p>
            <a:pPr marL="342900" marR="0" lvl="0" indent="158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>
                <a:tab pos="358775" algn="l"/>
              </a:tabLst>
              <a:defRPr/>
            </a:pPr>
            <a:endParaRPr kumimoji="0" lang="fr-FR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600" kern="0" dirty="0" smtClean="0">
                <a:latin typeface="+mn-lt"/>
                <a:ea typeface="+mn-ea"/>
              </a:rPr>
              <a:t>Bibliographie sur les distances géométriques </a:t>
            </a:r>
          </a:p>
          <a:p>
            <a:pPr marL="342900" marR="0" lvl="0" indent="158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  <a:defRPr/>
            </a:pPr>
            <a:r>
              <a:rPr lang="fr-FR" sz="1600" kern="0" dirty="0" smtClean="0">
                <a:latin typeface="+mn-lt"/>
                <a:ea typeface="+mn-ea"/>
              </a:rPr>
              <a:t>&gt; Idéalisation par opérations géométriques seules non suffisants </a:t>
            </a:r>
          </a:p>
          <a:p>
            <a:pPr marL="342900" marR="0" lvl="0" indent="158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Définir les besoins géométriques de l’idéalisation</a:t>
            </a:r>
          </a:p>
          <a:p>
            <a:pPr marL="342900" marR="0" lvl="0" indent="158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600" kern="0" dirty="0" smtClean="0">
                <a:latin typeface="+mn-lt"/>
                <a:ea typeface="+mn-ea"/>
              </a:rPr>
              <a:t>Lien désignation fonctionnelle – idéalisation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1600" kern="0" dirty="0" smtClean="0">
                <a:latin typeface="+mn-lt"/>
                <a:ea typeface="+mn-ea"/>
              </a:rPr>
              <a:t>Passage Pièce -&gt; Assemblage </a:t>
            </a:r>
          </a:p>
          <a:p>
            <a:pPr marL="342900" marR="0" lvl="0" indent="158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Etendre la méthode de décomposition en région sur des assemblages </a:t>
            </a:r>
            <a:endParaRPr kumimoji="0" lang="fr-FR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1484784"/>
            <a:ext cx="3570671" cy="128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cteur droit 6"/>
          <p:cNvCxnSpPr/>
          <p:nvPr/>
        </p:nvCxnSpPr>
        <p:spPr>
          <a:xfrm>
            <a:off x="5148064" y="2924944"/>
            <a:ext cx="3600400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2996952"/>
            <a:ext cx="3127601" cy="219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10812" y="5596574"/>
            <a:ext cx="1063566" cy="82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 7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5445224"/>
            <a:ext cx="1602997" cy="100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Flèche droite 15"/>
          <p:cNvSpPr/>
          <p:nvPr/>
        </p:nvSpPr>
        <p:spPr>
          <a:xfrm rot="5400000">
            <a:off x="5832140" y="5265204"/>
            <a:ext cx="360040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droite 16"/>
          <p:cNvSpPr/>
          <p:nvPr/>
        </p:nvSpPr>
        <p:spPr>
          <a:xfrm>
            <a:off x="6804248" y="5877272"/>
            <a:ext cx="360040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Planning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0633B4C-0A67-47A1-9D2B-EC2815F236F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fr-FR" dirty="0" smtClean="0"/>
              <a:t>Résumé des travaux et réunions d’avancement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6600" y="1429197"/>
            <a:ext cx="8432800" cy="4952131"/>
          </a:xfrm>
        </p:spPr>
        <p:txBody>
          <a:bodyPr/>
          <a:lstStyle/>
          <a:p>
            <a:r>
              <a:rPr lang="fr-FR" sz="1200" b="1" u="sng" dirty="0" smtClean="0"/>
              <a:t>Travaux WP1:</a:t>
            </a:r>
          </a:p>
          <a:p>
            <a:pPr lvl="2">
              <a:buFont typeface="Arial" pitchFamily="34" charset="0"/>
              <a:buChar char="•"/>
            </a:pPr>
            <a:r>
              <a:rPr lang="fr-FR" sz="1200" dirty="0" smtClean="0"/>
              <a:t>Analyse Géométrique: Symétrie, faces maximales, détection des interactions géométriques.</a:t>
            </a:r>
          </a:p>
          <a:p>
            <a:pPr lvl="2">
              <a:buFont typeface="Arial" pitchFamily="34" charset="0"/>
              <a:buChar char="•"/>
            </a:pPr>
            <a:r>
              <a:rPr lang="fr-FR" sz="1200" dirty="0" smtClean="0"/>
              <a:t>Analyse Mécanique / Cinématique: afin d’extraire des propriétés fonctionnelles.</a:t>
            </a:r>
          </a:p>
          <a:p>
            <a:pPr lvl="2">
              <a:spcAft>
                <a:spcPts val="1200"/>
              </a:spcAft>
              <a:buFont typeface="Arial" pitchFamily="34" charset="0"/>
              <a:buChar char="•"/>
            </a:pPr>
            <a:r>
              <a:rPr lang="fr-FR" sz="1200" dirty="0" smtClean="0"/>
              <a:t>Assignement des Désignations Fonctionnelles: à partir des propriétés fonctionnelles.</a:t>
            </a:r>
          </a:p>
          <a:p>
            <a:r>
              <a:rPr lang="fr-FR" sz="1200" b="1" u="sng" dirty="0" smtClean="0"/>
              <a:t>Travaux WP2:</a:t>
            </a:r>
          </a:p>
          <a:p>
            <a:pPr>
              <a:buFont typeface="Wingdings" pitchFamily="2" charset="2"/>
              <a:buChar char="q"/>
            </a:pPr>
            <a:r>
              <a:rPr lang="fr-FR" sz="1200" dirty="0" smtClean="0"/>
              <a:t>Analyse d’idéalisations utilisateur sur petit assemblage aéronautique</a:t>
            </a:r>
          </a:p>
          <a:p>
            <a:pPr>
              <a:buFont typeface="Wingdings" pitchFamily="2" charset="2"/>
              <a:buChar char="q"/>
            </a:pPr>
            <a:r>
              <a:rPr lang="fr-FR" sz="1200" dirty="0" smtClean="0"/>
              <a:t>Extraction de règles de préparation de modèles de simulation en contexte aéronautique</a:t>
            </a:r>
          </a:p>
          <a:p>
            <a:pPr lvl="3">
              <a:buFont typeface="Wingdings" pitchFamily="2" charset="2"/>
              <a:buChar char="Ø"/>
            </a:pPr>
            <a:r>
              <a:rPr lang="fr-FR" sz="1000" i="1" dirty="0" smtClean="0"/>
              <a:t>Fichier 90%: Analyse_idealisation_assemblage_uilisateur.docx</a:t>
            </a:r>
          </a:p>
          <a:p>
            <a:pPr>
              <a:buFont typeface="Wingdings" pitchFamily="2" charset="2"/>
              <a:buChar char="q"/>
            </a:pPr>
            <a:r>
              <a:rPr lang="fr-FR" sz="1200" dirty="0" smtClean="0"/>
              <a:t>Bibliographie sur la décomposition volumique, idéalisation par distance géométrique</a:t>
            </a:r>
          </a:p>
          <a:p>
            <a:pPr marL="520700" lvl="4" indent="-158750">
              <a:spcAft>
                <a:spcPts val="600"/>
              </a:spcAft>
              <a:buFont typeface="Wingdings" pitchFamily="2" charset="2"/>
              <a:buChar char="Ø"/>
            </a:pPr>
            <a:r>
              <a:rPr lang="fr-FR" sz="1000" i="1" dirty="0" smtClean="0"/>
              <a:t>Extraction de la MA et segmentation de maillage-&gt;export .off</a:t>
            </a:r>
            <a:endParaRPr lang="fr-FR" sz="1200" dirty="0" smtClean="0"/>
          </a:p>
          <a:p>
            <a:pPr marL="161925" lvl="2" indent="-158750">
              <a:spcAft>
                <a:spcPct val="20000"/>
              </a:spcAft>
              <a:buNone/>
            </a:pPr>
            <a:r>
              <a:rPr lang="fr-FR" sz="1200" b="1" u="sng" dirty="0" smtClean="0"/>
              <a:t>Travaux couplés WP1&amp;WP2</a:t>
            </a:r>
          </a:p>
          <a:p>
            <a:pPr marL="361950" lvl="2" indent="-358775">
              <a:spcAft>
                <a:spcPct val="20000"/>
              </a:spcAft>
              <a:buFont typeface="Wingdings" pitchFamily="2" charset="2"/>
              <a:buChar char="q"/>
            </a:pPr>
            <a:r>
              <a:rPr lang="fr-FR" sz="1200" dirty="0" smtClean="0"/>
              <a:t>Définition de la structure logicielle</a:t>
            </a:r>
          </a:p>
          <a:p>
            <a:pPr marL="520700" lvl="4" indent="-158750">
              <a:spcAft>
                <a:spcPct val="20000"/>
              </a:spcAft>
              <a:buFont typeface="Wingdings" pitchFamily="2" charset="2"/>
              <a:buChar char="Ø"/>
            </a:pPr>
            <a:r>
              <a:rPr lang="fr-FR" sz="1000" i="1" dirty="0" smtClean="0"/>
              <a:t>Intégration Open-Cascade / </a:t>
            </a:r>
            <a:r>
              <a:rPr lang="fr-FR" sz="1000" i="1" dirty="0" err="1" smtClean="0"/>
              <a:t>Gpure</a:t>
            </a:r>
            <a:r>
              <a:rPr lang="fr-FR" sz="1000" i="1" dirty="0" smtClean="0"/>
              <a:t> / </a:t>
            </a:r>
            <a:r>
              <a:rPr lang="fr-FR" sz="1000" i="1" dirty="0" err="1" smtClean="0"/>
              <a:t>viewer</a:t>
            </a:r>
            <a:r>
              <a:rPr lang="fr-FR" sz="1000" i="1" dirty="0" smtClean="0"/>
              <a:t> </a:t>
            </a:r>
            <a:r>
              <a:rPr lang="fr-FR" sz="1000" i="1" dirty="0" err="1" smtClean="0"/>
              <a:t>OpenGL</a:t>
            </a:r>
            <a:endParaRPr lang="fr-FR" sz="1000" i="1" dirty="0" smtClean="0"/>
          </a:p>
          <a:p>
            <a:pPr marL="361950" lvl="2" indent="-358775">
              <a:spcAft>
                <a:spcPts val="1200"/>
              </a:spcAft>
              <a:buFont typeface="Wingdings" pitchFamily="2" charset="2"/>
              <a:buChar char="q"/>
            </a:pPr>
            <a:r>
              <a:rPr lang="fr-FR" sz="1200" dirty="0" smtClean="0"/>
              <a:t>Réflexion sur les structures de données WP1-WP2</a:t>
            </a:r>
          </a:p>
          <a:p>
            <a:pPr marL="161925" lvl="2" indent="-158750">
              <a:spcAft>
                <a:spcPct val="20000"/>
              </a:spcAft>
              <a:buNone/>
            </a:pPr>
            <a:r>
              <a:rPr lang="fr-FR" sz="1200" b="1" u="sng" dirty="0" smtClean="0"/>
              <a:t>Réunions de travail:</a:t>
            </a:r>
            <a:r>
              <a:rPr lang="fr-FR" sz="1200" b="1" dirty="0" smtClean="0"/>
              <a:t> </a:t>
            </a:r>
          </a:p>
          <a:p>
            <a:pPr marL="361950" lvl="2" indent="-361950">
              <a:spcAft>
                <a:spcPct val="20000"/>
              </a:spcAft>
              <a:buFont typeface="Wingdings" pitchFamily="2" charset="2"/>
              <a:buChar char="q"/>
            </a:pPr>
            <a:r>
              <a:rPr lang="fr-FR" sz="1200" dirty="0" smtClean="0"/>
              <a:t>Réunion Avancement  Grenoble 19.07.11</a:t>
            </a:r>
          </a:p>
          <a:p>
            <a:pPr marL="542925" lvl="2" indent="-180975">
              <a:spcAft>
                <a:spcPct val="20000"/>
              </a:spcAft>
              <a:buFont typeface="Wingdings" pitchFamily="2" charset="2"/>
              <a:buChar char="Ø"/>
            </a:pPr>
            <a:r>
              <a:rPr lang="fr-FR" sz="1000" i="1" dirty="0" smtClean="0"/>
              <a:t>CR_reunion_ROMMA_reunion190711.docx</a:t>
            </a:r>
          </a:p>
          <a:p>
            <a:pPr marL="361950" lvl="2" indent="-361950">
              <a:spcAft>
                <a:spcPct val="20000"/>
              </a:spcAft>
              <a:buFont typeface="Wingdings" pitchFamily="2" charset="2"/>
              <a:buChar char="q"/>
            </a:pPr>
            <a:r>
              <a:rPr lang="fr-FR" sz="1200" dirty="0" smtClean="0"/>
              <a:t>Réunion Avancement  Visio Grenoble / Suresnes 12.10.11</a:t>
            </a:r>
          </a:p>
          <a:p>
            <a:pPr marL="542925" lvl="2" indent="-180975">
              <a:spcAft>
                <a:spcPct val="20000"/>
              </a:spcAft>
              <a:buFont typeface="Wingdings" pitchFamily="2" charset="2"/>
              <a:buChar char="Ø"/>
            </a:pPr>
            <a:r>
              <a:rPr lang="fr-FR" sz="1000" i="1" dirty="0" smtClean="0"/>
              <a:t>CR_reunion_ROMMA_reunion121011.docx</a:t>
            </a:r>
          </a:p>
          <a:p>
            <a:pPr marL="361950" lvl="2" indent="-361950">
              <a:spcAft>
                <a:spcPct val="20000"/>
              </a:spcAft>
              <a:buFont typeface="Wingdings" pitchFamily="2" charset="2"/>
              <a:buChar char="q"/>
            </a:pPr>
            <a:r>
              <a:rPr lang="fr-FR" sz="1200" dirty="0" smtClean="0"/>
              <a:t>Réunion Structure de données Audio Grenoble / Suresnes 21.10.11</a:t>
            </a:r>
          </a:p>
          <a:p>
            <a:pPr marL="542925" lvl="2" indent="-180975">
              <a:spcAft>
                <a:spcPct val="20000"/>
              </a:spcAft>
              <a:buFont typeface="Wingdings" pitchFamily="2" charset="2"/>
              <a:buChar char="Ø"/>
            </a:pPr>
            <a:r>
              <a:rPr lang="fr-FR" sz="1000" i="1" dirty="0" smtClean="0"/>
              <a:t>CR_reunion_ROMMA_reunion121011.docx</a:t>
            </a:r>
          </a:p>
          <a:p>
            <a:pPr marL="542925" lvl="2" indent="-180975">
              <a:spcAft>
                <a:spcPct val="20000"/>
              </a:spcAft>
              <a:buNone/>
            </a:pPr>
            <a:endParaRPr lang="fr-FR" sz="1200" dirty="0" smtClean="0"/>
          </a:p>
          <a:p>
            <a:pPr marL="542925" lvl="2" indent="-180975">
              <a:spcAft>
                <a:spcPct val="20000"/>
              </a:spcAft>
              <a:buNone/>
            </a:pPr>
            <a:endParaRPr lang="fr-FR" sz="1200" dirty="0" smtClean="0"/>
          </a:p>
          <a:p>
            <a:pPr marL="542925" lvl="2" indent="-180975">
              <a:spcAft>
                <a:spcPct val="20000"/>
              </a:spcAft>
              <a:buFont typeface="Wingdings" pitchFamily="2" charset="2"/>
              <a:buChar char="Ø"/>
            </a:pPr>
            <a:endParaRPr lang="fr-FR" sz="1200" dirty="0" smtClean="0"/>
          </a:p>
          <a:p>
            <a:pPr marL="161925" lvl="2" indent="-158750">
              <a:spcAft>
                <a:spcPct val="20000"/>
              </a:spcAft>
              <a:buNone/>
            </a:pPr>
            <a:endParaRPr lang="fr-FR" dirty="0" smtClean="0"/>
          </a:p>
          <a:p>
            <a:pPr marL="161925" lvl="2" indent="-158750">
              <a:spcAft>
                <a:spcPct val="20000"/>
              </a:spcAft>
              <a:buNone/>
            </a:pPr>
            <a:endParaRPr lang="fr-FR" dirty="0" smtClean="0"/>
          </a:p>
          <a:p>
            <a:pPr>
              <a:buFont typeface="Arial" pitchFamily="34" charset="0"/>
              <a:buChar char="•"/>
            </a:pP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0633B4C-0A67-47A1-9D2B-EC2815F236F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globaux WP1 &amp; WP2 - Couplage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WP1 - Enrichir l’assemblage d’informations fonctionnelles</a:t>
            </a:r>
          </a:p>
          <a:p>
            <a:r>
              <a:rPr lang="fr-FR" dirty="0" smtClean="0"/>
              <a:t>WP2 – Idéaliser l’assemblage</a:t>
            </a:r>
          </a:p>
          <a:p>
            <a:endParaRPr lang="fr-FR" dirty="0" smtClean="0"/>
          </a:p>
          <a:p>
            <a:r>
              <a:rPr lang="fr-FR" u="sng" dirty="0" smtClean="0"/>
              <a:t>Couplage: </a:t>
            </a:r>
          </a:p>
          <a:p>
            <a:r>
              <a:rPr lang="fr-FR" dirty="0" smtClean="0"/>
              <a:t>Exploiter les informations fonctionnelles pour piloter les transformations géométriques d’idéalisation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0633B4C-0A67-47A1-9D2B-EC2815F236F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dirty="0" smtClean="0"/>
              <a:t>Processus et structure de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A0633B4C-0A67-47A1-9D2B-EC2815F236F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Pentagone 4"/>
          <p:cNvSpPr/>
          <p:nvPr/>
        </p:nvSpPr>
        <p:spPr>
          <a:xfrm>
            <a:off x="251520" y="2708920"/>
            <a:ext cx="504056" cy="288032"/>
          </a:xfrm>
          <a:prstGeom prst="homePlate">
            <a:avLst>
              <a:gd name="adj" fmla="val 1781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CAO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" name="Organigramme : Document 5"/>
          <p:cNvSpPr/>
          <p:nvPr/>
        </p:nvSpPr>
        <p:spPr>
          <a:xfrm>
            <a:off x="179512" y="2060848"/>
            <a:ext cx="792088" cy="288032"/>
          </a:xfrm>
          <a:prstGeom prst="flowChartDocument">
            <a:avLst/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1-Infos PLM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23528" y="234888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Pentagone 7"/>
          <p:cNvSpPr/>
          <p:nvPr/>
        </p:nvSpPr>
        <p:spPr>
          <a:xfrm>
            <a:off x="1403648" y="2708920"/>
            <a:ext cx="504056" cy="288032"/>
          </a:xfrm>
          <a:prstGeom prst="homePlate">
            <a:avLst>
              <a:gd name="adj" fmla="val 1781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CAO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835696" y="2708920"/>
            <a:ext cx="216024" cy="288032"/>
          </a:xfrm>
          <a:prstGeom prst="chevron">
            <a:avLst>
              <a:gd name="adj" fmla="val 26852"/>
            </a:avLst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1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0" name="Organigramme : Document 9"/>
          <p:cNvSpPr/>
          <p:nvPr/>
        </p:nvSpPr>
        <p:spPr>
          <a:xfrm>
            <a:off x="1331640" y="2060848"/>
            <a:ext cx="936104" cy="360040"/>
          </a:xfrm>
          <a:prstGeom prst="flowChartDocument">
            <a:avLst/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2-Interfaces géométriques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475656" y="2420888"/>
            <a:ext cx="0" cy="288032"/>
          </a:xfrm>
          <a:prstGeom prst="straightConnector1">
            <a:avLst/>
          </a:prstGeom>
          <a:ln w="12700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entagone 11"/>
          <p:cNvSpPr/>
          <p:nvPr/>
        </p:nvSpPr>
        <p:spPr>
          <a:xfrm>
            <a:off x="3059832" y="2708920"/>
            <a:ext cx="504056" cy="288032"/>
          </a:xfrm>
          <a:prstGeom prst="homePlate">
            <a:avLst>
              <a:gd name="adj" fmla="val 1781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CAO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3491880" y="2708920"/>
            <a:ext cx="216024" cy="288032"/>
          </a:xfrm>
          <a:prstGeom prst="chevron">
            <a:avLst>
              <a:gd name="adj" fmla="val 26852"/>
            </a:avLst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1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643888" y="2709292"/>
            <a:ext cx="208032" cy="288032"/>
          </a:xfrm>
          <a:prstGeom prst="chevron">
            <a:avLst>
              <a:gd name="adj" fmla="val 26852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2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5" name="Flèche droite 14"/>
          <p:cNvSpPr/>
          <p:nvPr/>
        </p:nvSpPr>
        <p:spPr>
          <a:xfrm rot="5400000">
            <a:off x="287524" y="3104964"/>
            <a:ext cx="360040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Organigramme : Document 16"/>
          <p:cNvSpPr/>
          <p:nvPr/>
        </p:nvSpPr>
        <p:spPr>
          <a:xfrm>
            <a:off x="3059832" y="2060848"/>
            <a:ext cx="936104" cy="432048"/>
          </a:xfrm>
          <a:prstGeom prst="flowChartDocumen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3- Fonctions technologiques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18" name="Connecteur droit avec flèche 17"/>
          <p:cNvCxnSpPr>
            <a:endCxn id="12" idx="0"/>
          </p:cNvCxnSpPr>
          <p:nvPr/>
        </p:nvCxnSpPr>
        <p:spPr>
          <a:xfrm>
            <a:off x="3275856" y="2492896"/>
            <a:ext cx="10350" cy="216024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5" idx="3"/>
            <a:endCxn id="8" idx="1"/>
          </p:cNvCxnSpPr>
          <p:nvPr/>
        </p:nvCxnSpPr>
        <p:spPr>
          <a:xfrm>
            <a:off x="755576" y="2852936"/>
            <a:ext cx="648072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9" idx="3"/>
            <a:endCxn id="12" idx="1"/>
          </p:cNvCxnSpPr>
          <p:nvPr/>
        </p:nvCxnSpPr>
        <p:spPr>
          <a:xfrm>
            <a:off x="2051720" y="2852936"/>
            <a:ext cx="1008112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Pentagone 20"/>
          <p:cNvSpPr/>
          <p:nvPr/>
        </p:nvSpPr>
        <p:spPr>
          <a:xfrm>
            <a:off x="5508104" y="2708920"/>
            <a:ext cx="504056" cy="288032"/>
          </a:xfrm>
          <a:prstGeom prst="homePlate">
            <a:avLst>
              <a:gd name="adj" fmla="val 1781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CAO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5940152" y="2708920"/>
            <a:ext cx="216024" cy="288032"/>
          </a:xfrm>
          <a:prstGeom prst="chevron">
            <a:avLst>
              <a:gd name="adj" fmla="val 26852"/>
            </a:avLst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1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6084168" y="2709292"/>
            <a:ext cx="216024" cy="288032"/>
          </a:xfrm>
          <a:prstGeom prst="chevron">
            <a:avLst>
              <a:gd name="adj" fmla="val 26852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2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24" name="Connecteur droit avec flèche 23"/>
          <p:cNvCxnSpPr>
            <a:stCxn id="14" idx="3"/>
            <a:endCxn id="21" idx="1"/>
          </p:cNvCxnSpPr>
          <p:nvPr/>
        </p:nvCxnSpPr>
        <p:spPr>
          <a:xfrm flipV="1">
            <a:off x="3851920" y="2852936"/>
            <a:ext cx="1656184" cy="372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hevron 24"/>
          <p:cNvSpPr/>
          <p:nvPr/>
        </p:nvSpPr>
        <p:spPr>
          <a:xfrm>
            <a:off x="6228184" y="2708920"/>
            <a:ext cx="216024" cy="288032"/>
          </a:xfrm>
          <a:prstGeom prst="chevron">
            <a:avLst>
              <a:gd name="adj" fmla="val 26852"/>
            </a:avLst>
          </a:prstGeom>
          <a:solidFill>
            <a:schemeClr val="accent5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3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496" y="1772816"/>
            <a:ext cx="4680520" cy="45365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1259632" y="177281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LJK</a:t>
            </a:r>
            <a:endParaRPr lang="fr-FR" sz="1200" b="1" dirty="0"/>
          </a:p>
        </p:txBody>
      </p:sp>
      <p:sp>
        <p:nvSpPr>
          <p:cNvPr id="28" name="Organigramme : Document 27"/>
          <p:cNvSpPr/>
          <p:nvPr/>
        </p:nvSpPr>
        <p:spPr>
          <a:xfrm>
            <a:off x="5508104" y="2060848"/>
            <a:ext cx="936104" cy="432048"/>
          </a:xfrm>
          <a:prstGeom prst="flowChartDocument">
            <a:avLst/>
          </a:prstGeom>
          <a:solidFill>
            <a:srgbClr val="CC9900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4- Décomposition d’idéalisation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34" name="Connecteur droit avec flèche 33"/>
          <p:cNvCxnSpPr>
            <a:stCxn id="25" idx="3"/>
            <a:endCxn id="65" idx="1"/>
          </p:cNvCxnSpPr>
          <p:nvPr/>
        </p:nvCxnSpPr>
        <p:spPr>
          <a:xfrm>
            <a:off x="6444208" y="2852936"/>
            <a:ext cx="360040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Pentagone 34"/>
          <p:cNvSpPr/>
          <p:nvPr/>
        </p:nvSpPr>
        <p:spPr>
          <a:xfrm>
            <a:off x="7776864" y="3212976"/>
            <a:ext cx="902147" cy="288032"/>
          </a:xfrm>
          <a:prstGeom prst="homePlate">
            <a:avLst>
              <a:gd name="adj" fmla="val 1781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CAO Idéalisé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76056" y="1772816"/>
            <a:ext cx="3816424" cy="45365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/>
          <p:nvPr/>
        </p:nvSpPr>
        <p:spPr>
          <a:xfrm>
            <a:off x="5148064" y="14847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WP2</a:t>
            </a:r>
            <a:endParaRPr lang="fr-FR" sz="1200" dirty="0"/>
          </a:p>
        </p:txBody>
      </p:sp>
      <p:sp>
        <p:nvSpPr>
          <p:cNvPr id="39" name="Flèche droite 38"/>
          <p:cNvSpPr/>
          <p:nvPr/>
        </p:nvSpPr>
        <p:spPr>
          <a:xfrm rot="5400000">
            <a:off x="1511660" y="3104964"/>
            <a:ext cx="360040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avec flèche 39"/>
          <p:cNvCxnSpPr>
            <a:endCxn id="21" idx="0"/>
          </p:cNvCxnSpPr>
          <p:nvPr/>
        </p:nvCxnSpPr>
        <p:spPr>
          <a:xfrm>
            <a:off x="5724128" y="2492896"/>
            <a:ext cx="10350" cy="216024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059832" y="17728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LJK +  </a:t>
            </a:r>
            <a:r>
              <a:rPr lang="fr-FR" sz="1200" b="1" dirty="0" err="1" smtClean="0"/>
              <a:t>Gscop</a:t>
            </a:r>
            <a:endParaRPr lang="fr-FR" sz="1200" b="1" dirty="0"/>
          </a:p>
        </p:txBody>
      </p:sp>
      <p:sp>
        <p:nvSpPr>
          <p:cNvPr id="42" name="Flèche droite 41"/>
          <p:cNvSpPr/>
          <p:nvPr/>
        </p:nvSpPr>
        <p:spPr>
          <a:xfrm rot="5400000">
            <a:off x="5616116" y="3104964"/>
            <a:ext cx="360040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6804248" y="3140968"/>
            <a:ext cx="761802" cy="4320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Résolution du graphe</a:t>
            </a:r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44" name="Connecteur droit avec flèche 43"/>
          <p:cNvCxnSpPr>
            <a:stCxn id="43" idx="3"/>
            <a:endCxn id="35" idx="1"/>
          </p:cNvCxnSpPr>
          <p:nvPr/>
        </p:nvCxnSpPr>
        <p:spPr>
          <a:xfrm>
            <a:off x="7566050" y="3356992"/>
            <a:ext cx="210814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107504" y="148478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WP1</a:t>
            </a:r>
            <a:endParaRPr lang="fr-FR" sz="1200" dirty="0"/>
          </a:p>
        </p:txBody>
      </p:sp>
      <p:cxnSp>
        <p:nvCxnSpPr>
          <p:cNvPr id="46" name="Connecteur droit avec flèche 45"/>
          <p:cNvCxnSpPr>
            <a:stCxn id="35" idx="3"/>
          </p:cNvCxnSpPr>
          <p:nvPr/>
        </p:nvCxnSpPr>
        <p:spPr>
          <a:xfrm>
            <a:off x="8679011" y="3356992"/>
            <a:ext cx="213469" cy="0"/>
          </a:xfrm>
          <a:prstGeom prst="straightConnector1">
            <a:avLst/>
          </a:prstGeom>
          <a:ln w="63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Pentagone 46"/>
          <p:cNvSpPr/>
          <p:nvPr/>
        </p:nvSpPr>
        <p:spPr>
          <a:xfrm>
            <a:off x="8100392" y="2708920"/>
            <a:ext cx="720080" cy="288032"/>
          </a:xfrm>
          <a:prstGeom prst="homePlate">
            <a:avLst>
              <a:gd name="adj" fmla="val 1781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Simulation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508104" y="177281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EADS</a:t>
            </a:r>
            <a:endParaRPr lang="fr-FR" sz="1200" b="1" dirty="0"/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504" y="3645024"/>
            <a:ext cx="8539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09120"/>
            <a:ext cx="648072" cy="723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5301208"/>
            <a:ext cx="883935" cy="648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2" name="Connecteur droit 51"/>
          <p:cNvCxnSpPr/>
          <p:nvPr/>
        </p:nvCxnSpPr>
        <p:spPr>
          <a:xfrm>
            <a:off x="1115616" y="3501008"/>
            <a:ext cx="0" cy="2664296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3501008"/>
            <a:ext cx="1386954" cy="140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Connecteur droit 53"/>
          <p:cNvCxnSpPr/>
          <p:nvPr/>
        </p:nvCxnSpPr>
        <p:spPr>
          <a:xfrm>
            <a:off x="2555776" y="3429000"/>
            <a:ext cx="0" cy="2736304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2639" y="3429000"/>
            <a:ext cx="1213297" cy="98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4293096"/>
            <a:ext cx="1388211" cy="83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18497" y="5085184"/>
            <a:ext cx="1337479" cy="120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" name="Picture 10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1345033">
            <a:off x="5205524" y="3871360"/>
            <a:ext cx="2282568" cy="1635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5817" y="4005064"/>
            <a:ext cx="1194655" cy="105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0" name="Connecteur droit 59"/>
          <p:cNvCxnSpPr/>
          <p:nvPr/>
        </p:nvCxnSpPr>
        <p:spPr>
          <a:xfrm>
            <a:off x="7524328" y="4005064"/>
            <a:ext cx="0" cy="216024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Pentagone 64"/>
          <p:cNvSpPr/>
          <p:nvPr/>
        </p:nvSpPr>
        <p:spPr>
          <a:xfrm>
            <a:off x="6804248" y="2708920"/>
            <a:ext cx="504056" cy="288032"/>
          </a:xfrm>
          <a:prstGeom prst="homePlate">
            <a:avLst>
              <a:gd name="adj" fmla="val 17813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CAO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6" name="Chevron 65"/>
          <p:cNvSpPr/>
          <p:nvPr/>
        </p:nvSpPr>
        <p:spPr>
          <a:xfrm>
            <a:off x="7236296" y="2708920"/>
            <a:ext cx="216024" cy="288032"/>
          </a:xfrm>
          <a:prstGeom prst="chevron">
            <a:avLst>
              <a:gd name="adj" fmla="val 26852"/>
            </a:avLst>
          </a:prstGeom>
          <a:solidFill>
            <a:schemeClr val="accent3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1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7" name="Chevron 66"/>
          <p:cNvSpPr/>
          <p:nvPr/>
        </p:nvSpPr>
        <p:spPr>
          <a:xfrm>
            <a:off x="7380312" y="2709292"/>
            <a:ext cx="216024" cy="288032"/>
          </a:xfrm>
          <a:prstGeom prst="chevron">
            <a:avLst>
              <a:gd name="adj" fmla="val 26852"/>
            </a:avLst>
          </a:prstGeom>
          <a:solidFill>
            <a:schemeClr val="accent2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2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68" name="Chevron 67"/>
          <p:cNvSpPr/>
          <p:nvPr/>
        </p:nvSpPr>
        <p:spPr>
          <a:xfrm>
            <a:off x="7524328" y="2708920"/>
            <a:ext cx="216024" cy="288032"/>
          </a:xfrm>
          <a:prstGeom prst="chevron">
            <a:avLst>
              <a:gd name="adj" fmla="val 26852"/>
            </a:avLst>
          </a:prstGeom>
          <a:solidFill>
            <a:schemeClr val="accent5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>
                <a:solidFill>
                  <a:schemeClr val="tx1"/>
                </a:solidFill>
              </a:rPr>
              <a:t>3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7668344" y="2708920"/>
            <a:ext cx="216024" cy="288032"/>
          </a:xfrm>
          <a:prstGeom prst="chevron">
            <a:avLst>
              <a:gd name="adj" fmla="val 26852"/>
            </a:avLst>
          </a:prstGeom>
          <a:solidFill>
            <a:srgbClr val="CC9900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Flèche droite 15"/>
          <p:cNvSpPr/>
          <p:nvPr/>
        </p:nvSpPr>
        <p:spPr>
          <a:xfrm rot="5400000">
            <a:off x="3167844" y="3104964"/>
            <a:ext cx="360040" cy="2880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/>
          <p:cNvSpPr txBox="1"/>
          <p:nvPr/>
        </p:nvSpPr>
        <p:spPr>
          <a:xfrm>
            <a:off x="1259632" y="6309320"/>
            <a:ext cx="6120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i="1" dirty="0" smtClean="0"/>
              <a:t>Représentation schématique du processus de préparation de données de simulation</a:t>
            </a:r>
          </a:p>
          <a:p>
            <a:endParaRPr lang="fr-FR" sz="11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WP1: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ED81CC4C-BA8E-473F-AAC8-C3DD761A711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8113" y="1418803"/>
            <a:ext cx="8867775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WP1: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ED81CC4C-BA8E-473F-AAC8-C3DD761A711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7" name="ZoneTexte 16"/>
          <p:cNvSpPr txBox="1"/>
          <p:nvPr/>
        </p:nvSpPr>
        <p:spPr>
          <a:xfrm>
            <a:off x="683568" y="1556792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Assumption</a:t>
            </a:r>
            <a:r>
              <a:rPr lang="en-US" dirty="0" smtClean="0"/>
              <a:t>: </a:t>
            </a:r>
            <a:r>
              <a:rPr lang="en-US" i="1" dirty="0" smtClean="0"/>
              <a:t>“All components are at mechanical equilibrium.”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683568" y="1196752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Mechanical Analysis</a:t>
            </a:r>
            <a:endParaRPr lang="en-US" b="1" dirty="0" smtClean="0"/>
          </a:p>
        </p:txBody>
      </p:sp>
      <p:pic>
        <p:nvPicPr>
          <p:cNvPr id="32" name="Image 31" descr="ecro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71846" y="2828655"/>
            <a:ext cx="2416578" cy="1896489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3059832" y="2420888"/>
            <a:ext cx="432048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971600" y="2420888"/>
            <a:ext cx="432048" cy="432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1547664" y="2348880"/>
            <a:ext cx="1368152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Planar Contact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3635896" y="2348880"/>
            <a:ext cx="1368152" cy="57606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Cylindrical Interference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Ellipse 41"/>
          <p:cNvSpPr/>
          <p:nvPr/>
        </p:nvSpPr>
        <p:spPr>
          <a:xfrm>
            <a:off x="5148064" y="2420888"/>
            <a:ext cx="432048" cy="43204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4" name="Connecteur droit 43"/>
          <p:cNvCxnSpPr>
            <a:stCxn id="37" idx="6"/>
            <a:endCxn id="40" idx="1"/>
          </p:cNvCxnSpPr>
          <p:nvPr/>
        </p:nvCxnSpPr>
        <p:spPr>
          <a:xfrm>
            <a:off x="1403648" y="263691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34" idx="2"/>
            <a:endCxn id="40" idx="3"/>
          </p:cNvCxnSpPr>
          <p:nvPr/>
        </p:nvCxnSpPr>
        <p:spPr>
          <a:xfrm flipH="1">
            <a:off x="2915816" y="263691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34" idx="6"/>
            <a:endCxn id="41" idx="1"/>
          </p:cNvCxnSpPr>
          <p:nvPr/>
        </p:nvCxnSpPr>
        <p:spPr>
          <a:xfrm>
            <a:off x="3491880" y="263691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41" idx="3"/>
            <a:endCxn id="42" idx="2"/>
          </p:cNvCxnSpPr>
          <p:nvPr/>
        </p:nvCxnSpPr>
        <p:spPr>
          <a:xfrm>
            <a:off x="5004048" y="2636912"/>
            <a:ext cx="14401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059832" y="3284984"/>
            <a:ext cx="432048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635896" y="3212976"/>
            <a:ext cx="1368152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Spline</a:t>
            </a:r>
            <a:r>
              <a:rPr lang="en-US" dirty="0" smtClean="0">
                <a:solidFill>
                  <a:schemeClr val="tx1"/>
                </a:solidFill>
              </a:rPr>
              <a:t> 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547664" y="3212976"/>
            <a:ext cx="1368152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Planar Support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3059832" y="4581128"/>
            <a:ext cx="432048" cy="43204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635896" y="4509120"/>
            <a:ext cx="1368152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Threaded Link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47664" y="4509120"/>
            <a:ext cx="1368152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Planar Support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Connecteur droit avec flèche 65"/>
          <p:cNvCxnSpPr/>
          <p:nvPr/>
        </p:nvCxnSpPr>
        <p:spPr>
          <a:xfrm flipH="1">
            <a:off x="2987824" y="3501008"/>
            <a:ext cx="2880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2987824" y="4797152"/>
            <a:ext cx="28803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3275856" y="4797152"/>
            <a:ext cx="288032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2555776" y="378904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Unbalanced</a:t>
            </a:r>
            <a:endParaRPr lang="en-US" dirty="0"/>
          </a:p>
        </p:txBody>
      </p:sp>
      <p:sp>
        <p:nvSpPr>
          <p:cNvPr id="70" name="ZoneTexte 69"/>
          <p:cNvSpPr txBox="1"/>
          <p:nvPr/>
        </p:nvSpPr>
        <p:spPr>
          <a:xfrm>
            <a:off x="2705452" y="51479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Balanced</a:t>
            </a:r>
            <a:endParaRPr lang="en-US" dirty="0"/>
          </a:p>
        </p:txBody>
      </p:sp>
      <p:sp>
        <p:nvSpPr>
          <p:cNvPr id="72" name="Accolade ouvrante 71"/>
          <p:cNvSpPr/>
          <p:nvPr/>
        </p:nvSpPr>
        <p:spPr>
          <a:xfrm>
            <a:off x="1187624" y="3212976"/>
            <a:ext cx="144016" cy="223224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ZoneTexte 72"/>
          <p:cNvSpPr txBox="1"/>
          <p:nvPr/>
        </p:nvSpPr>
        <p:spPr>
          <a:xfrm rot="16200000">
            <a:off x="107647" y="413964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interpretations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WP1: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ED81CC4C-BA8E-473F-AAC8-C3DD761A711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683568" y="2564904"/>
            <a:ext cx="394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Eliminating translation in space </a:t>
            </a:r>
            <a:r>
              <a:rPr lang="en-US" sz="2000" dirty="0" smtClean="0">
                <a:sym typeface="Wingdings" pitchFamily="2" charset="2"/>
              </a:rPr>
              <a:t> eliminating translation along each of the </a:t>
            </a:r>
            <a:r>
              <a:rPr lang="en-US" sz="2000" dirty="0" smtClean="0">
                <a:sym typeface="Wingdings" pitchFamily="2" charset="2"/>
              </a:rPr>
              <a:t>orthogonal axis.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ym typeface="Wingdings" pitchFamily="2" charset="2"/>
              </a:rPr>
              <a:t> Kinematic constraints in 1D as directed graph.</a:t>
            </a:r>
            <a:endParaRPr lang="en-US" sz="2000" dirty="0" smtClean="0">
              <a:sym typeface="Wingdings" pitchFamily="2" charset="2"/>
            </a:endParaRPr>
          </a:p>
        </p:txBody>
      </p:sp>
      <p:grpSp>
        <p:nvGrpSpPr>
          <p:cNvPr id="4" name="Groupe 23"/>
          <p:cNvGrpSpPr/>
          <p:nvPr/>
        </p:nvGrpSpPr>
        <p:grpSpPr>
          <a:xfrm>
            <a:off x="5940152" y="3501008"/>
            <a:ext cx="2016224" cy="576064"/>
            <a:chOff x="5940152" y="4139788"/>
            <a:chExt cx="2016224" cy="576064"/>
          </a:xfrm>
        </p:grpSpPr>
        <p:sp>
          <p:nvSpPr>
            <p:cNvPr id="12" name="Ellipse 11"/>
            <p:cNvSpPr/>
            <p:nvPr/>
          </p:nvSpPr>
          <p:spPr>
            <a:xfrm>
              <a:off x="7380312" y="4139788"/>
              <a:ext cx="576064" cy="5760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Obj2</a:t>
              </a:r>
              <a:endParaRPr lang="en-US" sz="1000" dirty="0"/>
            </a:p>
          </p:txBody>
        </p:sp>
        <p:sp>
          <p:nvSpPr>
            <p:cNvPr id="13" name="Ellipse 12"/>
            <p:cNvSpPr/>
            <p:nvPr/>
          </p:nvSpPr>
          <p:spPr>
            <a:xfrm>
              <a:off x="5940152" y="4139788"/>
              <a:ext cx="576064" cy="576064"/>
            </a:xfrm>
            <a:prstGeom prst="ellipse">
              <a:avLst/>
            </a:prstGeom>
            <a:solidFill>
              <a:srgbClr val="62A67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Obj1</a:t>
              </a:r>
              <a:endParaRPr lang="en-US" sz="1000" dirty="0"/>
            </a:p>
          </p:txBody>
        </p:sp>
        <p:cxnSp>
          <p:nvCxnSpPr>
            <p:cNvPr id="15" name="Connecteur droit avec flèche 14"/>
            <p:cNvCxnSpPr>
              <a:stCxn id="12" idx="2"/>
              <a:endCxn id="13" idx="6"/>
            </p:cNvCxnSpPr>
            <p:nvPr/>
          </p:nvCxnSpPr>
          <p:spPr>
            <a:xfrm flipH="1">
              <a:off x="6516216" y="4427820"/>
              <a:ext cx="86409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18"/>
          <p:cNvGrpSpPr/>
          <p:nvPr/>
        </p:nvGrpSpPr>
        <p:grpSpPr>
          <a:xfrm>
            <a:off x="5868144" y="2060848"/>
            <a:ext cx="2376264" cy="1171292"/>
            <a:chOff x="5868144" y="3501008"/>
            <a:chExt cx="2376264" cy="1171292"/>
          </a:xfrm>
        </p:grpSpPr>
        <p:sp>
          <p:nvSpPr>
            <p:cNvPr id="6" name="Rectangle 5"/>
            <p:cNvSpPr/>
            <p:nvPr/>
          </p:nvSpPr>
          <p:spPr>
            <a:xfrm>
              <a:off x="6660232" y="3501008"/>
              <a:ext cx="1008112" cy="720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0152" y="3645024"/>
              <a:ext cx="720080" cy="432048"/>
            </a:xfrm>
            <a:prstGeom prst="rect">
              <a:avLst/>
            </a:prstGeom>
            <a:solidFill>
              <a:srgbClr val="62A67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Obj1</a:t>
              </a:r>
              <a:endParaRPr lang="en-US" dirty="0"/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5868144" y="4437112"/>
              <a:ext cx="20882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7956376" y="4149080"/>
              <a:ext cx="288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Freestyle Script" pitchFamily="66" charset="0"/>
                </a:rPr>
                <a:t>x</a:t>
              </a:r>
              <a:endParaRPr lang="en-US" sz="2800" dirty="0">
                <a:latin typeface="Freestyle Script" pitchFamily="66" charset="0"/>
              </a:endParaRPr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683568" y="1556792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Assumption</a:t>
            </a:r>
            <a:r>
              <a:rPr lang="en-US" dirty="0" smtClean="0"/>
              <a:t>: </a:t>
            </a:r>
            <a:r>
              <a:rPr lang="en-US" i="1" dirty="0" smtClean="0"/>
              <a:t>“Unless justified by a functional kinematic chain, rotations are the only internal motions allowed.”</a:t>
            </a:r>
          </a:p>
          <a:p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683568" y="1196752"/>
            <a:ext cx="229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Kinematic </a:t>
            </a:r>
            <a:r>
              <a:rPr lang="en-US" b="1" dirty="0" smtClean="0"/>
              <a:t>Analysis</a:t>
            </a:r>
            <a:endParaRPr lang="en-US" b="1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5950699" y="306896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Geometric Layout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5590609" y="415837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Kinematic Graph for X-axis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683568" y="4725144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 Problem: The </a:t>
            </a:r>
            <a:r>
              <a:rPr lang="en-US" dirty="0" smtClean="0">
                <a:sym typeface="Wingdings" pitchFamily="2" charset="2"/>
              </a:rPr>
              <a:t>choice of axis</a:t>
            </a:r>
            <a:r>
              <a:rPr lang="en-US" dirty="0" smtClean="0">
                <a:sym typeface="Wingdings" pitchFamily="2" charset="2"/>
              </a:rPr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Solution: Voting for local coordinates, based on </a:t>
            </a:r>
            <a:r>
              <a:rPr lang="en-US" dirty="0" err="1" smtClean="0">
                <a:sym typeface="Wingdings" pitchFamily="2" charset="2"/>
              </a:rPr>
              <a:t>normals</a:t>
            </a:r>
            <a:r>
              <a:rPr lang="en-US" dirty="0" smtClean="0">
                <a:sym typeface="Wingdings" pitchFamily="2" charset="2"/>
              </a:rPr>
              <a:t> and axis.</a:t>
            </a:r>
            <a:endParaRPr lang="en-US" dirty="0" smtClean="0"/>
          </a:p>
        </p:txBody>
      </p:sp>
      <p:sp>
        <p:nvSpPr>
          <p:cNvPr id="26" name="Rectangle 25"/>
          <p:cNvSpPr/>
          <p:nvPr/>
        </p:nvSpPr>
        <p:spPr>
          <a:xfrm rot="1332912">
            <a:off x="6660232" y="4931876"/>
            <a:ext cx="1008112" cy="7200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rot="1332912">
            <a:off x="5995103" y="4773226"/>
            <a:ext cx="720080" cy="432048"/>
          </a:xfrm>
          <a:prstGeom prst="rect">
            <a:avLst/>
          </a:prstGeom>
          <a:solidFill>
            <a:srgbClr val="62A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necteur droit avec flèche 27"/>
          <p:cNvCxnSpPr/>
          <p:nvPr/>
        </p:nvCxnSpPr>
        <p:spPr>
          <a:xfrm>
            <a:off x="5868144" y="5867980"/>
            <a:ext cx="208823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956376" y="557994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Freestyle Script" pitchFamily="66" charset="0"/>
              </a:rPr>
              <a:t>x</a:t>
            </a:r>
            <a:endParaRPr lang="en-US" sz="2800" dirty="0">
              <a:latin typeface="Freestyle Script" pitchFamily="66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5950699" y="593998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 choice of axis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WP1: Présentation des travaux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ED81CC4C-BA8E-473F-AAC8-C3DD761A711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9" name="Image 8" descr="bol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1196752"/>
            <a:ext cx="2592286" cy="1956442"/>
          </a:xfrm>
          <a:prstGeom prst="rect">
            <a:avLst/>
          </a:prstGeom>
        </p:spPr>
      </p:pic>
      <p:pic>
        <p:nvPicPr>
          <p:cNvPr id="10" name="Image 9" descr="bol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640" y="1268760"/>
            <a:ext cx="2592286" cy="1956442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6156176" y="4509120"/>
            <a:ext cx="432048" cy="432048"/>
          </a:xfrm>
          <a:prstGeom prst="ellipse">
            <a:avLst/>
          </a:prstGeom>
          <a:solidFill>
            <a:srgbClr val="62A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516216" y="5733256"/>
            <a:ext cx="432048" cy="432048"/>
          </a:xfrm>
          <a:prstGeom prst="ellipse">
            <a:avLst/>
          </a:prstGeom>
          <a:solidFill>
            <a:srgbClr val="E396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7812360" y="5733256"/>
            <a:ext cx="432048" cy="432048"/>
          </a:xfrm>
          <a:prstGeom prst="ellipse">
            <a:avLst/>
          </a:prstGeom>
          <a:solidFill>
            <a:srgbClr val="A899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7164288" y="3789040"/>
            <a:ext cx="432048" cy="432048"/>
          </a:xfrm>
          <a:prstGeom prst="ellipse">
            <a:avLst/>
          </a:prstGeom>
          <a:solidFill>
            <a:srgbClr val="EAE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8172400" y="4509120"/>
            <a:ext cx="432048" cy="432048"/>
          </a:xfrm>
          <a:prstGeom prst="ellipse">
            <a:avLst/>
          </a:prstGeom>
          <a:solidFill>
            <a:srgbClr val="6391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4" name="Connecteur droit avec flèche 33"/>
          <p:cNvCxnSpPr>
            <a:stCxn id="15" idx="4"/>
            <a:endCxn id="13" idx="0"/>
          </p:cNvCxnSpPr>
          <p:nvPr/>
        </p:nvCxnSpPr>
        <p:spPr>
          <a:xfrm flipH="1">
            <a:off x="8028384" y="4941168"/>
            <a:ext cx="360040" cy="7920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13" idx="2"/>
            <a:endCxn id="12" idx="6"/>
          </p:cNvCxnSpPr>
          <p:nvPr/>
        </p:nvCxnSpPr>
        <p:spPr>
          <a:xfrm flipH="1">
            <a:off x="6948264" y="5949280"/>
            <a:ext cx="86409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2" idx="0"/>
            <a:endCxn id="11" idx="4"/>
          </p:cNvCxnSpPr>
          <p:nvPr/>
        </p:nvCxnSpPr>
        <p:spPr>
          <a:xfrm flipH="1" flipV="1">
            <a:off x="6372200" y="4941168"/>
            <a:ext cx="360040" cy="7920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4" idx="2"/>
            <a:endCxn id="11" idx="0"/>
          </p:cNvCxnSpPr>
          <p:nvPr/>
        </p:nvCxnSpPr>
        <p:spPr>
          <a:xfrm flipH="1">
            <a:off x="6372200" y="4005064"/>
            <a:ext cx="792088" cy="5040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14" idx="6"/>
            <a:endCxn id="15" idx="0"/>
          </p:cNvCxnSpPr>
          <p:nvPr/>
        </p:nvCxnSpPr>
        <p:spPr>
          <a:xfrm>
            <a:off x="7596336" y="4005064"/>
            <a:ext cx="792088" cy="5040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3347864" y="4509120"/>
            <a:ext cx="432048" cy="432048"/>
          </a:xfrm>
          <a:prstGeom prst="ellipse">
            <a:avLst/>
          </a:prstGeom>
          <a:solidFill>
            <a:srgbClr val="62A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3707904" y="5733256"/>
            <a:ext cx="432048" cy="432048"/>
          </a:xfrm>
          <a:prstGeom prst="ellipse">
            <a:avLst/>
          </a:prstGeom>
          <a:solidFill>
            <a:srgbClr val="E396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5004048" y="5733256"/>
            <a:ext cx="432048" cy="432048"/>
          </a:xfrm>
          <a:prstGeom prst="ellipse">
            <a:avLst/>
          </a:prstGeom>
          <a:solidFill>
            <a:srgbClr val="A899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4355976" y="3789040"/>
            <a:ext cx="432048" cy="432048"/>
          </a:xfrm>
          <a:prstGeom prst="ellipse">
            <a:avLst/>
          </a:prstGeom>
          <a:solidFill>
            <a:srgbClr val="EAE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5364088" y="4509120"/>
            <a:ext cx="432048" cy="432048"/>
          </a:xfrm>
          <a:prstGeom prst="ellipse">
            <a:avLst/>
          </a:prstGeom>
          <a:solidFill>
            <a:srgbClr val="6391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0" name="Connecteur droit avec flèche 69"/>
          <p:cNvCxnSpPr>
            <a:stCxn id="69" idx="4"/>
            <a:endCxn id="67" idx="0"/>
          </p:cNvCxnSpPr>
          <p:nvPr/>
        </p:nvCxnSpPr>
        <p:spPr>
          <a:xfrm flipH="1">
            <a:off x="5220072" y="4941168"/>
            <a:ext cx="360040" cy="7920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>
            <a:stCxn id="67" idx="2"/>
            <a:endCxn id="66" idx="6"/>
          </p:cNvCxnSpPr>
          <p:nvPr/>
        </p:nvCxnSpPr>
        <p:spPr>
          <a:xfrm flipH="1">
            <a:off x="4139952" y="5949280"/>
            <a:ext cx="86409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68" idx="2"/>
          </p:cNvCxnSpPr>
          <p:nvPr/>
        </p:nvCxnSpPr>
        <p:spPr>
          <a:xfrm flipH="1">
            <a:off x="3563888" y="4005064"/>
            <a:ext cx="792088" cy="5040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68" idx="6"/>
            <a:endCxn id="69" idx="0"/>
          </p:cNvCxnSpPr>
          <p:nvPr/>
        </p:nvCxnSpPr>
        <p:spPr>
          <a:xfrm>
            <a:off x="4788024" y="4005064"/>
            <a:ext cx="792088" cy="5040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467544" y="4509120"/>
            <a:ext cx="432048" cy="432048"/>
          </a:xfrm>
          <a:prstGeom prst="ellipse">
            <a:avLst/>
          </a:prstGeom>
          <a:solidFill>
            <a:srgbClr val="62A6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6" name="Ellipse 75"/>
          <p:cNvSpPr/>
          <p:nvPr/>
        </p:nvSpPr>
        <p:spPr>
          <a:xfrm>
            <a:off x="827584" y="5733256"/>
            <a:ext cx="432048" cy="432048"/>
          </a:xfrm>
          <a:prstGeom prst="ellipse">
            <a:avLst/>
          </a:prstGeom>
          <a:solidFill>
            <a:srgbClr val="E3962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7" name="Ellipse 76"/>
          <p:cNvSpPr/>
          <p:nvPr/>
        </p:nvSpPr>
        <p:spPr>
          <a:xfrm>
            <a:off x="2123728" y="5733256"/>
            <a:ext cx="432048" cy="432048"/>
          </a:xfrm>
          <a:prstGeom prst="ellipse">
            <a:avLst/>
          </a:prstGeom>
          <a:solidFill>
            <a:srgbClr val="A899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8" name="Ellipse 77"/>
          <p:cNvSpPr/>
          <p:nvPr/>
        </p:nvSpPr>
        <p:spPr>
          <a:xfrm>
            <a:off x="1475656" y="3789040"/>
            <a:ext cx="432048" cy="432048"/>
          </a:xfrm>
          <a:prstGeom prst="ellipse">
            <a:avLst/>
          </a:prstGeom>
          <a:solidFill>
            <a:srgbClr val="EAEF1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2483768" y="4509120"/>
            <a:ext cx="432048" cy="432048"/>
          </a:xfrm>
          <a:prstGeom prst="ellipse">
            <a:avLst/>
          </a:prstGeom>
          <a:solidFill>
            <a:srgbClr val="6391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80" name="Connecteur droit avec flèche 79"/>
          <p:cNvCxnSpPr>
            <a:stCxn id="79" idx="4"/>
            <a:endCxn id="77" idx="0"/>
          </p:cNvCxnSpPr>
          <p:nvPr/>
        </p:nvCxnSpPr>
        <p:spPr>
          <a:xfrm flipH="1">
            <a:off x="2339752" y="4941168"/>
            <a:ext cx="360040" cy="792088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>
            <a:stCxn id="77" idx="2"/>
            <a:endCxn id="76" idx="6"/>
          </p:cNvCxnSpPr>
          <p:nvPr/>
        </p:nvCxnSpPr>
        <p:spPr>
          <a:xfrm flipH="1">
            <a:off x="1259632" y="5949280"/>
            <a:ext cx="86409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78" idx="2"/>
            <a:endCxn id="75" idx="0"/>
          </p:cNvCxnSpPr>
          <p:nvPr/>
        </p:nvCxnSpPr>
        <p:spPr>
          <a:xfrm flipH="1">
            <a:off x="683568" y="4005064"/>
            <a:ext cx="792088" cy="5040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78" idx="6"/>
            <a:endCxn id="79" idx="0"/>
          </p:cNvCxnSpPr>
          <p:nvPr/>
        </p:nvCxnSpPr>
        <p:spPr>
          <a:xfrm>
            <a:off x="1907704" y="4005064"/>
            <a:ext cx="792088" cy="50405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/>
          <p:cNvCxnSpPr/>
          <p:nvPr/>
        </p:nvCxnSpPr>
        <p:spPr>
          <a:xfrm flipV="1">
            <a:off x="4932040" y="2924944"/>
            <a:ext cx="0" cy="2880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rot="5400000" flipV="1">
            <a:off x="5076056" y="3068960"/>
            <a:ext cx="0" cy="2880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/>
          <p:cNvSpPr txBox="1"/>
          <p:nvPr/>
        </p:nvSpPr>
        <p:spPr>
          <a:xfrm>
            <a:off x="5115302" y="314096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x</a:t>
            </a:r>
            <a:endParaRPr lang="en-US" sz="1000" dirty="0"/>
          </a:p>
        </p:txBody>
      </p:sp>
      <p:sp>
        <p:nvSpPr>
          <p:cNvPr id="91" name="ZoneTexte 90"/>
          <p:cNvSpPr txBox="1"/>
          <p:nvPr/>
        </p:nvSpPr>
        <p:spPr>
          <a:xfrm>
            <a:off x="4755262" y="278092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cxnSp>
        <p:nvCxnSpPr>
          <p:cNvPr id="92" name="Connecteur droit avec flèche 91"/>
          <p:cNvCxnSpPr/>
          <p:nvPr/>
        </p:nvCxnSpPr>
        <p:spPr>
          <a:xfrm flipV="1">
            <a:off x="1259632" y="2996952"/>
            <a:ext cx="0" cy="2880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/>
          <p:cNvCxnSpPr/>
          <p:nvPr/>
        </p:nvCxnSpPr>
        <p:spPr>
          <a:xfrm rot="5400000" flipV="1">
            <a:off x="1403648" y="3140968"/>
            <a:ext cx="0" cy="2880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ZoneTexte 93"/>
          <p:cNvSpPr txBox="1"/>
          <p:nvPr/>
        </p:nvSpPr>
        <p:spPr>
          <a:xfrm>
            <a:off x="1442894" y="321297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z</a:t>
            </a:r>
            <a:endParaRPr lang="en-US" sz="1000" dirty="0"/>
          </a:p>
        </p:txBody>
      </p:sp>
      <p:sp>
        <p:nvSpPr>
          <p:cNvPr id="95" name="ZoneTexte 94"/>
          <p:cNvSpPr txBox="1"/>
          <p:nvPr/>
        </p:nvSpPr>
        <p:spPr>
          <a:xfrm>
            <a:off x="1082854" y="285293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y</a:t>
            </a:r>
            <a:endParaRPr lang="en-US" sz="1000" dirty="0"/>
          </a:p>
        </p:txBody>
      </p:sp>
      <p:sp>
        <p:nvSpPr>
          <p:cNvPr id="96" name="ZoneTexte 95"/>
          <p:cNvSpPr txBox="1"/>
          <p:nvPr/>
        </p:nvSpPr>
        <p:spPr>
          <a:xfrm>
            <a:off x="7020272" y="47971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X-axis</a:t>
            </a:r>
            <a:endParaRPr lang="en-US" dirty="0"/>
          </a:p>
        </p:txBody>
      </p:sp>
      <p:sp>
        <p:nvSpPr>
          <p:cNvPr id="97" name="ZoneTexte 96"/>
          <p:cNvSpPr txBox="1"/>
          <p:nvPr/>
        </p:nvSpPr>
        <p:spPr>
          <a:xfrm>
            <a:off x="4211960" y="479715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Z-axis</a:t>
            </a:r>
            <a:endParaRPr lang="en-US" dirty="0"/>
          </a:p>
        </p:txBody>
      </p:sp>
      <p:sp>
        <p:nvSpPr>
          <p:cNvPr id="98" name="ZoneTexte 97"/>
          <p:cNvSpPr txBox="1"/>
          <p:nvPr/>
        </p:nvSpPr>
        <p:spPr>
          <a:xfrm>
            <a:off x="1225853" y="478786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Y-axis</a:t>
            </a:r>
            <a:endParaRPr lang="en-US" dirty="0"/>
          </a:p>
        </p:txBody>
      </p:sp>
      <p:sp>
        <p:nvSpPr>
          <p:cNvPr id="99" name="ZoneTexte 98"/>
          <p:cNvSpPr txBox="1"/>
          <p:nvPr/>
        </p:nvSpPr>
        <p:spPr>
          <a:xfrm>
            <a:off x="308094" y="414908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Cyl</a:t>
            </a:r>
            <a:r>
              <a:rPr lang="en-US" sz="1200" dirty="0" smtClean="0"/>
              <a:t>. Interference</a:t>
            </a:r>
            <a:endParaRPr lang="en-US" sz="1200" dirty="0"/>
          </a:p>
        </p:txBody>
      </p:sp>
      <p:sp>
        <p:nvSpPr>
          <p:cNvPr id="100" name="ZoneTexte 99"/>
          <p:cNvSpPr txBox="1"/>
          <p:nvPr/>
        </p:nvSpPr>
        <p:spPr>
          <a:xfrm>
            <a:off x="1820262" y="414908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Cyl</a:t>
            </a:r>
            <a:r>
              <a:rPr lang="en-US" sz="1200" dirty="0" smtClean="0"/>
              <a:t>. Interference</a:t>
            </a:r>
            <a:endParaRPr lang="en-US" sz="1200" dirty="0"/>
          </a:p>
        </p:txBody>
      </p:sp>
      <p:sp>
        <p:nvSpPr>
          <p:cNvPr id="101" name="ZoneTexte 100"/>
          <p:cNvSpPr txBox="1"/>
          <p:nvPr/>
        </p:nvSpPr>
        <p:spPr>
          <a:xfrm>
            <a:off x="2038399" y="516822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Cyl</a:t>
            </a:r>
            <a:r>
              <a:rPr lang="en-US" sz="1200" dirty="0" smtClean="0"/>
              <a:t>. Contact</a:t>
            </a:r>
            <a:endParaRPr lang="en-US" sz="1200" dirty="0"/>
          </a:p>
        </p:txBody>
      </p:sp>
      <p:sp>
        <p:nvSpPr>
          <p:cNvPr id="102" name="ZoneTexte 101"/>
          <p:cNvSpPr txBox="1"/>
          <p:nvPr/>
        </p:nvSpPr>
        <p:spPr>
          <a:xfrm>
            <a:off x="1187624" y="594928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Cyl</a:t>
            </a:r>
            <a:r>
              <a:rPr lang="en-US" sz="1200" dirty="0" smtClean="0"/>
              <a:t>. Contact</a:t>
            </a:r>
            <a:endParaRPr lang="en-US" sz="1200" dirty="0"/>
          </a:p>
        </p:txBody>
      </p:sp>
      <p:sp>
        <p:nvSpPr>
          <p:cNvPr id="103" name="ZoneTexte 102"/>
          <p:cNvSpPr txBox="1"/>
          <p:nvPr/>
        </p:nvSpPr>
        <p:spPr>
          <a:xfrm>
            <a:off x="3188414" y="414908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Cyl</a:t>
            </a:r>
            <a:r>
              <a:rPr lang="en-US" sz="1200" dirty="0" smtClean="0"/>
              <a:t>. Interference</a:t>
            </a:r>
            <a:endParaRPr lang="en-US" sz="1200" dirty="0"/>
          </a:p>
        </p:txBody>
      </p:sp>
      <p:sp>
        <p:nvSpPr>
          <p:cNvPr id="104" name="ZoneTexte 103"/>
          <p:cNvSpPr txBox="1"/>
          <p:nvPr/>
        </p:nvSpPr>
        <p:spPr>
          <a:xfrm>
            <a:off x="4700582" y="414908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Cyl</a:t>
            </a:r>
            <a:r>
              <a:rPr lang="en-US" sz="1200" dirty="0" smtClean="0"/>
              <a:t>. Interference</a:t>
            </a:r>
            <a:endParaRPr lang="en-US" sz="1200" dirty="0"/>
          </a:p>
        </p:txBody>
      </p:sp>
      <p:sp>
        <p:nvSpPr>
          <p:cNvPr id="105" name="ZoneTexte 104"/>
          <p:cNvSpPr txBox="1"/>
          <p:nvPr/>
        </p:nvSpPr>
        <p:spPr>
          <a:xfrm>
            <a:off x="4918719" y="516822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Cyl</a:t>
            </a:r>
            <a:r>
              <a:rPr lang="en-US" sz="1200" dirty="0" smtClean="0"/>
              <a:t>. Contact</a:t>
            </a:r>
            <a:endParaRPr lang="en-US" sz="1200" dirty="0"/>
          </a:p>
        </p:txBody>
      </p:sp>
      <p:sp>
        <p:nvSpPr>
          <p:cNvPr id="106" name="ZoneTexte 105"/>
          <p:cNvSpPr txBox="1"/>
          <p:nvPr/>
        </p:nvSpPr>
        <p:spPr>
          <a:xfrm>
            <a:off x="4067944" y="594928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Cyl</a:t>
            </a:r>
            <a:r>
              <a:rPr lang="en-US" sz="1200" dirty="0" smtClean="0"/>
              <a:t>. Contact</a:t>
            </a:r>
            <a:endParaRPr lang="en-US" sz="1200" dirty="0"/>
          </a:p>
        </p:txBody>
      </p:sp>
      <p:sp>
        <p:nvSpPr>
          <p:cNvPr id="107" name="ZoneTexte 106"/>
          <p:cNvSpPr txBox="1"/>
          <p:nvPr/>
        </p:nvSpPr>
        <p:spPr>
          <a:xfrm>
            <a:off x="6068734" y="414908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Cyl</a:t>
            </a:r>
            <a:r>
              <a:rPr lang="en-US" sz="1200" dirty="0" smtClean="0"/>
              <a:t>. Interference</a:t>
            </a:r>
            <a:endParaRPr lang="en-US" sz="1200" dirty="0"/>
          </a:p>
        </p:txBody>
      </p:sp>
      <p:sp>
        <p:nvSpPr>
          <p:cNvPr id="108" name="ZoneTexte 107"/>
          <p:cNvSpPr txBox="1"/>
          <p:nvPr/>
        </p:nvSpPr>
        <p:spPr>
          <a:xfrm>
            <a:off x="7580902" y="4149080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Cyl</a:t>
            </a:r>
            <a:r>
              <a:rPr lang="en-US" sz="1200" dirty="0" smtClean="0"/>
              <a:t>. Interference</a:t>
            </a:r>
            <a:endParaRPr lang="en-US" sz="1200" dirty="0"/>
          </a:p>
        </p:txBody>
      </p:sp>
      <p:sp>
        <p:nvSpPr>
          <p:cNvPr id="109" name="ZoneTexte 108"/>
          <p:cNvSpPr txBox="1"/>
          <p:nvPr/>
        </p:nvSpPr>
        <p:spPr>
          <a:xfrm>
            <a:off x="7799039" y="516822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Pln. Contact</a:t>
            </a:r>
            <a:endParaRPr lang="en-US" sz="12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6948264" y="596031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Pln. Contact</a:t>
            </a:r>
            <a:endParaRPr lang="en-US" sz="12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5940152" y="5168225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Pln. Contact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5_EADS_002 FP_CORR-1_OR 1">
      <a:dk1>
        <a:srgbClr val="000000"/>
      </a:dk1>
      <a:lt1>
        <a:srgbClr val="FFFFFF"/>
      </a:lt1>
      <a:dk2>
        <a:srgbClr val="003478"/>
      </a:dk2>
      <a:lt2>
        <a:srgbClr val="B0B5B9"/>
      </a:lt2>
      <a:accent1>
        <a:srgbClr val="DB812D"/>
      </a:accent1>
      <a:accent2>
        <a:srgbClr val="CD202C"/>
      </a:accent2>
      <a:accent3>
        <a:srgbClr val="FFFFFF"/>
      </a:accent3>
      <a:accent4>
        <a:srgbClr val="000000"/>
      </a:accent4>
      <a:accent5>
        <a:srgbClr val="EAC1AD"/>
      </a:accent5>
      <a:accent6>
        <a:srgbClr val="BA1C27"/>
      </a:accent6>
      <a:hlink>
        <a:srgbClr val="F2AF00"/>
      </a:hlink>
      <a:folHlink>
        <a:srgbClr val="0098DB"/>
      </a:folHlink>
    </a:clrScheme>
    <a:fontScheme name="5_EADS_002 FP_CORR-1_OR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EADS_002 FP_CORR-1_OR 1">
        <a:dk1>
          <a:srgbClr val="000000"/>
        </a:dk1>
        <a:lt1>
          <a:srgbClr val="FFFFFF"/>
        </a:lt1>
        <a:dk2>
          <a:srgbClr val="003478"/>
        </a:dk2>
        <a:lt2>
          <a:srgbClr val="B0B5B9"/>
        </a:lt2>
        <a:accent1>
          <a:srgbClr val="DB812D"/>
        </a:accent1>
        <a:accent2>
          <a:srgbClr val="CD202C"/>
        </a:accent2>
        <a:accent3>
          <a:srgbClr val="FFFFFF"/>
        </a:accent3>
        <a:accent4>
          <a:srgbClr val="000000"/>
        </a:accent4>
        <a:accent5>
          <a:srgbClr val="EAC1AD"/>
        </a:accent5>
        <a:accent6>
          <a:srgbClr val="BA1C27"/>
        </a:accent6>
        <a:hlink>
          <a:srgbClr val="F2AF00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EADS_002 FP_CORR-1_OR">
  <a:themeElements>
    <a:clrScheme name="6_EADS_002 FP_CORR-1_OR 1">
      <a:dk1>
        <a:srgbClr val="000000"/>
      </a:dk1>
      <a:lt1>
        <a:srgbClr val="FFFFFF"/>
      </a:lt1>
      <a:dk2>
        <a:srgbClr val="003478"/>
      </a:dk2>
      <a:lt2>
        <a:srgbClr val="B0B5B9"/>
      </a:lt2>
      <a:accent1>
        <a:srgbClr val="DB812D"/>
      </a:accent1>
      <a:accent2>
        <a:srgbClr val="CD202C"/>
      </a:accent2>
      <a:accent3>
        <a:srgbClr val="FFFFFF"/>
      </a:accent3>
      <a:accent4>
        <a:srgbClr val="000000"/>
      </a:accent4>
      <a:accent5>
        <a:srgbClr val="EAC1AD"/>
      </a:accent5>
      <a:accent6>
        <a:srgbClr val="BA1C27"/>
      </a:accent6>
      <a:hlink>
        <a:srgbClr val="F2AF00"/>
      </a:hlink>
      <a:folHlink>
        <a:srgbClr val="0098DB"/>
      </a:folHlink>
    </a:clrScheme>
    <a:fontScheme name="6_EADS_002 FP_CORR-1_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EADS_002 FP_CORR-1_OR 1">
        <a:dk1>
          <a:srgbClr val="000000"/>
        </a:dk1>
        <a:lt1>
          <a:srgbClr val="FFFFFF"/>
        </a:lt1>
        <a:dk2>
          <a:srgbClr val="003478"/>
        </a:dk2>
        <a:lt2>
          <a:srgbClr val="B0B5B9"/>
        </a:lt2>
        <a:accent1>
          <a:srgbClr val="DB812D"/>
        </a:accent1>
        <a:accent2>
          <a:srgbClr val="CD202C"/>
        </a:accent2>
        <a:accent3>
          <a:srgbClr val="FFFFFF"/>
        </a:accent3>
        <a:accent4>
          <a:srgbClr val="000000"/>
        </a:accent4>
        <a:accent5>
          <a:srgbClr val="EAC1AD"/>
        </a:accent5>
        <a:accent6>
          <a:srgbClr val="BA1C27"/>
        </a:accent6>
        <a:hlink>
          <a:srgbClr val="F2AF00"/>
        </a:hlink>
        <a:folHlink>
          <a:srgbClr val="0098D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2730</TotalTime>
  <Words>1095</Words>
  <Application>Microsoft Office PowerPoint</Application>
  <PresentationFormat>Affichage à l'écran (4:3)</PresentationFormat>
  <Paragraphs>299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Blank</vt:lpstr>
      <vt:lpstr>6_EADS_002 FP_CORR-1_OR</vt:lpstr>
      <vt:lpstr>Réunion avancement ROMMA</vt:lpstr>
      <vt:lpstr>Sommaire</vt:lpstr>
      <vt:lpstr>Résumé des travaux et réunions d’avancement </vt:lpstr>
      <vt:lpstr>Objectifs globaux WP1 &amp; WP2 - Couplage</vt:lpstr>
      <vt:lpstr>Processus et structure de données</vt:lpstr>
      <vt:lpstr>WP1: Présentation des travaux </vt:lpstr>
      <vt:lpstr>WP1: Présentation des travaux </vt:lpstr>
      <vt:lpstr>WP1: Présentation des travaux </vt:lpstr>
      <vt:lpstr>WP1: Présentation des travaux </vt:lpstr>
      <vt:lpstr>WP1: Présentation des travaux </vt:lpstr>
      <vt:lpstr>WP1: Résultats </vt:lpstr>
      <vt:lpstr>WP1: Résultats </vt:lpstr>
      <vt:lpstr>WP1: Présentation des travaux </vt:lpstr>
      <vt:lpstr>WP1: Présentation des travaux </vt:lpstr>
      <vt:lpstr>WP1: Présentation des travaux </vt:lpstr>
      <vt:lpstr>WP1: Présentation des travaux </vt:lpstr>
      <vt:lpstr>WP1: Présentation des travaux </vt:lpstr>
      <vt:lpstr>WP2: Présentation des travaux </vt:lpstr>
      <vt:lpstr>WP2: Présentation des travaux </vt:lpstr>
      <vt:lpstr>WP2: Présentation des travaux </vt:lpstr>
      <vt:lpstr>WP2: Présentation des travaux </vt:lpstr>
      <vt:lpstr>WP2: Présentation des travaux </vt:lpstr>
      <vt:lpstr>Planning </vt:lpstr>
    </vt:vector>
  </TitlesOfParts>
  <Company>Automatic Installation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Tanjo Gleißner</dc:creator>
  <cp:lastModifiedBy>Ahmad Shahwan</cp:lastModifiedBy>
  <cp:revision>157</cp:revision>
  <dcterms:created xsi:type="dcterms:W3CDTF">2011-07-25T14:37:38Z</dcterms:created>
  <dcterms:modified xsi:type="dcterms:W3CDTF">2011-11-02T15:22:18Z</dcterms:modified>
</cp:coreProperties>
</file>