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6" r:id="rId4"/>
    <p:sldId id="321" r:id="rId5"/>
    <p:sldId id="300" r:id="rId6"/>
    <p:sldId id="305" r:id="rId7"/>
    <p:sldId id="303" r:id="rId8"/>
    <p:sldId id="307" r:id="rId9"/>
    <p:sldId id="306" r:id="rId10"/>
    <p:sldId id="309" r:id="rId11"/>
    <p:sldId id="310" r:id="rId12"/>
    <p:sldId id="311" r:id="rId13"/>
    <p:sldId id="318" r:id="rId14"/>
    <p:sldId id="312" r:id="rId15"/>
    <p:sldId id="316" r:id="rId16"/>
    <p:sldId id="314" r:id="rId17"/>
    <p:sldId id="317" r:id="rId18"/>
    <p:sldId id="315" r:id="rId19"/>
    <p:sldId id="301" r:id="rId20"/>
  </p:sldIdLst>
  <p:sldSz cx="9144000" cy="6858000" type="screen4x3"/>
  <p:notesSz cx="6797675" cy="9874250"/>
  <p:defaultTextStyle>
    <a:defPPr>
      <a:defRPr lang="en-GB"/>
    </a:defPPr>
    <a:lvl1pPr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ad Shahwan" initials="A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>
        <p:scale>
          <a:sx n="100" d="100"/>
          <a:sy n="100" d="100"/>
        </p:scale>
        <p:origin x="-702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74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F1E1D9F-8D8E-409F-BD5F-583E11D61205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22711F8-2068-48C4-8C93-ECFDF611CB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2362" cy="3700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691063"/>
            <a:ext cx="5437188" cy="4440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378950"/>
            <a:ext cx="2944813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378950"/>
            <a:ext cx="2944812" cy="49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DejaVu Serif"/>
              </a:defRPr>
            </a:lvl1pPr>
          </a:lstStyle>
          <a:p>
            <a:pPr>
              <a:defRPr/>
            </a:pPr>
            <a:fld id="{EB8DA81F-536D-4775-844F-75909C90558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1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7CADADE-6D09-40D9-8EC8-D0924E3297FA}" type="slidenum">
              <a:rPr lang="en-GB"/>
              <a:pPr/>
              <a:t>1</a:t>
            </a:fld>
            <a:endParaRPr lang="en-GB"/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33475" y="741363"/>
            <a:ext cx="4530725" cy="370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79450" y="4691063"/>
            <a:ext cx="5438775" cy="4445000"/>
          </a:xfrm>
          <a:noFill/>
          <a:ln/>
        </p:spPr>
        <p:txBody>
          <a:bodyPr wrap="none" anchor="ctr"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B8DA81F-536D-4775-844F-75909C90558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1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79D3F-996D-4A7A-A156-D354E015B80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1D7D2-B284-4D4F-B861-A4FF8EE73FFE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97713" y="61913"/>
            <a:ext cx="1897062" cy="59594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3350" y="61913"/>
            <a:ext cx="5541963" cy="595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B9ED5-1421-4727-B2C2-EDE8C1280E45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B4621-8A06-4A19-A302-044B0EA89020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A684C-B582-46D9-A35A-D5F5C9F69622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03350" y="1268413"/>
            <a:ext cx="37195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5263" y="1268413"/>
            <a:ext cx="37195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E2F68-2B5B-4B9C-98AE-B7281B7317D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BF81-7200-45FB-AD9C-AA1919BB16E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C3BD5-758E-4EE5-B6A7-EE79C22278BC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80FB-8654-4D36-8859-E63939959379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A1AFB-DB14-4DB3-BF98-D3D3520154C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F01B0-5836-4B5C-9A9D-8D65C40504C4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59000" y="1089025"/>
            <a:ext cx="6985000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7D7D7">
                  <a:alpha val="98000"/>
                </a:srgbClr>
              </a:gs>
            </a:gsLst>
            <a:path path="rect">
              <a:fillToRect l="100000" b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68413"/>
            <a:ext cx="7591425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D15072F-24E8-41BC-B1F7-133F6283B3A3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42875" y="441325"/>
            <a:ext cx="1546225" cy="646113"/>
            <a:chOff x="90" y="278"/>
            <a:chExt cx="974" cy="407"/>
          </a:xfrm>
        </p:grpSpPr>
        <p:pic>
          <p:nvPicPr>
            <p:cNvPr id="4107" name="Picture 7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0" y="278"/>
              <a:ext cx="964" cy="3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76" y="550"/>
              <a:ext cx="589" cy="1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9025"/>
            <a:ext cx="1403350" cy="5768975"/>
          </a:xfrm>
          <a:prstGeom prst="rect">
            <a:avLst/>
          </a:prstGeom>
          <a:gradFill rotWithShape="0">
            <a:gsLst>
              <a:gs pos="0">
                <a:srgbClr val="86BFEE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3400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4616450"/>
            <a:ext cx="3810000" cy="224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42875" y="225425"/>
            <a:ext cx="2667000" cy="99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345238"/>
            <a:ext cx="9144000" cy="215900"/>
          </a:xfrm>
          <a:prstGeom prst="rect">
            <a:avLst/>
          </a:prstGeom>
          <a:solidFill>
            <a:srgbClr val="FFFFFF">
              <a:alpha val="7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lnSpc>
                <a:spcPct val="100000"/>
              </a:lnSpc>
              <a:spcBef>
                <a:spcPts val="175"/>
              </a:spcBef>
              <a:buClr>
                <a:srgbClr val="008CFF"/>
              </a:buClr>
              <a:buFont typeface="Zapf Dingbats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Centre National de la Recherche Scientifique</a:t>
            </a:r>
            <a:r>
              <a:rPr lang="en-GB" sz="1000" b="1">
                <a:solidFill>
                  <a:srgbClr val="000000"/>
                </a:solidFill>
              </a:rPr>
              <a:t> 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Institut National Polytechnique de Grenoble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pitchFamily="34" charset="0"/>
              </a:rPr>
              <a:t>Université Joseph Fourier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/>
              </a:rPr>
              <a:t>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5589588"/>
            <a:ext cx="132873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Laboratoire G-SCOP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46, av Félix Viallet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38031 Grenoble Cedex</a:t>
            </a:r>
          </a:p>
          <a:p>
            <a:pPr>
              <a:lnSpc>
                <a:spcPct val="100000"/>
              </a:lnSpc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000000"/>
                </a:solidFill>
                <a:latin typeface="Arial" pitchFamily="34" charset="0"/>
              </a:rPr>
              <a:t>www.g-scop.inpg.fr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2pPr>
      <a:lvl3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3pPr>
      <a:lvl4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4pPr>
      <a:lvl5pPr algn="r" defTabSz="449263" rtl="0" eaLnBrk="0" fontAlgn="base" hangingPunct="0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pitchFamily="34" charset="0"/>
        <a:defRPr sz="4000">
          <a:solidFill>
            <a:srgbClr val="007ECB"/>
          </a:solidFill>
          <a:latin typeface="Arial" pitchFamily="34" charset="0"/>
        </a:defRPr>
      </a:lvl9pPr>
    </p:titleStyle>
    <p:bodyStyle>
      <a:lvl1pPr marL="341313" indent="-341313" algn="l" defTabSz="449263" rtl="0" eaLnBrk="0" fontAlgn="base" hangingPunct="0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33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8.wmf"/><Relationship Id="rId15" Type="http://schemas.openxmlformats.org/officeDocument/2006/relationships/image" Target="../media/image27.png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/>
              <a:t>Deriving Functional Properties of Components from the Analysis of Digital Mock-Ups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238128"/>
            <a:ext cx="6400800" cy="2783160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 smtClean="0"/>
              <a:t>Ahmad </a:t>
            </a:r>
            <a:r>
              <a:rPr lang="en-US" sz="1600" b="1" dirty="0" err="1"/>
              <a:t>Shahwan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Jean-Claude L</a:t>
            </a:r>
            <a:r>
              <a:rPr lang="fr-FR" sz="1600" b="1" dirty="0"/>
              <a:t>é</a:t>
            </a:r>
            <a:r>
              <a:rPr lang="en-US" sz="1600" b="1" dirty="0"/>
              <a:t>on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Gilles </a:t>
            </a:r>
            <a:r>
              <a:rPr lang="en-US" sz="1600" b="1" dirty="0" smtClean="0"/>
              <a:t>Foucault</a:t>
            </a:r>
            <a:br>
              <a:rPr lang="en-US" sz="1600" b="1" dirty="0" smtClean="0"/>
            </a:br>
            <a:r>
              <a:rPr lang="en-US" sz="1600" b="1" dirty="0" smtClean="0"/>
              <a:t>Lionel </a:t>
            </a:r>
            <a:r>
              <a:rPr lang="en-US" sz="1600" b="1" dirty="0" smtClean="0"/>
              <a:t>Fine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dirty="0" smtClean="0"/>
              <a:t>G-SCOP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Université de Grenoble, Grenoble-INP</a:t>
            </a:r>
            <a:br>
              <a:rPr lang="fr-FR" sz="1600" dirty="0" smtClean="0"/>
            </a:br>
            <a:r>
              <a:rPr lang="en-US" sz="1600" dirty="0" smtClean="0"/>
              <a:t>INRIA Rhone-</a:t>
            </a:r>
            <a:r>
              <a:rPr lang="en-US" sz="1600" dirty="0" err="1" smtClean="0"/>
              <a:t>Alpes</a:t>
            </a:r>
            <a:endParaRPr lang="en-US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/>
              <a:t>EADS</a:t>
            </a:r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1600" dirty="0" smtClean="0"/>
          </a:p>
          <a:p>
            <a:pPr marL="0" indent="0" algn="ctr" eaLnBrk="1" hangingPunct="1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600" b="1" dirty="0" smtClean="0"/>
              <a:t>May 2012</a:t>
            </a:r>
          </a:p>
        </p:txBody>
      </p:sp>
      <p:pic>
        <p:nvPicPr>
          <p:cNvPr id="5" name="Picture 4" descr="logo_INR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1056" y="404664"/>
            <a:ext cx="1905000" cy="695325"/>
          </a:xfrm>
          <a:prstGeom prst="rect">
            <a:avLst/>
          </a:prstGeom>
        </p:spPr>
      </p:pic>
      <p:pic>
        <p:nvPicPr>
          <p:cNvPr id="6" name="Picture 5" descr="logo_in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4738" y="188640"/>
            <a:ext cx="1809750" cy="1143000"/>
          </a:xfrm>
          <a:prstGeom prst="rect">
            <a:avLst/>
          </a:prstGeom>
        </p:spPr>
      </p:pic>
      <p:pic>
        <p:nvPicPr>
          <p:cNvPr id="8" name="Image 7" descr="print_log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700" y="404664"/>
            <a:ext cx="2933700" cy="8572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Qualitative Reasoning Process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5040907"/>
          </a:xfrm>
        </p:spPr>
        <p:txBody>
          <a:bodyPr/>
          <a:lstStyle/>
          <a:p>
            <a:r>
              <a:rPr lang="en-US" sz="1800" dirty="0" smtClean="0"/>
              <a:t>General hypothesis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Interfaces between components are time-invariant.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Components are rigid bodies</a:t>
            </a:r>
          </a:p>
          <a:p>
            <a:r>
              <a:rPr lang="en-US" sz="1800" dirty="0" smtClean="0"/>
              <a:t>Reference State: Description of physical and qualitative behavior of a DMU. </a:t>
            </a:r>
            <a:r>
              <a:rPr lang="en-US" sz="1800" dirty="0"/>
              <a:t>In our analysis reference states materialize as hypothesis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Mechanical Reference State</a:t>
            </a:r>
            <a:endParaRPr lang="fr-FR" sz="1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Hypothesis: Assembly is at rest; thus, all components of a DMU are in static equilibrium.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Reasoning upon this reference state is based on the real shape/force duality.</a:t>
            </a:r>
          </a:p>
          <a:p>
            <a:r>
              <a:rPr lang="en-US" sz="1800" b="1" dirty="0" smtClean="0"/>
              <a:t>Kinematic Reference State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Hypothesis: Unless justified by a functional kinematic chain, all internal motion in a DMU are rotational.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/>
              <a:t>Reasoning upon this reference state is based on the </a:t>
            </a:r>
            <a:r>
              <a:rPr lang="en-US" sz="1400" dirty="0" smtClean="0"/>
              <a:t>real shape/kinematics duality.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31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Analysis</a:t>
            </a:r>
            <a:endParaRPr lang="fr-FR" dirty="0"/>
          </a:p>
        </p:txBody>
      </p:sp>
      <p:pic>
        <p:nvPicPr>
          <p:cNvPr id="4" name="Image 3" descr="ecr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6492" y="1484784"/>
            <a:ext cx="2416578" cy="1896489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880308" y="4115806"/>
            <a:ext cx="4771812" cy="2265522"/>
            <a:chOff x="561136" y="1196752"/>
            <a:chExt cx="4771812" cy="2265522"/>
          </a:xfrm>
        </p:grpSpPr>
        <p:sp>
          <p:nvSpPr>
            <p:cNvPr id="27" name="Ellipse 26"/>
            <p:cNvSpPr/>
            <p:nvPr/>
          </p:nvSpPr>
          <p:spPr>
            <a:xfrm>
              <a:off x="2811998" y="1302565"/>
              <a:ext cx="433387" cy="431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724435" y="1302565"/>
              <a:ext cx="431800" cy="431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300698" y="1196753"/>
              <a:ext cx="1368425" cy="6481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Planar Contact</a:t>
              </a: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362860" y="1196752"/>
              <a:ext cx="1368425" cy="6481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Cylindrical Interference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4901148" y="1302565"/>
              <a:ext cx="431800" cy="431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2" name="Connecteur droit 31"/>
            <p:cNvCxnSpPr>
              <a:stCxn id="28" idx="6"/>
              <a:endCxn id="29" idx="1"/>
            </p:cNvCxnSpPr>
            <p:nvPr/>
          </p:nvCxnSpPr>
          <p:spPr>
            <a:xfrm>
              <a:off x="1156235" y="1518465"/>
              <a:ext cx="144463" cy="23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27" idx="2"/>
              <a:endCxn id="29" idx="3"/>
            </p:cNvCxnSpPr>
            <p:nvPr/>
          </p:nvCxnSpPr>
          <p:spPr>
            <a:xfrm flipH="1">
              <a:off x="2669123" y="1518465"/>
              <a:ext cx="142875" cy="23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stCxn id="27" idx="6"/>
              <a:endCxn id="30" idx="1"/>
            </p:cNvCxnSpPr>
            <p:nvPr/>
          </p:nvCxnSpPr>
          <p:spPr>
            <a:xfrm>
              <a:off x="3245385" y="1518465"/>
              <a:ext cx="117475" cy="23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>
              <a:stCxn id="30" idx="3"/>
              <a:endCxn id="31" idx="2"/>
            </p:cNvCxnSpPr>
            <p:nvPr/>
          </p:nvCxnSpPr>
          <p:spPr>
            <a:xfrm flipV="1">
              <a:off x="4731285" y="1518465"/>
              <a:ext cx="169863" cy="23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/>
            <p:cNvSpPr/>
            <p:nvPr/>
          </p:nvSpPr>
          <p:spPr>
            <a:xfrm>
              <a:off x="2811998" y="2022446"/>
              <a:ext cx="433387" cy="431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8260" y="2022447"/>
              <a:ext cx="1368425" cy="4105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Spline</a:t>
              </a:r>
              <a:r>
                <a:rPr lang="en-US" sz="1200" dirty="0">
                  <a:solidFill>
                    <a:schemeClr val="tx1"/>
                  </a:solidFill>
                </a:rPr>
                <a:t> Link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0698" y="2022447"/>
              <a:ext cx="1368425" cy="410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Planar Support</a:t>
              </a:r>
            </a:p>
          </p:txBody>
        </p:sp>
        <p:sp>
          <p:nvSpPr>
            <p:cNvPr id="39" name="Ellipse 38"/>
            <p:cNvSpPr/>
            <p:nvPr/>
          </p:nvSpPr>
          <p:spPr>
            <a:xfrm>
              <a:off x="2811998" y="2708920"/>
              <a:ext cx="433387" cy="431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88260" y="2708920"/>
              <a:ext cx="1368425" cy="4209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Threaded Link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00698" y="2708920"/>
              <a:ext cx="1368425" cy="4209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Planar Support</a:t>
              </a:r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H="1">
              <a:off x="2740560" y="2238346"/>
              <a:ext cx="2889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>
              <a:off x="2740560" y="2924820"/>
              <a:ext cx="28892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3029485" y="2924820"/>
              <a:ext cx="28733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68"/>
            <p:cNvSpPr txBox="1">
              <a:spLocks noChangeArrowheads="1"/>
            </p:cNvSpPr>
            <p:nvPr/>
          </p:nvSpPr>
          <p:spPr bwMode="auto">
            <a:xfrm>
              <a:off x="2487015" y="2420888"/>
              <a:ext cx="1000595" cy="32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Unbalanced</a:t>
              </a:r>
            </a:p>
          </p:txBody>
        </p:sp>
        <p:sp>
          <p:nvSpPr>
            <p:cNvPr id="46" name="ZoneTexte 69"/>
            <p:cNvSpPr txBox="1">
              <a:spLocks noChangeArrowheads="1"/>
            </p:cNvSpPr>
            <p:nvPr/>
          </p:nvSpPr>
          <p:spPr bwMode="auto">
            <a:xfrm>
              <a:off x="2618154" y="3140968"/>
              <a:ext cx="822661" cy="32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Balanced</a:t>
              </a:r>
            </a:p>
          </p:txBody>
        </p:sp>
        <p:sp>
          <p:nvSpPr>
            <p:cNvPr id="47" name="Accolade ouvrante 46"/>
            <p:cNvSpPr/>
            <p:nvPr/>
          </p:nvSpPr>
          <p:spPr>
            <a:xfrm>
              <a:off x="940335" y="1844920"/>
              <a:ext cx="215900" cy="153635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48" name="ZoneTexte 72"/>
            <p:cNvSpPr txBox="1">
              <a:spLocks noChangeArrowheads="1"/>
            </p:cNvSpPr>
            <p:nvPr/>
          </p:nvSpPr>
          <p:spPr bwMode="auto">
            <a:xfrm rot="16200000">
              <a:off x="143746" y="2420888"/>
              <a:ext cx="1156086" cy="32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defTabSz="449263" rtl="0" eaLnBrk="0" fontAlgn="base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bg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  <a:latin typeface="+mj-lt"/>
                </a:rPr>
                <a:t>interpretations</a:t>
              </a:r>
            </a:p>
          </p:txBody>
        </p:sp>
      </p:grpSp>
      <p:pic>
        <p:nvPicPr>
          <p:cNvPr id="49" name="Image 48" descr="fan_head_cad.png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13309"/>
          <a:stretch/>
        </p:blipFill>
        <p:spPr bwMode="auto">
          <a:xfrm>
            <a:off x="6413068" y="3940240"/>
            <a:ext cx="1980002" cy="251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9553" y="1412776"/>
            <a:ext cx="5436940" cy="2232248"/>
          </a:xfrm>
        </p:spPr>
        <p:txBody>
          <a:bodyPr/>
          <a:lstStyle/>
          <a:p>
            <a:r>
              <a:rPr lang="en-US" sz="1800" dirty="0" smtClean="0"/>
              <a:t>All components are at static equilibrium;</a:t>
            </a:r>
          </a:p>
          <a:p>
            <a:r>
              <a:rPr lang="en-US" sz="1800" dirty="0" smtClean="0"/>
              <a:t>For each component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External forces sum up to zero, and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Moment of external forces sum up to zero around all axes.</a:t>
            </a:r>
          </a:p>
          <a:p>
            <a:r>
              <a:rPr lang="en-US" sz="1800" dirty="0" smtClean="0"/>
              <a:t>FI that violate this hypothesis are eliminated.</a:t>
            </a:r>
          </a:p>
        </p:txBody>
      </p:sp>
    </p:spTree>
    <p:extLst>
      <p:ext uri="{BB962C8B-B14F-4D97-AF65-F5344CB8AC3E}">
        <p14:creationId xmlns:p14="http://schemas.microsoft.com/office/powerpoint/2010/main" val="42811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Connecteur droit avec flèche 132"/>
          <p:cNvCxnSpPr>
            <a:stCxn id="69" idx="3"/>
            <a:endCxn id="71" idx="1"/>
          </p:cNvCxnSpPr>
          <p:nvPr/>
        </p:nvCxnSpPr>
        <p:spPr bwMode="auto">
          <a:xfrm>
            <a:off x="1114594" y="5373260"/>
            <a:ext cx="649094" cy="192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Analysis</a:t>
            </a:r>
            <a:endParaRPr lang="fr-FR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539552" y="5085271"/>
            <a:ext cx="575042" cy="57597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0" name="Image 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7" y="5133715"/>
            <a:ext cx="334963" cy="48101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 bwMode="auto">
          <a:xfrm>
            <a:off x="1763688" y="5087194"/>
            <a:ext cx="575042" cy="57597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628806" y="5085270"/>
            <a:ext cx="575042" cy="57597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3707904" y="5877359"/>
            <a:ext cx="575042" cy="57597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3707904" y="4293096"/>
            <a:ext cx="575042" cy="57597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573022" y="4293096"/>
            <a:ext cx="575042" cy="57597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4573022" y="5877359"/>
            <a:ext cx="575042" cy="57597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14" name="Obje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529020"/>
              </p:ext>
            </p:extLst>
          </p:nvPr>
        </p:nvGraphicFramePr>
        <p:xfrm>
          <a:off x="1885932" y="5144513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Équation" r:id="rId4" imgW="507960" imgH="711000" progId="Equation.3">
                  <p:embed/>
                </p:oleObj>
              </mc:Choice>
              <mc:Fallback>
                <p:oleObj name="Équation" r:id="rId4" imgW="50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32" y="5144513"/>
                        <a:ext cx="3429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77050"/>
              </p:ext>
            </p:extLst>
          </p:nvPr>
        </p:nvGraphicFramePr>
        <p:xfrm>
          <a:off x="2750028" y="5146306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Équation" r:id="rId6" imgW="507960" imgH="711000" progId="Equation.3">
                  <p:embed/>
                </p:oleObj>
              </mc:Choice>
              <mc:Fallback>
                <p:oleObj name="Équation" r:id="rId6" imgW="50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28" y="5146306"/>
                        <a:ext cx="3429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82550"/>
              </p:ext>
            </p:extLst>
          </p:nvPr>
        </p:nvGraphicFramePr>
        <p:xfrm>
          <a:off x="3811809" y="4352383"/>
          <a:ext cx="3349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Équation" r:id="rId7" imgW="495000" imgH="711000" progId="Equation.3">
                  <p:embed/>
                </p:oleObj>
              </mc:Choice>
              <mc:Fallback>
                <p:oleObj name="Équation" r:id="rId7" imgW="495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809" y="4352383"/>
                        <a:ext cx="3349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03287"/>
              </p:ext>
            </p:extLst>
          </p:nvPr>
        </p:nvGraphicFramePr>
        <p:xfrm>
          <a:off x="4705372" y="4337912"/>
          <a:ext cx="3095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Équation" r:id="rId9" imgW="457200" imgH="711000" progId="Equation.3">
                  <p:embed/>
                </p:oleObj>
              </mc:Choice>
              <mc:Fallback>
                <p:oleObj name="Équation" r:id="rId9" imgW="457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72" y="4337912"/>
                        <a:ext cx="30956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831365"/>
              </p:ext>
            </p:extLst>
          </p:nvPr>
        </p:nvGraphicFramePr>
        <p:xfrm>
          <a:off x="3819747" y="5938069"/>
          <a:ext cx="317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Équation" r:id="rId11" imgW="469800" imgH="711000" progId="Equation.3">
                  <p:embed/>
                </p:oleObj>
              </mc:Choice>
              <mc:Fallback>
                <p:oleObj name="Équation" r:id="rId11" imgW="469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47" y="5938069"/>
                        <a:ext cx="3175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50223"/>
              </p:ext>
            </p:extLst>
          </p:nvPr>
        </p:nvGraphicFramePr>
        <p:xfrm>
          <a:off x="4689475" y="5939656"/>
          <a:ext cx="3349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Équation" r:id="rId13" imgW="495000" imgH="711000" progId="Equation.3">
                  <p:embed/>
                </p:oleObj>
              </mc:Choice>
              <mc:Fallback>
                <p:oleObj name="Équation" r:id="rId13" imgW="495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5939656"/>
                        <a:ext cx="33496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ZoneTexte 119"/>
          <p:cNvSpPr txBox="1"/>
          <p:nvPr/>
        </p:nvSpPr>
        <p:spPr>
          <a:xfrm>
            <a:off x="145720" y="5848672"/>
            <a:ext cx="1369286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Initial (null) screw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1475656" y="5843998"/>
            <a:ext cx="1207382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Planar Support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275856" y="4941168"/>
            <a:ext cx="1486304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Threaded Coupling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394008" y="6514192"/>
            <a:ext cx="1255472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Spline Coupling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245936" y="4497968"/>
            <a:ext cx="120577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Nullable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Screw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5238429" y="6082144"/>
            <a:ext cx="1511952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nullable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Screw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Égal 125"/>
          <p:cNvSpPr/>
          <p:nvPr/>
        </p:nvSpPr>
        <p:spPr bwMode="auto">
          <a:xfrm>
            <a:off x="2343884" y="5240352"/>
            <a:ext cx="266868" cy="299184"/>
          </a:xfrm>
          <a:prstGeom prst="mathEqual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Plus 126"/>
          <p:cNvSpPr/>
          <p:nvPr/>
        </p:nvSpPr>
        <p:spPr bwMode="auto">
          <a:xfrm>
            <a:off x="1259632" y="5229114"/>
            <a:ext cx="272022" cy="288118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Plus 127"/>
          <p:cNvSpPr/>
          <p:nvPr/>
        </p:nvSpPr>
        <p:spPr bwMode="auto">
          <a:xfrm>
            <a:off x="3219858" y="4509120"/>
            <a:ext cx="272022" cy="288118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Plus 128"/>
          <p:cNvSpPr/>
          <p:nvPr/>
        </p:nvSpPr>
        <p:spPr bwMode="auto">
          <a:xfrm>
            <a:off x="3219858" y="5949194"/>
            <a:ext cx="272022" cy="288118"/>
          </a:xfrm>
          <a:prstGeom prst="mathPlus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Égal 129"/>
          <p:cNvSpPr/>
          <p:nvPr/>
        </p:nvSpPr>
        <p:spPr bwMode="auto">
          <a:xfrm>
            <a:off x="4283360" y="4437112"/>
            <a:ext cx="266868" cy="299184"/>
          </a:xfrm>
          <a:prstGeom prst="mathEqual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Égal 130"/>
          <p:cNvSpPr/>
          <p:nvPr/>
        </p:nvSpPr>
        <p:spPr bwMode="auto">
          <a:xfrm>
            <a:off x="4279774" y="6021288"/>
            <a:ext cx="266868" cy="299184"/>
          </a:xfrm>
          <a:prstGeom prst="mathEqual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5" name="Connecteur droit avec flèche 134"/>
          <p:cNvCxnSpPr>
            <a:stCxn id="89" idx="0"/>
            <a:endCxn id="106" idx="1"/>
          </p:cNvCxnSpPr>
          <p:nvPr/>
        </p:nvCxnSpPr>
        <p:spPr bwMode="auto">
          <a:xfrm flipV="1">
            <a:off x="2916327" y="4581085"/>
            <a:ext cx="791577" cy="5041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Connecteur droit avec flèche 136"/>
          <p:cNvCxnSpPr>
            <a:stCxn id="89" idx="2"/>
            <a:endCxn id="103" idx="1"/>
          </p:cNvCxnSpPr>
          <p:nvPr/>
        </p:nvCxnSpPr>
        <p:spPr bwMode="auto">
          <a:xfrm>
            <a:off x="2916327" y="5661247"/>
            <a:ext cx="791577" cy="50410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ZoneTexte 137"/>
          <p:cNvSpPr txBox="1"/>
          <p:nvPr/>
        </p:nvSpPr>
        <p:spPr>
          <a:xfrm>
            <a:off x="5238429" y="4007191"/>
            <a:ext cx="538930" cy="717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fr-FR" sz="3600" dirty="0">
              <a:solidFill>
                <a:srgbClr val="00B050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5245936" y="5589240"/>
            <a:ext cx="482824" cy="717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fr-FR" sz="3600" dirty="0">
              <a:solidFill>
                <a:srgbClr val="FF0000"/>
              </a:solidFill>
            </a:endParaRPr>
          </a:p>
        </p:txBody>
      </p:sp>
      <p:grpSp>
        <p:nvGrpSpPr>
          <p:cNvPr id="148" name="Groupe 147"/>
          <p:cNvGrpSpPr/>
          <p:nvPr/>
        </p:nvGrpSpPr>
        <p:grpSpPr>
          <a:xfrm>
            <a:off x="3707904" y="5877359"/>
            <a:ext cx="1439138" cy="575977"/>
            <a:chOff x="3707904" y="5805264"/>
            <a:chExt cx="1439138" cy="575977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3707904" y="5805264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4572000" y="5805264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539552" y="4293096"/>
            <a:ext cx="4607490" cy="1368152"/>
            <a:chOff x="539552" y="4221088"/>
            <a:chExt cx="4607490" cy="1368152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4572000" y="4221175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3707904" y="4221088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27784" y="5013263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539552" y="5013263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764710" y="5013263"/>
              <a:ext cx="575042" cy="575977"/>
            </a:xfrm>
            <a:prstGeom prst="rect">
              <a:avLst/>
            </a:prstGeom>
            <a:noFill/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50" name="Connecteur droit 149"/>
          <p:cNvCxnSpPr>
            <a:stCxn id="123" idx="1"/>
            <a:endCxn id="123" idx="3"/>
          </p:cNvCxnSpPr>
          <p:nvPr/>
        </p:nvCxnSpPr>
        <p:spPr bwMode="auto">
          <a:xfrm>
            <a:off x="3394008" y="6663784"/>
            <a:ext cx="1255472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107504" y="3462274"/>
            <a:ext cx="7591425" cy="398774"/>
          </a:xfrm>
        </p:spPr>
        <p:txBody>
          <a:bodyPr/>
          <a:lstStyle/>
          <a:p>
            <a:r>
              <a:rPr lang="en-US" sz="1800" dirty="0" smtClean="0"/>
              <a:t>Three structure: levels are CIs, nodes are FIs.</a:t>
            </a:r>
          </a:p>
        </p:txBody>
      </p:sp>
      <p:sp>
        <p:nvSpPr>
          <p:cNvPr id="153" name="Content Placeholder 2"/>
          <p:cNvSpPr txBox="1">
            <a:spLocks/>
          </p:cNvSpPr>
          <p:nvPr/>
        </p:nvSpPr>
        <p:spPr bwMode="auto">
          <a:xfrm>
            <a:off x="107504" y="3822314"/>
            <a:ext cx="7591425" cy="3987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0" fontAlgn="base" hangingPunct="0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0" fontAlgn="base" hangingPunct="0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0" fontAlgn="base" hangingPunct="0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800" dirty="0" smtClean="0"/>
              <a:t>All Solutions algorithm V.S. Best Solution algorithm. </a:t>
            </a:r>
          </a:p>
        </p:txBody>
      </p:sp>
      <p:grpSp>
        <p:nvGrpSpPr>
          <p:cNvPr id="157" name="Groupe 156"/>
          <p:cNvGrpSpPr/>
          <p:nvPr/>
        </p:nvGrpSpPr>
        <p:grpSpPr>
          <a:xfrm>
            <a:off x="1626122" y="4653136"/>
            <a:ext cx="2225798" cy="1872208"/>
            <a:chOff x="1626122" y="4149080"/>
            <a:chExt cx="2225798" cy="1872208"/>
          </a:xfrm>
        </p:grpSpPr>
        <p:sp>
          <p:nvSpPr>
            <p:cNvPr id="154" name="Ellipse 153"/>
            <p:cNvSpPr/>
            <p:nvPr/>
          </p:nvSpPr>
          <p:spPr bwMode="auto">
            <a:xfrm>
              <a:off x="3570338" y="4149080"/>
              <a:ext cx="281582" cy="287901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1</a:t>
              </a:r>
              <a:endPara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5" name="Ellipse 154"/>
            <p:cNvSpPr/>
            <p:nvPr/>
          </p:nvSpPr>
          <p:spPr bwMode="auto">
            <a:xfrm>
              <a:off x="1626122" y="4941168"/>
              <a:ext cx="281582" cy="287901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rPr>
                <a:t>1</a:t>
              </a:r>
              <a:endPara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6" name="Ellipse 155"/>
            <p:cNvSpPr/>
            <p:nvPr/>
          </p:nvSpPr>
          <p:spPr bwMode="auto">
            <a:xfrm>
              <a:off x="3563888" y="5733387"/>
              <a:ext cx="281582" cy="287901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en-US" sz="800" b="1" dirty="0"/>
                <a:t>2</a:t>
              </a:r>
              <a:endParaRPr kumimoji="0" lang="fr-FR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74" name="Image 73" descr="fan_head_cad.png"/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13309"/>
          <a:stretch/>
        </p:blipFill>
        <p:spPr bwMode="auto">
          <a:xfrm>
            <a:off x="6413068" y="3940240"/>
            <a:ext cx="1980002" cy="251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Content Placeholder 2"/>
          <p:cNvSpPr txBox="1">
            <a:spLocks/>
          </p:cNvSpPr>
          <p:nvPr/>
        </p:nvSpPr>
        <p:spPr bwMode="auto">
          <a:xfrm>
            <a:off x="107504" y="1124744"/>
            <a:ext cx="7591425" cy="9361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0" fontAlgn="base" hangingPunct="0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0" fontAlgn="base" hangingPunct="0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0" fontAlgn="base" hangingPunct="0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800" dirty="0" smtClean="0"/>
              <a:t>Use of mechanical screws to represent forces and moments.</a:t>
            </a:r>
          </a:p>
          <a:p>
            <a:r>
              <a:rPr lang="en-US" sz="1800" dirty="0" smtClean="0"/>
              <a:t>Qualitative reasoning </a:t>
            </a:r>
            <a:r>
              <a:rPr lang="en-US" sz="1800" dirty="0" smtClean="0">
                <a:sym typeface="Wingdings" pitchFamily="2" charset="2"/>
              </a:rPr>
              <a:t> Qualitative values.</a:t>
            </a:r>
            <a:endParaRPr lang="en-US" sz="1800" dirty="0" smtClean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14617"/>
              </p:ext>
            </p:extLst>
          </p:nvPr>
        </p:nvGraphicFramePr>
        <p:xfrm>
          <a:off x="395536" y="2060848"/>
          <a:ext cx="8280918" cy="1320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80153"/>
                <a:gridCol w="1380153"/>
                <a:gridCol w="1380153"/>
                <a:gridCol w="1380153"/>
                <a:gridCol w="1380153"/>
                <a:gridCol w="13801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null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Strictly</a:t>
                      </a:r>
                      <a:r>
                        <a:rPr lang="en-US" sz="1600" baseline="0" dirty="0" smtClean="0"/>
                        <a:t> Positive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Strictly</a:t>
                      </a:r>
                      <a:r>
                        <a:rPr lang="en-US" sz="1600" baseline="0" dirty="0" smtClean="0"/>
                        <a:t> Negative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Arbitrary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±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*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= 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r>
                        <a:rPr lang="en-US" sz="1600" baseline="0" dirty="0" smtClean="0"/>
                        <a:t> ≠ 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r>
                        <a:rPr lang="en-US" sz="1600" baseline="0" dirty="0" smtClean="0"/>
                        <a:t> &gt; 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r>
                        <a:rPr lang="en-US" sz="1600" baseline="0" dirty="0" smtClean="0"/>
                        <a:t> &lt; 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defTabSz="449263" rtl="0" eaLnBrk="0" fontAlgn="base" hangingPunct="0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+mj-lt"/>
                <a:ea typeface="+mj-ea"/>
                <a:cs typeface="+mj-cs"/>
              </a:defRPr>
            </a:lvl1pPr>
            <a:lvl2pPr algn="r" defTabSz="449263" rtl="0" eaLnBrk="0" fontAlgn="base" hangingPunct="0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2pPr>
            <a:lvl3pPr algn="r" defTabSz="449263" rtl="0" eaLnBrk="0" fontAlgn="base" hangingPunct="0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3pPr>
            <a:lvl4pPr algn="r" defTabSz="449263" rtl="0" eaLnBrk="0" fontAlgn="base" hangingPunct="0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4pPr>
            <a:lvl5pPr algn="r" defTabSz="449263" rtl="0" eaLnBrk="0" fontAlgn="base" hangingPunct="0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5pPr>
            <a:lvl6pPr marL="457200" algn="r" defTabSz="449263" rtl="0" fontAlgn="base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6pPr>
            <a:lvl7pPr marL="914400" algn="r" defTabSz="449263" rtl="0" fontAlgn="base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7pPr>
            <a:lvl8pPr marL="1371600" algn="r" defTabSz="449263" rtl="0" fontAlgn="base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8pPr>
            <a:lvl9pPr marL="1828800" algn="r" defTabSz="449263" rtl="0" fontAlgn="base">
              <a:lnSpc>
                <a:spcPct val="126000"/>
              </a:lnSpc>
              <a:spcBef>
                <a:spcPct val="0"/>
              </a:spcBef>
              <a:spcAft>
                <a:spcPct val="0"/>
              </a:spcAft>
              <a:buClr>
                <a:srgbClr val="007ECB"/>
              </a:buClr>
              <a:buSzPct val="100000"/>
              <a:buFont typeface="Arial" pitchFamily="34" charset="0"/>
              <a:defRPr sz="4000">
                <a:solidFill>
                  <a:srgbClr val="007ECB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Examples</a:t>
            </a:r>
            <a:endParaRPr lang="fr-FR" dirty="0"/>
          </a:p>
        </p:txBody>
      </p:sp>
      <p:pic>
        <p:nvPicPr>
          <p:cNvPr id="6" name="Picture 5" descr="pump_sample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9516" y="1269974"/>
            <a:ext cx="3948947" cy="446328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9" y="4221088"/>
            <a:ext cx="6120680" cy="1872208"/>
          </a:xfrm>
        </p:spPr>
        <p:txBody>
          <a:bodyPr/>
          <a:lstStyle/>
          <a:p>
            <a:r>
              <a:rPr lang="en-US" sz="2400" dirty="0" smtClean="0"/>
              <a:t>Initialization</a:t>
            </a:r>
          </a:p>
        </p:txBody>
      </p:sp>
      <p:grpSp>
        <p:nvGrpSpPr>
          <p:cNvPr id="8" name="Group 20"/>
          <p:cNvGrpSpPr/>
          <p:nvPr/>
        </p:nvGrpSpPr>
        <p:grpSpPr>
          <a:xfrm>
            <a:off x="7668344" y="2276872"/>
            <a:ext cx="864096" cy="2131776"/>
            <a:chOff x="7668344" y="2276872"/>
            <a:chExt cx="864096" cy="2131776"/>
          </a:xfrm>
        </p:grpSpPr>
        <p:cxnSp>
          <p:nvCxnSpPr>
            <p:cNvPr id="9" name="Straight Connector 9"/>
            <p:cNvCxnSpPr/>
            <p:nvPr/>
          </p:nvCxnSpPr>
          <p:spPr bwMode="auto">
            <a:xfrm>
              <a:off x="7668344" y="2276872"/>
              <a:ext cx="864096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10"/>
            <p:cNvCxnSpPr/>
            <p:nvPr/>
          </p:nvCxnSpPr>
          <p:spPr bwMode="auto">
            <a:xfrm>
              <a:off x="7668344" y="4408648"/>
              <a:ext cx="864096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23528" y="4221088"/>
            <a:ext cx="6120680" cy="1872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All-solutions method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528" y="4221088"/>
            <a:ext cx="6120680" cy="18722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endParaRPr lang="en-US" kern="0" dirty="0" smtClean="0">
              <a:solidFill>
                <a:srgbClr val="000000"/>
              </a:solidFill>
              <a:latin typeface="+mn-lt"/>
            </a:endParaRPr>
          </a:p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Best-solution method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1"/>
          <p:cNvGrpSpPr/>
          <p:nvPr/>
        </p:nvGrpSpPr>
        <p:grpSpPr>
          <a:xfrm>
            <a:off x="4866382" y="2276872"/>
            <a:ext cx="1743849" cy="1329478"/>
            <a:chOff x="4866382" y="2276872"/>
            <a:chExt cx="1743849" cy="1329478"/>
          </a:xfrm>
        </p:grpSpPr>
        <p:cxnSp>
          <p:nvCxnSpPr>
            <p:cNvPr id="14" name="Straight Connector 14"/>
            <p:cNvCxnSpPr/>
            <p:nvPr/>
          </p:nvCxnSpPr>
          <p:spPr bwMode="auto">
            <a:xfrm>
              <a:off x="5242079" y="3606350"/>
              <a:ext cx="1368152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8"/>
            <p:cNvCxnSpPr/>
            <p:nvPr/>
          </p:nvCxnSpPr>
          <p:spPr bwMode="auto">
            <a:xfrm>
              <a:off x="4866382" y="2276872"/>
              <a:ext cx="1368152" cy="0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" name="Image 15" descr="pump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2545" y="3981175"/>
            <a:ext cx="2201663" cy="2352034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576884" y="836712"/>
            <a:ext cx="5291260" cy="2983195"/>
            <a:chOff x="572210" y="3038093"/>
            <a:chExt cx="5291260" cy="2983195"/>
          </a:xfrm>
        </p:grpSpPr>
        <p:pic>
          <p:nvPicPr>
            <p:cNvPr id="17" name="Image 16" descr="stud_and_nut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2210" y="3038093"/>
              <a:ext cx="5291260" cy="2983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ZoneTexte 17"/>
            <p:cNvSpPr txBox="1"/>
            <p:nvPr/>
          </p:nvSpPr>
          <p:spPr>
            <a:xfrm>
              <a:off x="1383892" y="4040599"/>
              <a:ext cx="383438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+mj-lt"/>
                </a:rPr>
                <a:t>#0</a:t>
              </a:r>
              <a:endParaRPr lang="fr-F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801144" y="3647622"/>
              <a:ext cx="48282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+mj-lt"/>
                </a:rPr>
                <a:t>#38</a:t>
              </a:r>
              <a:endParaRPr lang="fr-F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297088" y="3959543"/>
              <a:ext cx="383438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+mj-lt"/>
                </a:rPr>
                <a:t>#3</a:t>
              </a:r>
              <a:endParaRPr lang="fr-F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275856" y="4463599"/>
              <a:ext cx="48282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+mj-lt"/>
                </a:rPr>
                <a:t>#28</a:t>
              </a:r>
              <a:endParaRPr lang="fr-FR" sz="14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55776" y="4615999"/>
              <a:ext cx="383438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  <a:latin typeface="+mj-lt"/>
                </a:rPr>
                <a:t>#2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35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Application of Construction </a:t>
            </a:r>
            <a:r>
              <a:rPr lang="en-US" sz="3600" dirty="0" smtClean="0"/>
              <a:t>Rules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4968899"/>
          </a:xfrm>
        </p:spPr>
        <p:txBody>
          <a:bodyPr/>
          <a:lstStyle/>
          <a:p>
            <a:r>
              <a:rPr lang="en-US" sz="2000" dirty="0" smtClean="0"/>
              <a:t>Domain specific rules enable: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elimination of inconsistent solutions,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assignment of component FD.</a:t>
            </a:r>
          </a:p>
          <a:p>
            <a:r>
              <a:rPr lang="en-US" sz="2000" dirty="0" smtClean="0"/>
              <a:t>To enable dynamic domain rules, rules and taxonomies are represented using an ontology.</a:t>
            </a:r>
          </a:p>
          <a:p>
            <a:r>
              <a:rPr lang="en-US" sz="2000" dirty="0" smtClean="0"/>
              <a:t>The ontology is then instantiated with information coming from reference state analysis, producing the DMU’s knowledge base.</a:t>
            </a:r>
          </a:p>
          <a:p>
            <a:r>
              <a:rPr lang="en-US" sz="2000" dirty="0" smtClean="0"/>
              <a:t>Reasoning upon this KB, applying domain (construction) rules, leads to the classification of components into FD classes.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9173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Knowledge Base</a:t>
            </a:r>
            <a:endParaRPr lang="fr-F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23528" y="1484784"/>
            <a:ext cx="5760640" cy="4752528"/>
          </a:xfrm>
          <a:prstGeom prst="roundRect">
            <a:avLst>
              <a:gd name="adj" fmla="val 669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3568" y="1196752"/>
            <a:ext cx="3888432" cy="55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Knowledge Base (Ontology)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67544" y="1840834"/>
            <a:ext cx="2724691" cy="2088232"/>
            <a:chOff x="467544" y="1844824"/>
            <a:chExt cx="2724691" cy="2088232"/>
          </a:xfrm>
        </p:grpSpPr>
        <p:sp>
          <p:nvSpPr>
            <p:cNvPr id="6" name="Oval 5"/>
            <p:cNvSpPr/>
            <p:nvPr/>
          </p:nvSpPr>
          <p:spPr bwMode="auto">
            <a:xfrm>
              <a:off x="1187624" y="1844824"/>
              <a:ext cx="792088" cy="792088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67544" y="2852936"/>
              <a:ext cx="792088" cy="792088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979712" y="2852936"/>
              <a:ext cx="792088" cy="792088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8" idx="0"/>
            </p:cNvCxnSpPr>
            <p:nvPr/>
          </p:nvCxnSpPr>
          <p:spPr bwMode="auto">
            <a:xfrm>
              <a:off x="1863713" y="2520913"/>
              <a:ext cx="512043" cy="33202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3"/>
              <a:endCxn id="7" idx="0"/>
            </p:cNvCxnSpPr>
            <p:nvPr/>
          </p:nvCxnSpPr>
          <p:spPr bwMode="auto">
            <a:xfrm flipH="1">
              <a:off x="863588" y="2520913"/>
              <a:ext cx="440035" cy="332023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699792" y="2924944"/>
              <a:ext cx="492443" cy="507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+mj-lt"/>
                </a:rPr>
                <a:t>…</a:t>
              </a:r>
              <a:endParaRPr lang="fr-FR" dirty="0">
                <a:solidFill>
                  <a:srgbClr val="00B0F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424" y="3599503"/>
              <a:ext cx="683200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Screw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64196" y="3599503"/>
              <a:ext cx="463588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Nut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129" y="2564904"/>
              <a:ext cx="1109599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Component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059832" y="1844824"/>
            <a:ext cx="3012723" cy="2114136"/>
            <a:chOff x="3059832" y="1844824"/>
            <a:chExt cx="3012723" cy="2114136"/>
          </a:xfrm>
        </p:grpSpPr>
        <p:sp>
          <p:nvSpPr>
            <p:cNvPr id="19" name="TextBox 18"/>
            <p:cNvSpPr txBox="1"/>
            <p:nvPr/>
          </p:nvSpPr>
          <p:spPr>
            <a:xfrm>
              <a:off x="5580112" y="2924944"/>
              <a:ext cx="492443" cy="507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  <a:latin typeface="+mj-lt"/>
                </a:rPr>
                <a:t>…</a:t>
              </a:r>
              <a:endParaRPr lang="fr-FR" dirty="0">
                <a:solidFill>
                  <a:srgbClr val="00B0F0"/>
                </a:solidFill>
                <a:latin typeface="+mj-lt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3059832" y="1844824"/>
              <a:ext cx="2891072" cy="2114136"/>
              <a:chOff x="3059832" y="1844824"/>
              <a:chExt cx="2891072" cy="2114136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4067944" y="1844824"/>
                <a:ext cx="792088" cy="7920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347864" y="2852936"/>
                <a:ext cx="792088" cy="7920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4860032" y="2852936"/>
                <a:ext cx="792088" cy="7920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fr-FR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7" name="Straight Connector 16"/>
              <p:cNvCxnSpPr>
                <a:stCxn id="14" idx="5"/>
                <a:endCxn id="16" idx="0"/>
              </p:cNvCxnSpPr>
              <p:nvPr/>
            </p:nvCxnSpPr>
            <p:spPr bwMode="auto">
              <a:xfrm>
                <a:off x="4744033" y="2520913"/>
                <a:ext cx="512043" cy="33202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4" idx="3"/>
                <a:endCxn id="15" idx="0"/>
              </p:cNvCxnSpPr>
              <p:nvPr/>
            </p:nvCxnSpPr>
            <p:spPr bwMode="auto">
              <a:xfrm flipH="1">
                <a:off x="3743908" y="2520913"/>
                <a:ext cx="440035" cy="332023"/>
              </a:xfrm>
              <a:prstGeom prst="line">
                <a:avLst/>
              </a:prstGeom>
              <a:solidFill>
                <a:srgbClr val="00B8FF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3059832" y="3599503"/>
                <a:ext cx="1327608" cy="333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Threaded Link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599503"/>
                <a:ext cx="1378904" cy="359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Planar Support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91880" y="2564904"/>
                <a:ext cx="1975221" cy="333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Conventional Interface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259632" y="2132856"/>
            <a:ext cx="274434" cy="405561"/>
            <a:chOff x="1259632" y="2132856"/>
            <a:chExt cx="274434" cy="405561"/>
          </a:xfrm>
        </p:grpSpPr>
        <p:grpSp>
          <p:nvGrpSpPr>
            <p:cNvPr id="31" name="Group 30"/>
            <p:cNvGrpSpPr/>
            <p:nvPr/>
          </p:nvGrpSpPr>
          <p:grpSpPr>
            <a:xfrm>
              <a:off x="1331640" y="2132856"/>
              <a:ext cx="144016" cy="144016"/>
              <a:chOff x="2771800" y="2060848"/>
              <a:chExt cx="144016" cy="144016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1259632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x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47664" y="2132856"/>
            <a:ext cx="274434" cy="405561"/>
            <a:chOff x="1547664" y="2132856"/>
            <a:chExt cx="274434" cy="405561"/>
          </a:xfrm>
        </p:grpSpPr>
        <p:grpSp>
          <p:nvGrpSpPr>
            <p:cNvPr id="32" name="Group 31"/>
            <p:cNvGrpSpPr/>
            <p:nvPr/>
          </p:nvGrpSpPr>
          <p:grpSpPr>
            <a:xfrm>
              <a:off x="1619672" y="2132856"/>
              <a:ext cx="144016" cy="144016"/>
              <a:chOff x="2771800" y="2060848"/>
              <a:chExt cx="144016" cy="144016"/>
            </a:xfrm>
          </p:grpSpPr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" name="TextBox 62"/>
            <p:cNvSpPr txBox="1"/>
            <p:nvPr/>
          </p:nvSpPr>
          <p:spPr>
            <a:xfrm>
              <a:off x="1547664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563888" y="3068960"/>
            <a:ext cx="284052" cy="432048"/>
            <a:chOff x="3563888" y="3068960"/>
            <a:chExt cx="284052" cy="432048"/>
          </a:xfrm>
        </p:grpSpPr>
        <p:grpSp>
          <p:nvGrpSpPr>
            <p:cNvPr id="35" name="Group 34"/>
            <p:cNvGrpSpPr/>
            <p:nvPr/>
          </p:nvGrpSpPr>
          <p:grpSpPr>
            <a:xfrm>
              <a:off x="3635896" y="3068960"/>
              <a:ext cx="144016" cy="144016"/>
              <a:chOff x="2771800" y="2060848"/>
              <a:chExt cx="144016" cy="144016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563888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80036" y="3068960"/>
            <a:ext cx="284052" cy="432048"/>
            <a:chOff x="5080036" y="3068960"/>
            <a:chExt cx="284052" cy="432048"/>
          </a:xfrm>
        </p:grpSpPr>
        <p:grpSp>
          <p:nvGrpSpPr>
            <p:cNvPr id="38" name="Group 37"/>
            <p:cNvGrpSpPr/>
            <p:nvPr/>
          </p:nvGrpSpPr>
          <p:grpSpPr>
            <a:xfrm>
              <a:off x="5148064" y="3068960"/>
              <a:ext cx="144016" cy="144016"/>
              <a:chOff x="2771800" y="2060848"/>
              <a:chExt cx="144016" cy="144016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5" name="TextBox 64"/>
            <p:cNvSpPr txBox="1"/>
            <p:nvPr/>
          </p:nvSpPr>
          <p:spPr>
            <a:xfrm>
              <a:off x="5080036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3568" y="4293096"/>
            <a:ext cx="274434" cy="405561"/>
            <a:chOff x="1259632" y="2132856"/>
            <a:chExt cx="274434" cy="405561"/>
          </a:xfrm>
        </p:grpSpPr>
        <p:grpSp>
          <p:nvGrpSpPr>
            <p:cNvPr id="72" name="Group 71"/>
            <p:cNvGrpSpPr/>
            <p:nvPr/>
          </p:nvGrpSpPr>
          <p:grpSpPr>
            <a:xfrm>
              <a:off x="1331640" y="2132856"/>
              <a:ext cx="144016" cy="144016"/>
              <a:chOff x="2771800" y="2060848"/>
              <a:chExt cx="144016" cy="144016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3" name="TextBox 72"/>
            <p:cNvSpPr txBox="1"/>
            <p:nvPr/>
          </p:nvSpPr>
          <p:spPr>
            <a:xfrm>
              <a:off x="1259632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x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63888" y="4293096"/>
            <a:ext cx="274434" cy="405561"/>
            <a:chOff x="1547664" y="2132856"/>
            <a:chExt cx="274434" cy="405561"/>
          </a:xfrm>
        </p:grpSpPr>
        <p:grpSp>
          <p:nvGrpSpPr>
            <p:cNvPr id="77" name="Group 76"/>
            <p:cNvGrpSpPr/>
            <p:nvPr/>
          </p:nvGrpSpPr>
          <p:grpSpPr>
            <a:xfrm>
              <a:off x="1619672" y="2132856"/>
              <a:ext cx="144016" cy="144016"/>
              <a:chOff x="2771800" y="2060848"/>
              <a:chExt cx="144016" cy="144016"/>
            </a:xfrm>
          </p:grpSpPr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1547664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271724" y="4293096"/>
            <a:ext cx="284052" cy="432048"/>
            <a:chOff x="3563888" y="3068960"/>
            <a:chExt cx="284052" cy="432048"/>
          </a:xfrm>
        </p:grpSpPr>
        <p:grpSp>
          <p:nvGrpSpPr>
            <p:cNvPr id="82" name="Group 81"/>
            <p:cNvGrpSpPr/>
            <p:nvPr/>
          </p:nvGrpSpPr>
          <p:grpSpPr>
            <a:xfrm>
              <a:off x="3635896" y="3068960"/>
              <a:ext cx="144016" cy="144016"/>
              <a:chOff x="2771800" y="2060848"/>
              <a:chExt cx="144016" cy="144016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3563888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152044" y="4293096"/>
            <a:ext cx="284052" cy="432048"/>
            <a:chOff x="5080036" y="3068960"/>
            <a:chExt cx="284052" cy="432048"/>
          </a:xfrm>
        </p:grpSpPr>
        <p:grpSp>
          <p:nvGrpSpPr>
            <p:cNvPr id="87" name="Group 86"/>
            <p:cNvGrpSpPr/>
            <p:nvPr/>
          </p:nvGrpSpPr>
          <p:grpSpPr>
            <a:xfrm>
              <a:off x="5148064" y="3068960"/>
              <a:ext cx="144016" cy="144016"/>
              <a:chOff x="2771800" y="2060848"/>
              <a:chExt cx="144016" cy="144016"/>
            </a:xfrm>
          </p:grpSpPr>
          <p:cxnSp>
            <p:nvCxnSpPr>
              <p:cNvPr id="89" name="Straight Connector 88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080036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a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54366" y="4149080"/>
            <a:ext cx="1141370" cy="432048"/>
            <a:chOff x="982358" y="4149080"/>
            <a:chExt cx="1141370" cy="432048"/>
          </a:xfrm>
        </p:grpSpPr>
        <p:sp>
          <p:nvSpPr>
            <p:cNvPr id="91" name="Right Arrow 90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82358" y="4181354"/>
              <a:ext cx="960519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inner-forms</a:t>
              </a:r>
              <a:endParaRPr lang="fr-FR" sz="1200" dirty="0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34686" y="4149080"/>
            <a:ext cx="1141370" cy="432048"/>
            <a:chOff x="982358" y="4149080"/>
            <a:chExt cx="1141370" cy="432048"/>
          </a:xfrm>
        </p:grpSpPr>
        <p:sp>
          <p:nvSpPr>
            <p:cNvPr id="95" name="Right Arrow 94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82358" y="4181354"/>
              <a:ext cx="970137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outer-forms</a:t>
              </a:r>
              <a:endParaRPr lang="fr-FR" sz="1200" dirty="0">
                <a:latin typeface="+mj-lt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83568" y="4797152"/>
            <a:ext cx="274434" cy="405561"/>
            <a:chOff x="1259632" y="2132856"/>
            <a:chExt cx="274434" cy="405561"/>
          </a:xfrm>
        </p:grpSpPr>
        <p:grpSp>
          <p:nvGrpSpPr>
            <p:cNvPr id="98" name="Group 97"/>
            <p:cNvGrpSpPr/>
            <p:nvPr/>
          </p:nvGrpSpPr>
          <p:grpSpPr>
            <a:xfrm>
              <a:off x="1331640" y="2132856"/>
              <a:ext cx="144016" cy="144016"/>
              <a:chOff x="2771800" y="2060848"/>
              <a:chExt cx="144016" cy="144016"/>
            </a:xfrm>
          </p:grpSpPr>
          <p:cxnSp>
            <p:nvCxnSpPr>
              <p:cNvPr id="100" name="Straight Connector 99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/>
            <p:nvPr/>
          </p:nvSpPr>
          <p:spPr>
            <a:xfrm>
              <a:off x="1259632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x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563888" y="4797152"/>
            <a:ext cx="274434" cy="405561"/>
            <a:chOff x="1547664" y="2132856"/>
            <a:chExt cx="274434" cy="405561"/>
          </a:xfrm>
        </p:grpSpPr>
        <p:grpSp>
          <p:nvGrpSpPr>
            <p:cNvPr id="103" name="Group 102"/>
            <p:cNvGrpSpPr/>
            <p:nvPr/>
          </p:nvGrpSpPr>
          <p:grpSpPr>
            <a:xfrm>
              <a:off x="1619672" y="2132856"/>
              <a:ext cx="144016" cy="144016"/>
              <a:chOff x="2771800" y="2060848"/>
              <a:chExt cx="144016" cy="144016"/>
            </a:xfrm>
          </p:grpSpPr>
          <p:cxnSp>
            <p:nvCxnSpPr>
              <p:cNvPr id="105" name="Straight Connector 104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4" name="TextBox 103"/>
            <p:cNvSpPr txBox="1"/>
            <p:nvPr/>
          </p:nvSpPr>
          <p:spPr>
            <a:xfrm>
              <a:off x="1547664" y="2204864"/>
              <a:ext cx="274434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y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271724" y="4797152"/>
            <a:ext cx="284052" cy="432048"/>
            <a:chOff x="3563888" y="3068960"/>
            <a:chExt cx="284052" cy="4320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3635896" y="3068960"/>
              <a:ext cx="144016" cy="144016"/>
              <a:chOff x="2771800" y="2060848"/>
              <a:chExt cx="144016" cy="144016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9" name="TextBox 108"/>
            <p:cNvSpPr txBox="1"/>
            <p:nvPr/>
          </p:nvSpPr>
          <p:spPr>
            <a:xfrm>
              <a:off x="3563888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152044" y="4797152"/>
            <a:ext cx="284052" cy="432048"/>
            <a:chOff x="5080036" y="3068960"/>
            <a:chExt cx="284052" cy="432048"/>
          </a:xfrm>
        </p:grpSpPr>
        <p:grpSp>
          <p:nvGrpSpPr>
            <p:cNvPr id="113" name="Group 112"/>
            <p:cNvGrpSpPr/>
            <p:nvPr/>
          </p:nvGrpSpPr>
          <p:grpSpPr>
            <a:xfrm>
              <a:off x="5148064" y="3068960"/>
              <a:ext cx="144016" cy="144016"/>
              <a:chOff x="2771800" y="2060848"/>
              <a:chExt cx="144016" cy="144016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2771800" y="2060848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4" name="TextBox 113"/>
            <p:cNvSpPr txBox="1"/>
            <p:nvPr/>
          </p:nvSpPr>
          <p:spPr>
            <a:xfrm>
              <a:off x="5080036" y="3167455"/>
              <a:ext cx="284052" cy="333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</a:t>
              </a:r>
              <a:endParaRPr lang="fr-F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54366" y="4653136"/>
            <a:ext cx="1141370" cy="432048"/>
            <a:chOff x="982358" y="4149080"/>
            <a:chExt cx="1141370" cy="432048"/>
          </a:xfrm>
        </p:grpSpPr>
        <p:sp>
          <p:nvSpPr>
            <p:cNvPr id="118" name="Right Arrow 117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82358" y="4181354"/>
              <a:ext cx="569387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forms</a:t>
              </a:r>
              <a:endParaRPr lang="fr-FR" sz="1200" dirty="0">
                <a:latin typeface="+mj-lt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34686" y="4653136"/>
            <a:ext cx="1141370" cy="432048"/>
            <a:chOff x="982358" y="4149080"/>
            <a:chExt cx="1141370" cy="432048"/>
          </a:xfrm>
        </p:grpSpPr>
        <p:sp>
          <p:nvSpPr>
            <p:cNvPr id="121" name="Right Arrow 120"/>
            <p:cNvSpPr/>
            <p:nvPr/>
          </p:nvSpPr>
          <p:spPr bwMode="auto">
            <a:xfrm>
              <a:off x="1043608" y="4149080"/>
              <a:ext cx="1080120" cy="432048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2358" y="4181354"/>
              <a:ext cx="569387" cy="321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forms</a:t>
              </a:r>
              <a:endParaRPr lang="fr-FR" sz="1200" dirty="0">
                <a:latin typeface="+mj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07904" y="5326993"/>
            <a:ext cx="1557345" cy="550279"/>
            <a:chOff x="3230679" y="5157192"/>
            <a:chExt cx="1557345" cy="550279"/>
          </a:xfrm>
        </p:grpSpPr>
        <p:sp>
          <p:nvSpPr>
            <p:cNvPr id="27" name="TextBox 26"/>
            <p:cNvSpPr txBox="1"/>
            <p:nvPr/>
          </p:nvSpPr>
          <p:spPr>
            <a:xfrm>
              <a:off x="3230679" y="5157192"/>
              <a:ext cx="990977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Nut</a:t>
              </a:r>
              <a:r>
                <a:rPr lang="en-US" dirty="0" smtClean="0">
                  <a:solidFill>
                    <a:srgbClr val="FF0000"/>
                  </a:solidFill>
                  <a:latin typeface="+mj-lt"/>
                  <a:sym typeface="Wingdings" pitchFamily="2" charset="2"/>
                </a:rPr>
                <a:t></a:t>
              </a:r>
              <a:endParaRPr lang="fr-FR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 bwMode="auto">
            <a:xfrm>
              <a:off x="4139952" y="5229200"/>
              <a:ext cx="648072" cy="432048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----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39552" y="5326993"/>
            <a:ext cx="2016224" cy="550279"/>
            <a:chOff x="899592" y="5157192"/>
            <a:chExt cx="2016224" cy="550279"/>
          </a:xfrm>
        </p:grpSpPr>
        <p:sp>
          <p:nvSpPr>
            <p:cNvPr id="26" name="TextBox 25"/>
            <p:cNvSpPr txBox="1"/>
            <p:nvPr/>
          </p:nvSpPr>
          <p:spPr>
            <a:xfrm>
              <a:off x="899592" y="5157192"/>
              <a:ext cx="1452642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Screw </a:t>
              </a:r>
              <a:r>
                <a:rPr lang="en-US" dirty="0" smtClean="0">
                  <a:solidFill>
                    <a:srgbClr val="FF0000"/>
                  </a:solidFill>
                  <a:latin typeface="+mj-lt"/>
                  <a:sym typeface="Wingdings" pitchFamily="2" charset="2"/>
                </a:rPr>
                <a:t></a:t>
              </a:r>
              <a:endParaRPr lang="fr-FR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4" name="Rounded Rectangle 123"/>
            <p:cNvSpPr/>
            <p:nvPr/>
          </p:nvSpPr>
          <p:spPr bwMode="auto">
            <a:xfrm>
              <a:off x="2267744" y="5229200"/>
              <a:ext cx="648072" cy="432048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----</a:t>
              </a: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6072198" y="1714488"/>
            <a:ext cx="2214578" cy="131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Initialization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00B0F0"/>
                </a:solidFill>
                <a:latin typeface="+mj-lt"/>
              </a:rPr>
              <a:t>Concepts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Rules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72198" y="3248713"/>
            <a:ext cx="2214578" cy="131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Instantiation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92D050"/>
                </a:solidFill>
                <a:latin typeface="+mj-lt"/>
              </a:rPr>
              <a:t>Individuals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Relations</a:t>
            </a:r>
            <a:endParaRPr lang="en-US" sz="2200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72198" y="4748911"/>
            <a:ext cx="2571768" cy="89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Reasoning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+mj-lt"/>
              </a:rPr>
              <a:t>Classification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7173" name="Picture 5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5715016"/>
            <a:ext cx="1228725" cy="723900"/>
          </a:xfrm>
          <a:prstGeom prst="rect">
            <a:avLst/>
          </a:prstGeom>
          <a:noFill/>
        </p:spPr>
      </p:pic>
      <p:sp>
        <p:nvSpPr>
          <p:cNvPr id="135" name="Rectangle 134"/>
          <p:cNvSpPr/>
          <p:nvPr/>
        </p:nvSpPr>
        <p:spPr bwMode="auto">
          <a:xfrm rot="16200000">
            <a:off x="8001024" y="2214554"/>
            <a:ext cx="1357322" cy="642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  <a:t>Domain Expertise</a:t>
            </a:r>
          </a:p>
        </p:txBody>
      </p:sp>
      <p:sp>
        <p:nvSpPr>
          <p:cNvPr id="137" name="Rectangle 136"/>
          <p:cNvSpPr/>
          <p:nvPr/>
        </p:nvSpPr>
        <p:spPr bwMode="auto">
          <a:xfrm rot="16200000">
            <a:off x="8001024" y="3786190"/>
            <a:ext cx="1357322" cy="642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</a:rPr>
              <a:t>Ref. Sate Analysis</a:t>
            </a:r>
          </a:p>
        </p:txBody>
      </p:sp>
    </p:spTree>
    <p:extLst>
      <p:ext uri="{BB962C8B-B14F-4D97-AF65-F5344CB8AC3E}">
        <p14:creationId xmlns:p14="http://schemas.microsoft.com/office/powerpoint/2010/main" val="15588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1898 L 0.07153 0.1384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79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1898 L -0.06302 0.1469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  <p:bldP spid="129" grpId="0"/>
      <p:bldP spid="135" grpId="0" animBg="1"/>
      <p:bldP spid="1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FD</a:t>
            </a:r>
            <a:endParaRPr lang="fr-FR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08520" y="3323803"/>
            <a:ext cx="6389687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57104" t="17847" r="22111" b="50864"/>
          <a:stretch/>
        </p:blipFill>
        <p:spPr bwMode="auto">
          <a:xfrm>
            <a:off x="4716016" y="2553816"/>
            <a:ext cx="2314575" cy="1667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7200083" y="2769840"/>
            <a:ext cx="216024" cy="2160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00083" y="3273896"/>
            <a:ext cx="216024" cy="2160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00083" y="3777952"/>
            <a:ext cx="216024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60123" y="2654399"/>
            <a:ext cx="8258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Screw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60123" y="3188586"/>
            <a:ext cx="543739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Nut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560123" y="3705944"/>
            <a:ext cx="1402948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Counter-nut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Our results confirm the utility of exploiting interactions between components in a DMU to deduce functional information.</a:t>
            </a:r>
          </a:p>
          <a:p>
            <a:r>
              <a:rPr lang="en-US" sz="2000" dirty="0" smtClean="0"/>
              <a:t>Qualitative reasoning based on pure geometry: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Algorithmic analysis of geometric configuration under a given reference state.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Rule-based reasoning inspired by domain knowledge.</a:t>
            </a:r>
          </a:p>
          <a:p>
            <a:r>
              <a:rPr lang="en-US" sz="2000" dirty="0" smtClean="0"/>
              <a:t>Further work: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Identification of other reference states to enrich the knowledge base with new facts about the DMU.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Recognition of components functional designations</a:t>
            </a:r>
          </a:p>
          <a:p>
            <a:r>
              <a:rPr lang="en-US" sz="2000" dirty="0"/>
              <a:t>Acknowledgment: work conducted in the scope of the ROMMA project funded by </a:t>
            </a:r>
            <a:r>
              <a:rPr lang="en-US" sz="2000" dirty="0" smtClean="0"/>
              <a:t>ANR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1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196405"/>
            <a:ext cx="8743255" cy="5544963"/>
          </a:xfrm>
        </p:spPr>
        <p:txBody>
          <a:bodyPr/>
          <a:lstStyle/>
          <a:p>
            <a:r>
              <a:rPr lang="en-US" sz="1300" dirty="0" smtClean="0"/>
              <a:t>Hong </a:t>
            </a:r>
            <a:r>
              <a:rPr lang="en-US" sz="1300" dirty="0"/>
              <a:t>T., </a:t>
            </a:r>
            <a:r>
              <a:rPr lang="en-US" sz="1300" dirty="0" smtClean="0"/>
              <a:t>Lee </a:t>
            </a:r>
            <a:r>
              <a:rPr lang="en-US" sz="1300" dirty="0"/>
              <a:t>K., </a:t>
            </a:r>
            <a:r>
              <a:rPr lang="en-US" sz="1300" dirty="0" smtClean="0"/>
              <a:t>Kim </a:t>
            </a:r>
            <a:r>
              <a:rPr lang="en-US" sz="1300" dirty="0"/>
              <a:t>S</a:t>
            </a:r>
            <a:r>
              <a:rPr lang="en-US" sz="1300" dirty="0" smtClean="0"/>
              <a:t>., </a:t>
            </a:r>
            <a:r>
              <a:rPr lang="en-US" sz="1300" b="1" dirty="0"/>
              <a:t>Similarity comparison </a:t>
            </a:r>
            <a:r>
              <a:rPr lang="en-US" sz="1300" b="1" dirty="0" smtClean="0"/>
              <a:t>of mechanical </a:t>
            </a:r>
            <a:r>
              <a:rPr lang="en-US" sz="1300" b="1" dirty="0"/>
              <a:t>parts to reuse existing designs</a:t>
            </a:r>
            <a:r>
              <a:rPr lang="en-US" sz="1300" dirty="0"/>
              <a:t>. </a:t>
            </a:r>
            <a:r>
              <a:rPr lang="en-US" sz="1300" i="1" dirty="0" smtClean="0"/>
              <a:t>CAD</a:t>
            </a:r>
            <a:r>
              <a:rPr lang="en-US" sz="1300" dirty="0" smtClean="0"/>
              <a:t> </a:t>
            </a:r>
            <a:r>
              <a:rPr lang="en-US" sz="1300" dirty="0"/>
              <a:t>38 (2006), </a:t>
            </a:r>
            <a:r>
              <a:rPr lang="en-US" sz="1300" dirty="0" smtClean="0"/>
              <a:t>973–984.</a:t>
            </a:r>
          </a:p>
          <a:p>
            <a:r>
              <a:rPr lang="fr-FR" sz="1300" dirty="0" err="1" smtClean="0"/>
              <a:t>Iyer</a:t>
            </a:r>
            <a:r>
              <a:rPr lang="fr-FR" sz="1300" dirty="0" smtClean="0"/>
              <a:t> </a:t>
            </a:r>
            <a:r>
              <a:rPr lang="fr-FR" sz="1300" dirty="0"/>
              <a:t>N., </a:t>
            </a:r>
            <a:r>
              <a:rPr lang="fr-FR" sz="1300" dirty="0" err="1" smtClean="0"/>
              <a:t>Jayanti</a:t>
            </a:r>
            <a:r>
              <a:rPr lang="fr-FR" sz="1300" dirty="0" smtClean="0"/>
              <a:t>  </a:t>
            </a:r>
            <a:r>
              <a:rPr lang="fr-FR" sz="1300" dirty="0"/>
              <a:t>S., </a:t>
            </a:r>
            <a:r>
              <a:rPr lang="fr-FR" sz="1300" dirty="0" smtClean="0"/>
              <a:t>Lou </a:t>
            </a:r>
            <a:r>
              <a:rPr lang="fr-FR" sz="1300" dirty="0"/>
              <a:t>K., </a:t>
            </a:r>
            <a:r>
              <a:rPr lang="fr-FR" sz="1300" dirty="0" err="1" smtClean="0"/>
              <a:t>Kalyanaraman</a:t>
            </a:r>
            <a:r>
              <a:rPr lang="fr-FR" sz="1300" dirty="0" smtClean="0"/>
              <a:t> Y., </a:t>
            </a:r>
            <a:r>
              <a:rPr lang="fr-FR" sz="1300" dirty="0" err="1" smtClean="0"/>
              <a:t>Ramani</a:t>
            </a:r>
            <a:r>
              <a:rPr lang="fr-FR" sz="1300" dirty="0" smtClean="0"/>
              <a:t> K., </a:t>
            </a:r>
            <a:r>
              <a:rPr lang="fr-FR" sz="1300" b="1" dirty="0"/>
              <a:t>Shape-</a:t>
            </a:r>
            <a:r>
              <a:rPr lang="fr-FR" sz="1300" b="1" dirty="0" err="1"/>
              <a:t>based</a:t>
            </a:r>
            <a:r>
              <a:rPr lang="fr-FR" sz="1300" b="1" dirty="0"/>
              <a:t> </a:t>
            </a:r>
            <a:r>
              <a:rPr lang="fr-FR" sz="1300" b="1" dirty="0" err="1"/>
              <a:t>searching</a:t>
            </a:r>
            <a:r>
              <a:rPr lang="fr-FR" sz="1300" b="1" dirty="0"/>
              <a:t> for </a:t>
            </a:r>
            <a:r>
              <a:rPr lang="fr-FR" sz="1300" b="1" dirty="0" err="1"/>
              <a:t>product</a:t>
            </a:r>
            <a:r>
              <a:rPr lang="fr-FR" sz="1300" b="1" dirty="0"/>
              <a:t> </a:t>
            </a:r>
            <a:r>
              <a:rPr lang="fr-FR" sz="1300" b="1" dirty="0" err="1"/>
              <a:t>lifecycle</a:t>
            </a:r>
            <a:r>
              <a:rPr lang="fr-FR" sz="1300" b="1" dirty="0"/>
              <a:t> applications</a:t>
            </a:r>
            <a:r>
              <a:rPr lang="fr-FR" sz="1300" dirty="0"/>
              <a:t>. </a:t>
            </a:r>
            <a:r>
              <a:rPr lang="fr-FR" sz="1300" i="1" dirty="0"/>
              <a:t>CAD </a:t>
            </a:r>
            <a:r>
              <a:rPr lang="fr-FR" sz="1300" dirty="0"/>
              <a:t>37 (2005), </a:t>
            </a:r>
            <a:r>
              <a:rPr lang="fr-FR" sz="1300" dirty="0" smtClean="0"/>
              <a:t>1435–1446.</a:t>
            </a:r>
          </a:p>
          <a:p>
            <a:r>
              <a:rPr lang="en-US" sz="1300" dirty="0" smtClean="0"/>
              <a:t>Min </a:t>
            </a:r>
            <a:r>
              <a:rPr lang="en-US" sz="1300" dirty="0"/>
              <a:t>P., </a:t>
            </a:r>
            <a:r>
              <a:rPr lang="en-US" sz="1300" dirty="0" err="1"/>
              <a:t>H</a:t>
            </a:r>
            <a:r>
              <a:rPr lang="en-US" sz="1300" dirty="0" err="1" smtClean="0"/>
              <a:t>alderman</a:t>
            </a:r>
            <a:r>
              <a:rPr lang="en-US" sz="1300" dirty="0" smtClean="0"/>
              <a:t> J</a:t>
            </a:r>
            <a:r>
              <a:rPr lang="en-US" sz="1300" dirty="0"/>
              <a:t>., </a:t>
            </a:r>
            <a:r>
              <a:rPr lang="en-US" sz="1300" dirty="0" err="1" smtClean="0"/>
              <a:t>Kazhdan</a:t>
            </a:r>
            <a:r>
              <a:rPr lang="en-US" sz="1300" dirty="0" smtClean="0"/>
              <a:t> </a:t>
            </a:r>
            <a:r>
              <a:rPr lang="en-US" sz="1300" dirty="0"/>
              <a:t>M</a:t>
            </a:r>
            <a:r>
              <a:rPr lang="en-US" sz="1300" dirty="0" smtClean="0"/>
              <a:t>., </a:t>
            </a:r>
            <a:r>
              <a:rPr lang="en-US" sz="1300" dirty="0" err="1" smtClean="0"/>
              <a:t>Funkhouser</a:t>
            </a:r>
            <a:r>
              <a:rPr lang="en-US" sz="1300" dirty="0" smtClean="0"/>
              <a:t> </a:t>
            </a:r>
            <a:r>
              <a:rPr lang="en-US" sz="1300" dirty="0"/>
              <a:t>T</a:t>
            </a:r>
            <a:r>
              <a:rPr lang="en-US" sz="1300" dirty="0" smtClean="0"/>
              <a:t>., </a:t>
            </a:r>
            <a:r>
              <a:rPr lang="en-US" sz="1300" b="1" dirty="0" smtClean="0"/>
              <a:t>Early experiences with a 3d model search engine</a:t>
            </a:r>
            <a:r>
              <a:rPr lang="en-US" sz="1300" dirty="0" smtClean="0"/>
              <a:t>. </a:t>
            </a:r>
            <a:r>
              <a:rPr lang="en-US" sz="1300" i="1" dirty="0" smtClean="0"/>
              <a:t>8th Int. Conf. 3D </a:t>
            </a:r>
            <a:r>
              <a:rPr lang="en-US" sz="1300" i="1" dirty="0"/>
              <a:t>Web </a:t>
            </a:r>
            <a:r>
              <a:rPr lang="en-US" sz="1300" i="1" dirty="0" smtClean="0"/>
              <a:t>Tech. </a:t>
            </a:r>
            <a:r>
              <a:rPr lang="en-US" sz="1300" dirty="0" smtClean="0"/>
              <a:t>(</a:t>
            </a:r>
            <a:r>
              <a:rPr lang="en-US" sz="1300" dirty="0"/>
              <a:t>2003), </a:t>
            </a:r>
            <a:r>
              <a:rPr lang="en-US" sz="1300" dirty="0" smtClean="0"/>
              <a:t>7–19.</a:t>
            </a:r>
          </a:p>
          <a:p>
            <a:r>
              <a:rPr lang="en-US" sz="1300" dirty="0" smtClean="0"/>
              <a:t>Joshi  S., Chang</a:t>
            </a:r>
            <a:r>
              <a:rPr lang="en-US" sz="1300" dirty="0"/>
              <a:t> T. C</a:t>
            </a:r>
            <a:r>
              <a:rPr lang="en-US" sz="1300" dirty="0" smtClean="0"/>
              <a:t>., </a:t>
            </a:r>
            <a:r>
              <a:rPr lang="en-US" sz="1300" b="1" dirty="0" smtClean="0"/>
              <a:t>Graph-based </a:t>
            </a:r>
            <a:r>
              <a:rPr lang="en-US" sz="1300" b="1" dirty="0"/>
              <a:t>heuristics for recognition of machined features from a 3D solid </a:t>
            </a:r>
            <a:r>
              <a:rPr lang="en-US" sz="1300" b="1" dirty="0" smtClean="0"/>
              <a:t>model</a:t>
            </a:r>
            <a:r>
              <a:rPr lang="en-US" sz="1300" dirty="0"/>
              <a:t>.</a:t>
            </a:r>
            <a:r>
              <a:rPr lang="en-US" sz="1300" dirty="0" smtClean="0"/>
              <a:t> </a:t>
            </a:r>
            <a:r>
              <a:rPr lang="en-US" sz="1300" i="1" dirty="0" err="1"/>
              <a:t>Comput</a:t>
            </a:r>
            <a:r>
              <a:rPr lang="en-US" sz="1300" i="1" dirty="0"/>
              <a:t>. Aided Des</a:t>
            </a:r>
            <a:r>
              <a:rPr lang="en-US" sz="1300" i="1" dirty="0" smtClean="0"/>
              <a:t>. </a:t>
            </a:r>
            <a:r>
              <a:rPr lang="en-US" sz="1300" dirty="0" smtClean="0"/>
              <a:t>(</a:t>
            </a:r>
            <a:r>
              <a:rPr lang="en-US" sz="1300" dirty="0"/>
              <a:t>1988)</a:t>
            </a:r>
            <a:r>
              <a:rPr lang="en-US" sz="1300" dirty="0" smtClean="0"/>
              <a:t>, </a:t>
            </a:r>
            <a:r>
              <a:rPr lang="en-US" sz="1300" dirty="0"/>
              <a:t>20(2), 58—66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Zhu H., </a:t>
            </a:r>
            <a:r>
              <a:rPr lang="en-US" sz="1300" dirty="0" err="1" smtClean="0"/>
              <a:t>Menq</a:t>
            </a:r>
            <a:r>
              <a:rPr lang="en-US" sz="1300" dirty="0"/>
              <a:t> C. H.</a:t>
            </a:r>
            <a:r>
              <a:rPr lang="en-US" sz="1300" dirty="0" smtClean="0"/>
              <a:t>, </a:t>
            </a:r>
            <a:r>
              <a:rPr lang="en-US" sz="1300" b="1" dirty="0" smtClean="0"/>
              <a:t>B-Rep </a:t>
            </a:r>
            <a:r>
              <a:rPr lang="en-US" sz="1300" b="1" dirty="0"/>
              <a:t>model simplification by automatic fillet/round suppressing for efficient automatic feature </a:t>
            </a:r>
            <a:r>
              <a:rPr lang="en-US" sz="1300" b="1" dirty="0" smtClean="0"/>
              <a:t>recognition</a:t>
            </a:r>
            <a:r>
              <a:rPr lang="en-US" sz="1300" dirty="0" smtClean="0"/>
              <a:t>, </a:t>
            </a:r>
            <a:r>
              <a:rPr lang="en-US" sz="1300" i="1" dirty="0" err="1"/>
              <a:t>Comput</a:t>
            </a:r>
            <a:r>
              <a:rPr lang="en-US" sz="1300" i="1" dirty="0"/>
              <a:t>. Aided Des</a:t>
            </a:r>
            <a:r>
              <a:rPr lang="en-US" sz="1300" i="1" dirty="0" smtClean="0"/>
              <a:t>.</a:t>
            </a:r>
            <a:r>
              <a:rPr lang="en-US" sz="1300" dirty="0"/>
              <a:t> (2002</a:t>
            </a:r>
            <a:r>
              <a:rPr lang="en-US" sz="1300" dirty="0" smtClean="0"/>
              <a:t>), </a:t>
            </a:r>
            <a:r>
              <a:rPr lang="en-US" sz="1300" dirty="0"/>
              <a:t>34(2), 109—123</a:t>
            </a:r>
            <a:r>
              <a:rPr lang="en-US" sz="1300" dirty="0" smtClean="0"/>
              <a:t>.</a:t>
            </a:r>
          </a:p>
          <a:p>
            <a:r>
              <a:rPr lang="fr-FR" sz="1300" dirty="0" err="1" smtClean="0"/>
              <a:t>Thakur</a:t>
            </a:r>
            <a:r>
              <a:rPr lang="fr-FR" sz="1300" dirty="0"/>
              <a:t> A.</a:t>
            </a:r>
            <a:r>
              <a:rPr lang="fr-FR" sz="1300" dirty="0" smtClean="0"/>
              <a:t>, </a:t>
            </a:r>
            <a:r>
              <a:rPr lang="fr-FR" sz="1300" dirty="0" err="1" smtClean="0"/>
              <a:t>Banerjee</a:t>
            </a:r>
            <a:r>
              <a:rPr lang="fr-FR" sz="1300" dirty="0"/>
              <a:t> A. G.</a:t>
            </a:r>
            <a:r>
              <a:rPr lang="fr-FR" sz="1300" dirty="0" smtClean="0"/>
              <a:t>, Gupta</a:t>
            </a:r>
            <a:r>
              <a:rPr lang="fr-FR" sz="1300" dirty="0"/>
              <a:t> S. K.</a:t>
            </a:r>
            <a:r>
              <a:rPr lang="fr-FR" sz="1300" dirty="0" smtClean="0"/>
              <a:t>, </a:t>
            </a:r>
            <a:r>
              <a:rPr lang="fr-FR" sz="1300" b="1" dirty="0" smtClean="0"/>
              <a:t>A </a:t>
            </a:r>
            <a:r>
              <a:rPr lang="fr-FR" sz="1300" b="1" dirty="0" err="1"/>
              <a:t>survey</a:t>
            </a:r>
            <a:r>
              <a:rPr lang="fr-FR" sz="1300" b="1" dirty="0"/>
              <a:t> of CAD model simplification techniques for </a:t>
            </a:r>
            <a:r>
              <a:rPr lang="fr-FR" sz="1300" b="1" dirty="0" err="1"/>
              <a:t>physics-based</a:t>
            </a:r>
            <a:r>
              <a:rPr lang="fr-FR" sz="1300" b="1" dirty="0"/>
              <a:t> simulation </a:t>
            </a:r>
            <a:r>
              <a:rPr lang="fr-FR" sz="1300" b="1" dirty="0" smtClean="0"/>
              <a:t>applications</a:t>
            </a:r>
            <a:r>
              <a:rPr lang="fr-FR" sz="1300" dirty="0" smtClean="0"/>
              <a:t>, </a:t>
            </a:r>
            <a:r>
              <a:rPr lang="fr-FR" sz="1300" i="1" dirty="0"/>
              <a:t>Comput. </a:t>
            </a:r>
            <a:r>
              <a:rPr lang="fr-FR" sz="1300" i="1" dirty="0" err="1"/>
              <a:t>Aided</a:t>
            </a:r>
            <a:r>
              <a:rPr lang="fr-FR" sz="1300" i="1" dirty="0"/>
              <a:t> Des</a:t>
            </a:r>
            <a:r>
              <a:rPr lang="fr-FR" sz="1300" i="1" dirty="0" smtClean="0"/>
              <a:t>.</a:t>
            </a:r>
            <a:r>
              <a:rPr lang="fr-FR" sz="1300" dirty="0"/>
              <a:t> (2009</a:t>
            </a:r>
            <a:r>
              <a:rPr lang="fr-FR" sz="1300" dirty="0" smtClean="0"/>
              <a:t>), </a:t>
            </a:r>
            <a:r>
              <a:rPr lang="fr-FR" sz="1300" dirty="0"/>
              <a:t>41(2), 65—80</a:t>
            </a:r>
            <a:r>
              <a:rPr lang="fr-FR" sz="1300" dirty="0" smtClean="0"/>
              <a:t>.</a:t>
            </a:r>
          </a:p>
          <a:p>
            <a:r>
              <a:rPr lang="fr-FR" sz="1300" dirty="0" err="1" smtClean="0"/>
              <a:t>Schenk</a:t>
            </a:r>
            <a:r>
              <a:rPr lang="fr-FR" sz="1300" dirty="0"/>
              <a:t> M.</a:t>
            </a:r>
            <a:r>
              <a:rPr lang="fr-FR" sz="1300" dirty="0" smtClean="0"/>
              <a:t>, </a:t>
            </a:r>
            <a:r>
              <a:rPr lang="fr-FR" sz="1300" dirty="0" err="1" smtClean="0"/>
              <a:t>Straßburger</a:t>
            </a:r>
            <a:r>
              <a:rPr lang="fr-FR" sz="1300" dirty="0" smtClean="0"/>
              <a:t> S., </a:t>
            </a:r>
            <a:r>
              <a:rPr lang="fr-FR" sz="1300" dirty="0" err="1" smtClean="0"/>
              <a:t>Kissner</a:t>
            </a:r>
            <a:r>
              <a:rPr lang="fr-FR" sz="1300" dirty="0"/>
              <a:t> H</a:t>
            </a:r>
            <a:r>
              <a:rPr lang="fr-FR" sz="1300" dirty="0" smtClean="0"/>
              <a:t>., </a:t>
            </a:r>
            <a:r>
              <a:rPr lang="fr-FR" sz="1300" b="1" dirty="0" err="1" smtClean="0"/>
              <a:t>Combining</a:t>
            </a:r>
            <a:r>
              <a:rPr lang="fr-FR" sz="1300" b="1" dirty="0" smtClean="0"/>
              <a:t> </a:t>
            </a:r>
            <a:r>
              <a:rPr lang="fr-FR" sz="1300" b="1" dirty="0"/>
              <a:t>Virtual Reality and </a:t>
            </a:r>
            <a:r>
              <a:rPr lang="fr-FR" sz="1300" b="1" dirty="0" err="1"/>
              <a:t>Assembly</a:t>
            </a:r>
            <a:r>
              <a:rPr lang="fr-FR" sz="1300" b="1" dirty="0"/>
              <a:t> Simulation for Production Planning and </a:t>
            </a:r>
            <a:r>
              <a:rPr lang="fr-FR" sz="1300" b="1" dirty="0" err="1"/>
              <a:t>Worker</a:t>
            </a:r>
            <a:r>
              <a:rPr lang="fr-FR" sz="1300" b="1" dirty="0"/>
              <a:t> </a:t>
            </a:r>
            <a:r>
              <a:rPr lang="fr-FR" sz="1300" b="1" dirty="0" smtClean="0"/>
              <a:t>Qualification</a:t>
            </a:r>
            <a:r>
              <a:rPr lang="fr-FR" sz="1300" dirty="0"/>
              <a:t>.</a:t>
            </a:r>
            <a:r>
              <a:rPr lang="fr-FR" sz="1300" dirty="0" smtClean="0"/>
              <a:t> </a:t>
            </a:r>
            <a:r>
              <a:rPr lang="fr-FR" sz="1300" i="1" dirty="0" smtClean="0"/>
              <a:t>Int. </a:t>
            </a:r>
            <a:r>
              <a:rPr lang="fr-FR" sz="1300" i="1" dirty="0" err="1" smtClean="0"/>
              <a:t>Conf</a:t>
            </a:r>
            <a:r>
              <a:rPr lang="fr-FR" sz="1300" i="1" dirty="0" smtClean="0"/>
              <a:t>. Changeable</a:t>
            </a:r>
            <a:r>
              <a:rPr lang="fr-FR" sz="1300" i="1" dirty="0"/>
              <a:t>, Agile, Reconfigurable and Virtual </a:t>
            </a:r>
            <a:r>
              <a:rPr lang="fr-FR" sz="1300" i="1" dirty="0" smtClean="0"/>
              <a:t>Production</a:t>
            </a:r>
            <a:r>
              <a:rPr lang="fr-FR" sz="1300" dirty="0" smtClean="0"/>
              <a:t> (</a:t>
            </a:r>
            <a:r>
              <a:rPr lang="fr-FR" sz="1300" dirty="0"/>
              <a:t>2005</a:t>
            </a:r>
            <a:r>
              <a:rPr lang="fr-FR" sz="1300" dirty="0" smtClean="0"/>
              <a:t>),11—414.</a:t>
            </a:r>
          </a:p>
          <a:p>
            <a:r>
              <a:rPr lang="fr-FR" sz="1300" dirty="0" err="1" smtClean="0"/>
              <a:t>Albers</a:t>
            </a:r>
            <a:r>
              <a:rPr lang="fr-FR" sz="1300" dirty="0"/>
              <a:t> A.</a:t>
            </a:r>
            <a:r>
              <a:rPr lang="fr-FR" sz="1300" dirty="0" smtClean="0"/>
              <a:t>, Braun</a:t>
            </a:r>
            <a:r>
              <a:rPr lang="fr-FR" sz="1300" dirty="0"/>
              <a:t> A.</a:t>
            </a:r>
            <a:r>
              <a:rPr lang="fr-FR" sz="1300" dirty="0" smtClean="0"/>
              <a:t>, </a:t>
            </a:r>
            <a:r>
              <a:rPr lang="fr-FR" sz="1300" dirty="0" err="1" smtClean="0"/>
              <a:t>Clarkson</a:t>
            </a:r>
            <a:r>
              <a:rPr lang="fr-FR" sz="1300" dirty="0"/>
              <a:t> P. J.</a:t>
            </a:r>
            <a:r>
              <a:rPr lang="fr-FR" sz="1300" dirty="0" smtClean="0"/>
              <a:t>, </a:t>
            </a:r>
            <a:r>
              <a:rPr lang="fr-FR" sz="1300" dirty="0" err="1" smtClean="0"/>
              <a:t>Enkler</a:t>
            </a:r>
            <a:r>
              <a:rPr lang="fr-FR" sz="1300" dirty="0" smtClean="0"/>
              <a:t> </a:t>
            </a:r>
            <a:r>
              <a:rPr lang="fr-FR" sz="1300" dirty="0"/>
              <a:t>H.-</a:t>
            </a:r>
            <a:r>
              <a:rPr lang="fr-FR" sz="1300" dirty="0" smtClean="0"/>
              <a:t>G., </a:t>
            </a:r>
            <a:r>
              <a:rPr lang="fr-FR" sz="1300" dirty="0" err="1" smtClean="0"/>
              <a:t>Wynn</a:t>
            </a:r>
            <a:r>
              <a:rPr lang="fr-FR" sz="1300" dirty="0"/>
              <a:t> D</a:t>
            </a:r>
            <a:r>
              <a:rPr lang="fr-FR" sz="1300" dirty="0" smtClean="0"/>
              <a:t>., </a:t>
            </a:r>
            <a:r>
              <a:rPr lang="fr-FR" sz="1300" b="1" dirty="0" smtClean="0"/>
              <a:t>Contact </a:t>
            </a:r>
            <a:r>
              <a:rPr lang="fr-FR" sz="1300" b="1" dirty="0"/>
              <a:t>and </a:t>
            </a:r>
            <a:r>
              <a:rPr lang="fr-FR" sz="1300" b="1" dirty="0" err="1"/>
              <a:t>channel</a:t>
            </a:r>
            <a:r>
              <a:rPr lang="fr-FR" sz="1300" b="1" dirty="0"/>
              <a:t> </a:t>
            </a:r>
            <a:r>
              <a:rPr lang="fr-FR" sz="1300" b="1" dirty="0" err="1"/>
              <a:t>modelling</a:t>
            </a:r>
            <a:r>
              <a:rPr lang="fr-FR" sz="1300" b="1" dirty="0"/>
              <a:t> to support </a:t>
            </a:r>
            <a:r>
              <a:rPr lang="fr-FR" sz="1300" b="1" dirty="0" err="1"/>
              <a:t>early</a:t>
            </a:r>
            <a:r>
              <a:rPr lang="fr-FR" sz="1300" b="1" dirty="0"/>
              <a:t> design of </a:t>
            </a:r>
            <a:r>
              <a:rPr lang="fr-FR" sz="1300" b="1" dirty="0" err="1" smtClean="0"/>
              <a:t>technical</a:t>
            </a:r>
            <a:r>
              <a:rPr lang="fr-FR" sz="1300" b="1" dirty="0" smtClean="0"/>
              <a:t> </a:t>
            </a:r>
            <a:r>
              <a:rPr lang="fr-FR" sz="1300" b="1" dirty="0" err="1" smtClean="0"/>
              <a:t>systems</a:t>
            </a:r>
            <a:r>
              <a:rPr lang="fr-FR" sz="1300" dirty="0" smtClean="0"/>
              <a:t>, </a:t>
            </a:r>
            <a:r>
              <a:rPr lang="fr-FR" sz="1300" i="1" dirty="0" smtClean="0"/>
              <a:t>ICED </a:t>
            </a:r>
            <a:r>
              <a:rPr lang="fr-FR" sz="1300" dirty="0" smtClean="0"/>
              <a:t>(2009), </a:t>
            </a:r>
            <a:r>
              <a:rPr lang="fr-FR" sz="1300" dirty="0"/>
              <a:t>61—72</a:t>
            </a:r>
            <a:r>
              <a:rPr lang="fr-FR" sz="1300" dirty="0" smtClean="0"/>
              <a:t>.</a:t>
            </a:r>
          </a:p>
          <a:p>
            <a:r>
              <a:rPr lang="fr-FR" sz="1300" dirty="0"/>
              <a:t>Gero J. S., </a:t>
            </a:r>
            <a:r>
              <a:rPr lang="fr-FR" sz="1300" b="1" dirty="0"/>
              <a:t>Design prototypes: a </a:t>
            </a:r>
            <a:r>
              <a:rPr lang="fr-FR" sz="1300" b="1" dirty="0" err="1"/>
              <a:t>knowledge</a:t>
            </a:r>
            <a:r>
              <a:rPr lang="fr-FR" sz="1300" b="1" dirty="0"/>
              <a:t> </a:t>
            </a:r>
            <a:r>
              <a:rPr lang="fr-FR" sz="1300" b="1" dirty="0" err="1"/>
              <a:t>representation</a:t>
            </a:r>
            <a:r>
              <a:rPr lang="fr-FR" sz="1300" b="1" dirty="0"/>
              <a:t> </a:t>
            </a:r>
            <a:r>
              <a:rPr lang="fr-FR" sz="1300" b="1" dirty="0" err="1"/>
              <a:t>schema</a:t>
            </a:r>
            <a:r>
              <a:rPr lang="fr-FR" sz="1300" b="1" dirty="0"/>
              <a:t> for design</a:t>
            </a:r>
            <a:r>
              <a:rPr lang="fr-FR" sz="1300" dirty="0"/>
              <a:t>. </a:t>
            </a:r>
            <a:r>
              <a:rPr lang="fr-FR" sz="1300" i="1" dirty="0"/>
              <a:t>AI Magazine</a:t>
            </a:r>
            <a:r>
              <a:rPr lang="fr-FR" sz="1300" dirty="0"/>
              <a:t> (1990), 11 (4) 26–36.</a:t>
            </a:r>
          </a:p>
          <a:p>
            <a:endParaRPr lang="fr-FR" sz="1300" dirty="0" smtClean="0"/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174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5400947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Overview of our Approach</a:t>
            </a:r>
          </a:p>
          <a:p>
            <a:r>
              <a:rPr lang="en-US" dirty="0" smtClean="0"/>
              <a:t>Conventional Interfaces</a:t>
            </a:r>
          </a:p>
          <a:p>
            <a:r>
              <a:rPr lang="en-US" dirty="0" smtClean="0"/>
              <a:t>Detecting Geometric Interactions</a:t>
            </a:r>
          </a:p>
          <a:p>
            <a:r>
              <a:rPr lang="en-US" dirty="0" smtClean="0"/>
              <a:t>Qualitative Reasoning Process</a:t>
            </a:r>
            <a:endParaRPr lang="en-US" sz="2400" dirty="0" smtClean="0"/>
          </a:p>
          <a:p>
            <a:r>
              <a:rPr lang="en-US" dirty="0" smtClean="0"/>
              <a:t>Application of Construction Rules</a:t>
            </a:r>
          </a:p>
          <a:p>
            <a:r>
              <a:rPr lang="en-US" dirty="0" smtClean="0"/>
              <a:t>Conclusions and Future Works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/>
          <p:cNvPicPr/>
          <p:nvPr/>
        </p:nvPicPr>
        <p:blipFill>
          <a:blip r:embed="rId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735599"/>
            <a:ext cx="2413514" cy="212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fr-FR" dirty="0"/>
          </a:p>
        </p:txBody>
      </p:sp>
      <p:sp>
        <p:nvSpPr>
          <p:cNvPr id="28" name="Oval 27"/>
          <p:cNvSpPr/>
          <p:nvPr/>
        </p:nvSpPr>
        <p:spPr bwMode="auto">
          <a:xfrm>
            <a:off x="3059832" y="4653136"/>
            <a:ext cx="2736304" cy="194421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5000"/>
                  <a:shade val="30000"/>
                  <a:satMod val="115000"/>
                </a:schemeClr>
              </a:gs>
              <a:gs pos="50000">
                <a:schemeClr val="accent3">
                  <a:lumMod val="85000"/>
                  <a:shade val="67500"/>
                  <a:satMod val="115000"/>
                </a:schemeClr>
              </a:gs>
              <a:gs pos="100000">
                <a:schemeClr val="accent3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5651" y="5371428"/>
            <a:ext cx="2000869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Simplification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0" name="Picture 29" descr="screw_cad2fea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921552"/>
            <a:ext cx="2736304" cy="1099736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 bwMode="auto">
          <a:xfrm>
            <a:off x="2627784" y="5480288"/>
            <a:ext cx="360040" cy="2880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5868144" y="5472932"/>
            <a:ext cx="360040" cy="2880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32" name="Picture 8" descr="C:\Users\ahmad\AppData\Local\Microsoft\Windows\Temporary Internet Files\Content.IE5\U3TYSOGM\MC900370014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309528"/>
            <a:ext cx="1296144" cy="1407504"/>
          </a:xfrm>
          <a:prstGeom prst="rect">
            <a:avLst/>
          </a:prstGeom>
          <a:noFill/>
        </p:spPr>
      </p:pic>
      <p:pic>
        <p:nvPicPr>
          <p:cNvPr id="43" name="Picture 8" descr="C:\Users\ahmad\AppData\Local\Microsoft\Windows\Temporary Internet Files\Content.IE5\JT1RW365\MC90044152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321340"/>
            <a:ext cx="1296665" cy="1107660"/>
          </a:xfrm>
          <a:prstGeom prst="rect">
            <a:avLst/>
          </a:prstGeom>
          <a:noFill/>
        </p:spPr>
      </p:pic>
      <p:pic>
        <p:nvPicPr>
          <p:cNvPr id="45" name="Picture 11" descr="C:\Users\ahmad\AppData\Local\Microsoft\Windows\Temporary Internet Files\Content.IE5\C2V2KVJR\MC900295539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4725144"/>
            <a:ext cx="2089842" cy="1456099"/>
          </a:xfrm>
          <a:prstGeom prst="rect">
            <a:avLst/>
          </a:prstGeom>
          <a:noFill/>
        </p:spPr>
      </p:pic>
      <p:grpSp>
        <p:nvGrpSpPr>
          <p:cNvPr id="73" name="Group 72"/>
          <p:cNvGrpSpPr/>
          <p:nvPr/>
        </p:nvGrpSpPr>
        <p:grpSpPr>
          <a:xfrm>
            <a:off x="2953800" y="3717032"/>
            <a:ext cx="3009798" cy="2275684"/>
            <a:chOff x="2953800" y="3068960"/>
            <a:chExt cx="3009798" cy="2275684"/>
          </a:xfrm>
        </p:grpSpPr>
        <p:grpSp>
          <p:nvGrpSpPr>
            <p:cNvPr id="56" name="Group 55"/>
            <p:cNvGrpSpPr/>
            <p:nvPr/>
          </p:nvGrpSpPr>
          <p:grpSpPr>
            <a:xfrm>
              <a:off x="3923928" y="4149663"/>
              <a:ext cx="1173592" cy="431465"/>
              <a:chOff x="3923928" y="3429583"/>
              <a:chExt cx="1173592" cy="431465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3995936" y="3429583"/>
                <a:ext cx="1101584" cy="359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#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+mj-lt"/>
                  </a:rPr>
                  <a:t>CapScrew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 bwMode="auto">
              <a:xfrm flipV="1">
                <a:off x="3923928" y="3717032"/>
                <a:ext cx="144016" cy="14401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4067944" y="3717032"/>
                <a:ext cx="936104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0" name="Group 69"/>
            <p:cNvGrpSpPr/>
            <p:nvPr/>
          </p:nvGrpSpPr>
          <p:grpSpPr>
            <a:xfrm>
              <a:off x="4067944" y="5010065"/>
              <a:ext cx="599965" cy="334579"/>
              <a:chOff x="4067944" y="4289985"/>
              <a:chExt cx="599965" cy="33457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114552" y="4289985"/>
                <a:ext cx="553357" cy="33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#</a:t>
                </a: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Nut</a:t>
                </a:r>
                <a:endParaRPr lang="fr-F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auto">
              <a:xfrm>
                <a:off x="4067944" y="4365104"/>
                <a:ext cx="144016" cy="216024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4211960" y="4581128"/>
                <a:ext cx="36004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Down Arrow 70"/>
            <p:cNvSpPr/>
            <p:nvPr/>
          </p:nvSpPr>
          <p:spPr bwMode="auto">
            <a:xfrm>
              <a:off x="4283968" y="3573016"/>
              <a:ext cx="360040" cy="360040"/>
            </a:xfrm>
            <a:prstGeom prst="down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53800" y="3068960"/>
              <a:ext cx="3009798" cy="505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Semantic Annotation</a:t>
              </a:r>
              <a:endPara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</p:grpSp>
      <p:sp>
        <p:nvSpPr>
          <p:cNvPr id="81" name="Content Placeholder 3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792435"/>
          </a:xfrm>
        </p:spPr>
        <p:txBody>
          <a:bodyPr/>
          <a:lstStyle/>
          <a:p>
            <a:r>
              <a:rPr lang="en-US" dirty="0" smtClean="0"/>
              <a:t>Importance of Simplification for Finite Element Analysis.</a:t>
            </a:r>
          </a:p>
        </p:txBody>
      </p:sp>
      <p:sp>
        <p:nvSpPr>
          <p:cNvPr id="82" name="Content Placeholder 3"/>
          <p:cNvSpPr txBox="1">
            <a:spLocks/>
          </p:cNvSpPr>
          <p:nvPr/>
        </p:nvSpPr>
        <p:spPr bwMode="auto">
          <a:xfrm>
            <a:off x="1403648" y="1268413"/>
            <a:ext cx="7591425" cy="79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 Simplification needs manpower.</a:t>
            </a:r>
          </a:p>
        </p:txBody>
      </p:sp>
      <p:sp>
        <p:nvSpPr>
          <p:cNvPr id="83" name="Content Placeholder 3"/>
          <p:cNvSpPr txBox="1">
            <a:spLocks/>
          </p:cNvSpPr>
          <p:nvPr/>
        </p:nvSpPr>
        <p:spPr bwMode="auto">
          <a:xfrm>
            <a:off x="1403648" y="1268413"/>
            <a:ext cx="7591425" cy="16565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Automated Simplification needs Semantic Information linked to a structured geometric model of components.</a:t>
            </a:r>
          </a:p>
        </p:txBody>
      </p:sp>
      <p:sp>
        <p:nvSpPr>
          <p:cNvPr id="84" name="Content Placeholder 3"/>
          <p:cNvSpPr txBox="1">
            <a:spLocks/>
          </p:cNvSpPr>
          <p:nvPr/>
        </p:nvSpPr>
        <p:spPr bwMode="auto">
          <a:xfrm>
            <a:off x="1403648" y="1268413"/>
            <a:ext cx="7591425" cy="79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449263" rtl="0" eaLnBrk="0" fontAlgn="base" latinLnBrk="0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 work comes to fill this gap.</a:t>
            </a:r>
          </a:p>
        </p:txBody>
      </p:sp>
      <p:grpSp>
        <p:nvGrpSpPr>
          <p:cNvPr id="54" name="Groupe 53"/>
          <p:cNvGrpSpPr/>
          <p:nvPr/>
        </p:nvGrpSpPr>
        <p:grpSpPr>
          <a:xfrm>
            <a:off x="467544" y="4581128"/>
            <a:ext cx="2376264" cy="2088232"/>
            <a:chOff x="467544" y="4581128"/>
            <a:chExt cx="2376264" cy="20882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467544" y="4581128"/>
              <a:ext cx="2088232" cy="208823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TextBox 76"/>
            <p:cNvSpPr txBox="1"/>
            <p:nvPr/>
          </p:nvSpPr>
          <p:spPr>
            <a:xfrm>
              <a:off x="467544" y="4581128"/>
              <a:ext cx="1754006" cy="43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Design Model</a:t>
              </a:r>
              <a:endParaRPr lang="fr-FR" sz="2000" dirty="0">
                <a:latin typeface="+mj-lt"/>
              </a:endParaRPr>
            </a:p>
          </p:txBody>
        </p:sp>
        <p:pic>
          <p:nvPicPr>
            <p:cNvPr id="59" name="Image 58"/>
            <p:cNvPicPr/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8408" y="5196008"/>
              <a:ext cx="2375400" cy="1427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0" name="Groupe 59"/>
          <p:cNvGrpSpPr/>
          <p:nvPr/>
        </p:nvGrpSpPr>
        <p:grpSpPr>
          <a:xfrm>
            <a:off x="6098398" y="4581128"/>
            <a:ext cx="2376264" cy="2088232"/>
            <a:chOff x="6098398" y="4581128"/>
            <a:chExt cx="2376264" cy="2088232"/>
          </a:xfrm>
        </p:grpSpPr>
        <p:sp>
          <p:nvSpPr>
            <p:cNvPr id="61" name="Rectangle 60"/>
            <p:cNvSpPr/>
            <p:nvPr/>
          </p:nvSpPr>
          <p:spPr bwMode="auto">
            <a:xfrm>
              <a:off x="6300192" y="4581128"/>
              <a:ext cx="2088232" cy="2088232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TextBox 78"/>
            <p:cNvSpPr txBox="1"/>
            <p:nvPr/>
          </p:nvSpPr>
          <p:spPr>
            <a:xfrm>
              <a:off x="6300192" y="4581128"/>
              <a:ext cx="2153154" cy="436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Simulation Model</a:t>
              </a:r>
              <a:endParaRPr lang="fr-FR" sz="2000" dirty="0">
                <a:latin typeface="+mj-lt"/>
              </a:endParaRPr>
            </a:p>
          </p:txBody>
        </p:sp>
        <p:pic>
          <p:nvPicPr>
            <p:cNvPr id="63" name="Image 62"/>
            <p:cNvPicPr/>
            <p:nvPr/>
          </p:nvPicPr>
          <p:blipFill rotWithShape="1">
            <a:blip r:embed="rId8" cstate="print">
              <a:clrChange>
                <a:clrFrom>
                  <a:srgbClr val="FCFFFF"/>
                </a:clrFrom>
                <a:clrTo>
                  <a:srgbClr val="FCFFFF">
                    <a:alpha val="0"/>
                  </a:srgbClr>
                </a:clrTo>
              </a:clrChange>
            </a:blip>
            <a:srcRect t="3982" b="7223"/>
            <a:stretch/>
          </p:blipFill>
          <p:spPr bwMode="auto">
            <a:xfrm rot="19623839">
              <a:off x="6098398" y="5290580"/>
              <a:ext cx="2376264" cy="914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426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-0.00087 0.078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1" grpId="0" build="p"/>
      <p:bldP spid="82" grpId="0"/>
      <p:bldP spid="82" grpId="1"/>
      <p:bldP spid="83" grpId="0"/>
      <p:bldP spid="83" grpId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413"/>
            <a:ext cx="8671247" cy="5328939"/>
          </a:xfrm>
        </p:spPr>
        <p:txBody>
          <a:bodyPr/>
          <a:lstStyle/>
          <a:p>
            <a:r>
              <a:rPr lang="en-US" sz="1800" dirty="0" smtClean="0"/>
              <a:t>Use of textual information to deduce semantics [Hang et </a:t>
            </a:r>
            <a:r>
              <a:rPr lang="en-US" sz="1800" dirty="0"/>
              <a:t>a</a:t>
            </a:r>
            <a:r>
              <a:rPr lang="en-US" sz="1800" dirty="0" smtClean="0"/>
              <a:t>l. 2006, </a:t>
            </a:r>
            <a:r>
              <a:rPr lang="en-US" sz="1800" dirty="0" err="1" smtClean="0"/>
              <a:t>Iyer</a:t>
            </a:r>
            <a:r>
              <a:rPr lang="en-US" sz="1800" dirty="0" smtClean="0"/>
              <a:t> et al. 2005, Min et al. 2008]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No standards or norms </a:t>
            </a:r>
            <a:r>
              <a:rPr lang="en-US" sz="1400" dirty="0" smtClean="0">
                <a:sym typeface="Wingdings" pitchFamily="2" charset="2"/>
              </a:rPr>
              <a:t> unreliable results.</a:t>
            </a:r>
          </a:p>
          <a:p>
            <a:r>
              <a:rPr lang="en-US" sz="1800" dirty="0" smtClean="0">
                <a:sym typeface="Wingdings" pitchFamily="2" charset="2"/>
              </a:rPr>
              <a:t>Analyzing form features </a:t>
            </a:r>
            <a:r>
              <a:rPr lang="da-DK" sz="1800" dirty="0">
                <a:sym typeface="Wingdings" pitchFamily="2" charset="2"/>
              </a:rPr>
              <a:t>[Joshi et al. 1988, Zhu et al. 2002, Thakur et al. 2009</a:t>
            </a:r>
            <a:r>
              <a:rPr lang="da-DK" sz="1800" dirty="0" smtClean="0">
                <a:sym typeface="Wingdings" pitchFamily="2" charset="2"/>
              </a:rPr>
              <a:t>]</a:t>
            </a:r>
          </a:p>
          <a:p>
            <a:pPr lvl="1">
              <a:buFont typeface="Arial" pitchFamily="34" charset="0"/>
              <a:buChar char="•"/>
            </a:pPr>
            <a:r>
              <a:rPr lang="da-DK" sz="1400" dirty="0" smtClean="0">
                <a:sym typeface="Wingdings" pitchFamily="2" charset="2"/>
              </a:rPr>
              <a:t>Adresses standalone components;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/>
              <a:t>Limited geometric </a:t>
            </a:r>
            <a:r>
              <a:rPr lang="en-US" sz="1400" dirty="0" smtClean="0"/>
              <a:t>complexity;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/>
              <a:t>Require user </a:t>
            </a:r>
            <a:r>
              <a:rPr lang="en-US" sz="1400" dirty="0" smtClean="0"/>
              <a:t>intervention.</a:t>
            </a:r>
          </a:p>
          <a:p>
            <a:r>
              <a:rPr lang="en-US" sz="1800" dirty="0" smtClean="0"/>
              <a:t>Using assembly constraints to deduce </a:t>
            </a:r>
            <a:r>
              <a:rPr lang="en-US" sz="1800" dirty="0"/>
              <a:t>geometric interactions [Schenk et al. 2005</a:t>
            </a:r>
            <a:r>
              <a:rPr lang="en-US" sz="1800" dirty="0" smtClean="0"/>
              <a:t>]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Constraints are not always explicitly available (e.g. STEP files);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One configuration can be expressed in different ways;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Constraints are omitted for large DMUs.</a:t>
            </a:r>
          </a:p>
          <a:p>
            <a:r>
              <a:rPr lang="en-US" sz="1800" dirty="0" smtClean="0"/>
              <a:t>Relation between shape, function and behavior is well-e</a:t>
            </a:r>
            <a:r>
              <a:rPr lang="en-US" sz="1800" dirty="0"/>
              <a:t>stablished [Albers et al. 2009, </a:t>
            </a:r>
            <a:r>
              <a:rPr lang="en-US" sz="1800" dirty="0" err="1"/>
              <a:t>Gero</a:t>
            </a:r>
            <a:r>
              <a:rPr lang="en-US" sz="1800" dirty="0"/>
              <a:t> 1990</a:t>
            </a:r>
            <a:r>
              <a:rPr lang="en-US" sz="1800" dirty="0" smtClean="0"/>
              <a:t>]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Approach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Input: A DMU represented as a STEP file.</a:t>
            </a:r>
          </a:p>
          <a:p>
            <a:r>
              <a:rPr lang="en-US" sz="1800" dirty="0"/>
              <a:t>Output: Semantic information, including mechanical and </a:t>
            </a:r>
            <a:r>
              <a:rPr lang="en-US" sz="1800" dirty="0" smtClean="0"/>
              <a:t>kinematic </a:t>
            </a:r>
            <a:r>
              <a:rPr lang="en-US" sz="1800" dirty="0"/>
              <a:t>properties.</a:t>
            </a:r>
          </a:p>
          <a:p>
            <a:r>
              <a:rPr lang="en-US" sz="1800" dirty="0"/>
              <a:t>Contextual analysis of components: </a:t>
            </a:r>
            <a:r>
              <a:rPr lang="en-US" sz="1800" dirty="0" smtClean="0"/>
              <a:t>Conventional Interfaces (CIs) </a:t>
            </a:r>
            <a:r>
              <a:rPr lang="en-US" sz="1800" dirty="0"/>
              <a:t>in an assembly model.</a:t>
            </a:r>
          </a:p>
          <a:p>
            <a:r>
              <a:rPr lang="en-US" sz="1800" dirty="0"/>
              <a:t>Functional interpretation of an </a:t>
            </a:r>
            <a:r>
              <a:rPr lang="en-US" sz="1800" dirty="0" smtClean="0"/>
              <a:t>interface: Functional Interface (FI)</a:t>
            </a:r>
            <a:endParaRPr lang="en-US" sz="1800" dirty="0"/>
          </a:p>
          <a:p>
            <a:r>
              <a:rPr lang="en-US" sz="1800" dirty="0"/>
              <a:t>Qualitative reasoning process to analyze components’ </a:t>
            </a:r>
            <a:r>
              <a:rPr lang="en-US" sz="1800" dirty="0" smtClean="0"/>
              <a:t>behaviors.</a:t>
            </a:r>
            <a:endParaRPr lang="en-US" sz="1800" dirty="0"/>
          </a:p>
          <a:p>
            <a:r>
              <a:rPr lang="en-US" sz="1800" dirty="0"/>
              <a:t>Taxonomy of </a:t>
            </a:r>
            <a:r>
              <a:rPr lang="en-US" sz="1800" dirty="0" smtClean="0"/>
              <a:t>Functional Designation (FD): deriving functional features of components from </a:t>
            </a:r>
            <a:r>
              <a:rPr lang="en-US" sz="1800" dirty="0"/>
              <a:t>their </a:t>
            </a:r>
            <a:r>
              <a:rPr lang="en-US" sz="1800" dirty="0" smtClean="0"/>
              <a:t>FIs.</a:t>
            </a:r>
            <a:endParaRPr lang="en-US" sz="1800" dirty="0"/>
          </a:p>
          <a:p>
            <a:r>
              <a:rPr lang="en-US" sz="1800" dirty="0"/>
              <a:t>Structural geometric model of components that links to functional annotations.</a:t>
            </a:r>
            <a:endParaRPr lang="en-US" sz="14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8080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Interfaces</a:t>
            </a:r>
            <a:endParaRPr lang="fr-F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1268414"/>
            <a:ext cx="8671247" cy="1210880"/>
          </a:xfrm>
        </p:spPr>
        <p:txBody>
          <a:bodyPr/>
          <a:lstStyle/>
          <a:p>
            <a:r>
              <a:rPr lang="en-US" sz="1800" dirty="0" smtClean="0"/>
              <a:t>Real Shape: Shape of the physical body of a component.</a:t>
            </a:r>
          </a:p>
          <a:p>
            <a:r>
              <a:rPr lang="en-US" sz="1800" dirty="0" smtClean="0"/>
              <a:t>Digital Shape: Possible volume, surface, or line model representing a component in a DMU.</a:t>
            </a:r>
          </a:p>
        </p:txBody>
      </p:sp>
      <p:pic>
        <p:nvPicPr>
          <p:cNvPr id="5" name="Image 4" descr="shoulder_bolt.jpg"/>
          <p:cNvPicPr/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7499" y="2380504"/>
            <a:ext cx="1360805" cy="1021715"/>
          </a:xfrm>
          <a:prstGeom prst="rect">
            <a:avLst/>
          </a:prstGeom>
        </p:spPr>
      </p:pic>
      <p:pic>
        <p:nvPicPr>
          <p:cNvPr id="6" name="Image 5" descr="7_09_cata_rabourdin.pn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557769">
            <a:off x="1304795" y="2643548"/>
            <a:ext cx="1344489" cy="5360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èche droite 6"/>
          <p:cNvSpPr/>
          <p:nvPr/>
        </p:nvSpPr>
        <p:spPr bwMode="auto">
          <a:xfrm>
            <a:off x="3491880" y="2524519"/>
            <a:ext cx="2016224" cy="76046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Idealization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67744" y="2564904"/>
            <a:ext cx="1253869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Real Shape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20272" y="2564904"/>
            <a:ext cx="1401346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Digital Shape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23528" y="3356992"/>
            <a:ext cx="8671247" cy="2880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0" fontAlgn="base" hangingPunct="0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0" fontAlgn="base" hangingPunct="0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0" fontAlgn="base" hangingPunct="0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0" fontAlgn="base" hangingPunct="0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fontAlgn="base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800" dirty="0" smtClean="0"/>
              <a:t>Digital shapes are conventional representations of a component.</a:t>
            </a:r>
          </a:p>
          <a:p>
            <a:r>
              <a:rPr lang="en-US" sz="1800" dirty="0" smtClean="0"/>
              <a:t>Digital shapes influence the interfaces between components in a DMU, leading to </a:t>
            </a:r>
            <a:r>
              <a:rPr lang="en-US" sz="1800" i="1" dirty="0" smtClean="0"/>
              <a:t>Conventional Interfaces</a:t>
            </a:r>
            <a:r>
              <a:rPr lang="en-US" sz="1800" dirty="0"/>
              <a:t> </a:t>
            </a:r>
            <a:r>
              <a:rPr lang="en-US" sz="1800" dirty="0" smtClean="0"/>
              <a:t>(CIs).</a:t>
            </a:r>
          </a:p>
          <a:p>
            <a:r>
              <a:rPr lang="en-US" sz="1800" dirty="0" smtClean="0"/>
              <a:t>Three categories of CIs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Contact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Interference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Clearance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94" y="4293096"/>
            <a:ext cx="4500501" cy="18002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 bwMode="auto">
          <a:xfrm>
            <a:off x="6812257" y="2932953"/>
            <a:ext cx="352031" cy="352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652120" y="3068960"/>
            <a:ext cx="1257075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Simple Cylinder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2203745" y="2971687"/>
            <a:ext cx="352031" cy="3520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39552" y="3107694"/>
            <a:ext cx="1765676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Detailed Threaded Link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3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Detecting Geometric </a:t>
            </a:r>
            <a:r>
              <a:rPr lang="en-US" sz="3600" dirty="0" smtClean="0"/>
              <a:t>Interactions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413"/>
            <a:ext cx="8743255" cy="1008459"/>
          </a:xfrm>
        </p:spPr>
        <p:txBody>
          <a:bodyPr/>
          <a:lstStyle/>
          <a:p>
            <a:r>
              <a:rPr lang="en-US" sz="1800" dirty="0" smtClean="0"/>
              <a:t>CI are structured to build the </a:t>
            </a:r>
            <a:r>
              <a:rPr lang="en-US" sz="1800" i="1" dirty="0" smtClean="0"/>
              <a:t>Conventional Interface Graph</a:t>
            </a:r>
            <a:r>
              <a:rPr lang="en-US" sz="1800" dirty="0" smtClean="0"/>
              <a:t> (CIG).</a:t>
            </a:r>
          </a:p>
          <a:p>
            <a:r>
              <a:rPr lang="en-US" sz="1800" i="1" dirty="0" smtClean="0"/>
              <a:t>CIG(C, CI)</a:t>
            </a:r>
            <a:r>
              <a:rPr lang="en-US" sz="1800" dirty="0" smtClean="0"/>
              <a:t>: </a:t>
            </a:r>
            <a:r>
              <a:rPr lang="en-US" sz="1800" i="1" dirty="0" smtClean="0"/>
              <a:t>C</a:t>
            </a:r>
            <a:r>
              <a:rPr lang="en-US" sz="1800" dirty="0" smtClean="0"/>
              <a:t> set of components in a DMU, </a:t>
            </a:r>
            <a:r>
              <a:rPr lang="en-US" sz="1800" i="1" dirty="0" smtClean="0"/>
              <a:t>CI</a:t>
            </a:r>
            <a:r>
              <a:rPr lang="en-US" sz="1800" dirty="0" smtClean="0"/>
              <a:t> set of conventional interfaces.</a:t>
            </a:r>
            <a:endParaRPr lang="fr-FR" sz="1800" dirty="0"/>
          </a:p>
        </p:txBody>
      </p:sp>
      <p:pic>
        <p:nvPicPr>
          <p:cNvPr id="5" name="Image 4" descr="pump_raw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4464013" cy="315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0515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6300192" y="3035181"/>
            <a:ext cx="1944216" cy="974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noFill/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80320" y="4471783"/>
            <a:ext cx="814604" cy="72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flipH="1">
            <a:off x="4499992" y="4009691"/>
            <a:ext cx="1800200" cy="2296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eur droit 16"/>
          <p:cNvCxnSpPr/>
          <p:nvPr/>
        </p:nvCxnSpPr>
        <p:spPr bwMode="auto">
          <a:xfrm flipH="1">
            <a:off x="4499992" y="3035181"/>
            <a:ext cx="1800200" cy="10418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eur droit 18"/>
          <p:cNvCxnSpPr/>
          <p:nvPr/>
        </p:nvCxnSpPr>
        <p:spPr bwMode="auto">
          <a:xfrm>
            <a:off x="8244408" y="3035181"/>
            <a:ext cx="703759" cy="10418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>
            <a:off x="8244408" y="4009691"/>
            <a:ext cx="703759" cy="22969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necteur droit 22"/>
          <p:cNvCxnSpPr/>
          <p:nvPr/>
        </p:nvCxnSpPr>
        <p:spPr bwMode="auto">
          <a:xfrm flipH="1">
            <a:off x="451570" y="4471783"/>
            <a:ext cx="1428750" cy="802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cteur droit 24"/>
          <p:cNvCxnSpPr/>
          <p:nvPr/>
        </p:nvCxnSpPr>
        <p:spPr bwMode="auto">
          <a:xfrm flipH="1">
            <a:off x="451570" y="5191863"/>
            <a:ext cx="1428750" cy="13334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necteur droit 26"/>
          <p:cNvCxnSpPr/>
          <p:nvPr/>
        </p:nvCxnSpPr>
        <p:spPr bwMode="auto">
          <a:xfrm flipH="1">
            <a:off x="1880320" y="5191863"/>
            <a:ext cx="814604" cy="133348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eur droit 28"/>
          <p:cNvCxnSpPr/>
          <p:nvPr/>
        </p:nvCxnSpPr>
        <p:spPr bwMode="auto">
          <a:xfrm flipH="1">
            <a:off x="1880320" y="4471783"/>
            <a:ext cx="814604" cy="802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0" t="32253" r="9845" b="35494"/>
          <a:stretch/>
        </p:blipFill>
        <p:spPr>
          <a:xfrm>
            <a:off x="4499992" y="4077072"/>
            <a:ext cx="4448175" cy="2229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0" name="Rectangle 29"/>
          <p:cNvSpPr/>
          <p:nvPr/>
        </p:nvSpPr>
        <p:spPr bwMode="auto">
          <a:xfrm>
            <a:off x="451570" y="5273855"/>
            <a:ext cx="1428750" cy="127884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Image 9" descr="pump_raw.tif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 t="29592" r="60062" b="47449"/>
          <a:stretch/>
        </p:blipFill>
        <p:spPr bwMode="auto">
          <a:xfrm>
            <a:off x="451570" y="5273855"/>
            <a:ext cx="1428750" cy="125148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590667" y="3140968"/>
            <a:ext cx="1005669" cy="244826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27984" y="3140968"/>
            <a:ext cx="1005669" cy="244826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Detecting Geometric Interactions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350" y="1268413"/>
            <a:ext cx="7740650" cy="1872555"/>
          </a:xfrm>
        </p:spPr>
        <p:txBody>
          <a:bodyPr/>
          <a:lstStyle/>
          <a:p>
            <a:r>
              <a:rPr lang="en-US" sz="2000" dirty="0" smtClean="0"/>
              <a:t>Detection of CIs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Geometric processing of the DMU.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Geometric modelers lack performance and are not robust enough.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need for specific algorithms.</a:t>
            </a:r>
          </a:p>
        </p:txBody>
      </p:sp>
      <p:pic>
        <p:nvPicPr>
          <p:cNvPr id="4" name="Picture 11" descr="better_morceau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5350" y="3140967"/>
            <a:ext cx="833388" cy="2448271"/>
          </a:xfrm>
          <a:prstGeom prst="rect">
            <a:avLst/>
          </a:prstGeom>
          <a:noFill/>
        </p:spPr>
      </p:pic>
      <p:pic>
        <p:nvPicPr>
          <p:cNvPr id="5" name="Picture 3" descr="2tor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140968"/>
            <a:ext cx="1728008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9" descr="2tores_contact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3140966"/>
            <a:ext cx="1005669" cy="2448271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699792" y="6059942"/>
            <a:ext cx="4070345" cy="505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Detection of Linear Contacts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37848" y="5661248"/>
            <a:ext cx="1231427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CAD Model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08083" y="5661248"/>
            <a:ext cx="2052165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Results using OCCT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84400" y="5661248"/>
            <a:ext cx="1268296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</a:rPr>
              <a:t>Our Results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2213617" y="3645024"/>
            <a:ext cx="576064" cy="216024"/>
            <a:chOff x="2193521" y="3645024"/>
            <a:chExt cx="576064" cy="216024"/>
          </a:xfrm>
        </p:grpSpPr>
        <p:sp>
          <p:nvSpPr>
            <p:cNvPr id="13" name="Flèche droite 12"/>
            <p:cNvSpPr/>
            <p:nvPr/>
          </p:nvSpPr>
          <p:spPr bwMode="auto">
            <a:xfrm>
              <a:off x="2193521" y="3645024"/>
              <a:ext cx="216024" cy="21602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Flèche droite 13"/>
            <p:cNvSpPr/>
            <p:nvPr/>
          </p:nvSpPr>
          <p:spPr bwMode="auto">
            <a:xfrm flipH="1">
              <a:off x="2553561" y="3645024"/>
              <a:ext cx="216024" cy="21602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4644008" y="3501008"/>
            <a:ext cx="576064" cy="216024"/>
            <a:chOff x="2193521" y="3645024"/>
            <a:chExt cx="576064" cy="216024"/>
          </a:xfrm>
        </p:grpSpPr>
        <p:sp>
          <p:nvSpPr>
            <p:cNvPr id="17" name="Flèche droite 16"/>
            <p:cNvSpPr/>
            <p:nvPr/>
          </p:nvSpPr>
          <p:spPr bwMode="auto">
            <a:xfrm>
              <a:off x="2193521" y="3645024"/>
              <a:ext cx="216024" cy="21602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Flèche droite 17"/>
            <p:cNvSpPr/>
            <p:nvPr/>
          </p:nvSpPr>
          <p:spPr bwMode="auto">
            <a:xfrm flipH="1">
              <a:off x="2553561" y="3645024"/>
              <a:ext cx="216024" cy="21602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958312" y="3521104"/>
            <a:ext cx="576064" cy="216024"/>
            <a:chOff x="2193521" y="3645024"/>
            <a:chExt cx="576064" cy="216024"/>
          </a:xfrm>
        </p:grpSpPr>
        <p:sp>
          <p:nvSpPr>
            <p:cNvPr id="20" name="Flèche droite 19"/>
            <p:cNvSpPr/>
            <p:nvPr/>
          </p:nvSpPr>
          <p:spPr bwMode="auto">
            <a:xfrm>
              <a:off x="2193521" y="3645024"/>
              <a:ext cx="216024" cy="21602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Flèche droite 20"/>
            <p:cNvSpPr/>
            <p:nvPr/>
          </p:nvSpPr>
          <p:spPr bwMode="auto">
            <a:xfrm flipH="1">
              <a:off x="2553561" y="3645024"/>
              <a:ext cx="216024" cy="21602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756229" y="3818425"/>
            <a:ext cx="607859" cy="11227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?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15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Qualitative Reasoning Process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2088579"/>
          </a:xfrm>
        </p:spPr>
        <p:txBody>
          <a:bodyPr/>
          <a:lstStyle/>
          <a:p>
            <a:r>
              <a:rPr lang="en-US" sz="1800" dirty="0"/>
              <a:t>Due to idealization, one CI can be associated </a:t>
            </a:r>
            <a:r>
              <a:rPr lang="en-US" sz="1800" dirty="0" smtClean="0"/>
              <a:t>to more </a:t>
            </a:r>
            <a:r>
              <a:rPr lang="en-US" sz="1800" dirty="0"/>
              <a:t>than one Functional Interface (FI), considering only its geometry.</a:t>
            </a:r>
          </a:p>
          <a:p>
            <a:r>
              <a:rPr lang="en-US" sz="1800" dirty="0"/>
              <a:t>Reduce the number of FIs to ideally one per CI.</a:t>
            </a:r>
          </a:p>
          <a:p>
            <a:r>
              <a:rPr lang="en-US" sz="1800" dirty="0"/>
              <a:t>To this end, use a qualitative reasoning process based on the concept of Reference State.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7040" r="9745" b="2244"/>
          <a:stretch/>
        </p:blipFill>
        <p:spPr>
          <a:xfrm>
            <a:off x="6353442" y="4986146"/>
            <a:ext cx="1183426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e 4"/>
          <p:cNvGrpSpPr/>
          <p:nvPr/>
        </p:nvGrpSpPr>
        <p:grpSpPr>
          <a:xfrm>
            <a:off x="4266318" y="4986146"/>
            <a:ext cx="1183427" cy="868215"/>
            <a:chOff x="2916924" y="4216969"/>
            <a:chExt cx="1183427" cy="868215"/>
          </a:xfrm>
        </p:grpSpPr>
        <p:sp>
          <p:nvSpPr>
            <p:cNvPr id="6" name="Rectangle 5"/>
            <p:cNvSpPr/>
            <p:nvPr/>
          </p:nvSpPr>
          <p:spPr bwMode="auto">
            <a:xfrm>
              <a:off x="2916925" y="4221088"/>
              <a:ext cx="1183426" cy="864096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  <a:lumMod val="2000"/>
                    <a:lumOff val="98000"/>
                  </a:srgbClr>
                </a:gs>
              </a:gsLst>
              <a:lin ang="27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7" name="Picture 28" descr="bolt__nut.215195624_lar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916924" y="4216969"/>
              <a:ext cx="1183426" cy="845304"/>
            </a:xfrm>
            <a:prstGeom prst="rect">
              <a:avLst/>
            </a:prstGeom>
          </p:spPr>
        </p:pic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44" y="3334081"/>
            <a:ext cx="73375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avec flèche 8"/>
          <p:cNvCxnSpPr>
            <a:stCxn id="8" idx="2"/>
            <a:endCxn id="7" idx="0"/>
          </p:cNvCxnSpPr>
          <p:nvPr/>
        </p:nvCxnSpPr>
        <p:spPr bwMode="auto">
          <a:xfrm flipH="1">
            <a:off x="4858031" y="4342193"/>
            <a:ext cx="1029489" cy="6439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onnecteur droit avec flèche 9"/>
          <p:cNvCxnSpPr>
            <a:stCxn id="8" idx="2"/>
            <a:endCxn id="4" idx="0"/>
          </p:cNvCxnSpPr>
          <p:nvPr/>
        </p:nvCxnSpPr>
        <p:spPr bwMode="auto">
          <a:xfrm>
            <a:off x="5887520" y="4342193"/>
            <a:ext cx="1057635" cy="64395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ZoneTexte 10"/>
          <p:cNvSpPr txBox="1"/>
          <p:nvPr/>
        </p:nvSpPr>
        <p:spPr>
          <a:xfrm>
            <a:off x="4746823" y="4342193"/>
            <a:ext cx="2281394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+mj-lt"/>
              </a:rPr>
              <a:t>Cylindrical Interference</a:t>
            </a:r>
            <a:endParaRPr lang="fr-FR" sz="1600" dirty="0">
              <a:solidFill>
                <a:schemeClr val="accent4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95267" y="5854361"/>
            <a:ext cx="1925527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+mj-lt"/>
              </a:rPr>
              <a:t>Threaded Coupling</a:t>
            </a:r>
            <a:endParaRPr lang="fr-FR" sz="1600" dirty="0">
              <a:solidFill>
                <a:schemeClr val="accent4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137081" y="5854361"/>
            <a:ext cx="1616148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+mj-lt"/>
              </a:rPr>
              <a:t>Spline Coupling</a:t>
            </a:r>
            <a:endParaRPr lang="fr-FR" sz="1600" dirty="0">
              <a:solidFill>
                <a:schemeClr val="accent4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3590" y="4875634"/>
            <a:ext cx="607859" cy="11227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?</a:t>
            </a:r>
            <a:endParaRPr lang="fr-F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36316" y="3631574"/>
            <a:ext cx="2236510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Conventional Interface</a:t>
            </a:r>
            <a:endParaRPr lang="fr-FR" sz="1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636317" y="5276735"/>
            <a:ext cx="1986441" cy="3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Functional Interface</a:t>
            </a:r>
            <a:endParaRPr lang="fr-FR" sz="16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7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1313</Words>
  <Application>Microsoft Office PowerPoint</Application>
  <PresentationFormat>Affichage à l'écran (4:3)</PresentationFormat>
  <Paragraphs>227</Paragraphs>
  <Slides>18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Modèle par défaut</vt:lpstr>
      <vt:lpstr>1_Modèle par défaut</vt:lpstr>
      <vt:lpstr>Équation</vt:lpstr>
      <vt:lpstr>Deriving Functional Properties of Components from the Analysis of Digital Mock-Ups</vt:lpstr>
      <vt:lpstr>Outlines</vt:lpstr>
      <vt:lpstr>Motivation</vt:lpstr>
      <vt:lpstr>Related Works</vt:lpstr>
      <vt:lpstr>Overview of our Approach</vt:lpstr>
      <vt:lpstr>Conventional Interfaces</vt:lpstr>
      <vt:lpstr>Detecting Geometric Interactions</vt:lpstr>
      <vt:lpstr>Detecting Geometric Interactions</vt:lpstr>
      <vt:lpstr>Qualitative Reasoning Process</vt:lpstr>
      <vt:lpstr>Qualitative Reasoning Process</vt:lpstr>
      <vt:lpstr>Mechanical Analysis</vt:lpstr>
      <vt:lpstr>Mechanical Analysis</vt:lpstr>
      <vt:lpstr>Présentation PowerPoint</vt:lpstr>
      <vt:lpstr>Application of Construction Rules</vt:lpstr>
      <vt:lpstr>Using a Knowledge Base</vt:lpstr>
      <vt:lpstr>Example of FD</vt:lpstr>
      <vt:lpstr>Conclusions and Future 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JonMMx 2000</dc:creator>
  <cp:lastModifiedBy>ahmad</cp:lastModifiedBy>
  <cp:revision>586</cp:revision>
  <dcterms:modified xsi:type="dcterms:W3CDTF">2012-05-08T15:21:17Z</dcterms:modified>
</cp:coreProperties>
</file>