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0"/>
  </p:notesMasterIdLst>
  <p:handoutMasterIdLst>
    <p:handoutMasterId r:id="rId11"/>
  </p:handoutMasterIdLst>
  <p:sldIdLst>
    <p:sldId id="256" r:id="rId3"/>
    <p:sldId id="283" r:id="rId4"/>
    <p:sldId id="308" r:id="rId5"/>
    <p:sldId id="306" r:id="rId6"/>
    <p:sldId id="307" r:id="rId7"/>
    <p:sldId id="304" r:id="rId8"/>
    <p:sldId id="305" r:id="rId9"/>
  </p:sldIdLst>
  <p:sldSz cx="9144000" cy="6858000" type="screen4x3"/>
  <p:notesSz cx="6797675" cy="9874250"/>
  <p:defaultTextStyle>
    <a:defPPr>
      <a:defRPr lang="en-GB"/>
    </a:defPPr>
    <a:lvl1pPr algn="l" defTabSz="449263" rtl="0" eaLnBrk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1pPr>
    <a:lvl2pPr marL="457200" algn="l" defTabSz="449263" rtl="0" eaLnBrk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2pPr>
    <a:lvl3pPr marL="914400" algn="l" defTabSz="449263" rtl="0" eaLnBrk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3pPr>
    <a:lvl4pPr marL="1371600" algn="l" defTabSz="449263" rtl="0" eaLnBrk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4pPr>
    <a:lvl5pPr marL="1828800" algn="l" defTabSz="449263" rtl="0" eaLnBrk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hmad Shahwan" initials="AM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F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0F1E1D9F-8D8E-409F-BD5F-583E11D61205}" type="datetimeFigureOut">
              <a:rPr lang="en-US"/>
              <a:pPr>
                <a:defRPr/>
              </a:pPr>
              <a:t>9/13/2012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A22711F8-2068-48C4-8C93-ECFDF611CBA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87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4813" cy="49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SzPct val="45000"/>
              <a:buFont typeface="StarSymbol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DejaVu Serif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49688" y="0"/>
            <a:ext cx="2944812" cy="49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SzPct val="45000"/>
              <a:buFont typeface="StarSymbol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DejaVu Serif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82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2362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691063"/>
            <a:ext cx="5437188" cy="4440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378950"/>
            <a:ext cx="2944813" cy="49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SzPct val="45000"/>
              <a:buFont typeface="StarSymbol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DejaVu Serif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49688" y="9378950"/>
            <a:ext cx="2944812" cy="49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SzPct val="45000"/>
              <a:buFont typeface="StarSymbol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DejaVu Serif"/>
              </a:defRPr>
            </a:lvl1pPr>
          </a:lstStyle>
          <a:p>
            <a:pPr>
              <a:defRPr/>
            </a:pPr>
            <a:fld id="{EB8DA81F-536D-4775-844F-75909C90558D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221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7CADADE-6D09-40D9-8EC8-D0924E3297FA}" type="slidenum">
              <a:rPr lang="en-GB"/>
              <a:pPr/>
              <a:t>1</a:t>
            </a:fld>
            <a:endParaRPr lang="en-GB"/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133475" y="741363"/>
            <a:ext cx="4530725" cy="3702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79450" y="4691063"/>
            <a:ext cx="5438775" cy="444500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79D3F-996D-4A7A-A156-D354E015B804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1D7D2-B284-4D4F-B861-A4FF8EE73FFE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97713" y="61913"/>
            <a:ext cx="1897062" cy="595947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03350" y="61913"/>
            <a:ext cx="5541963" cy="59594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B9ED5-1421-4727-B2C2-EDE8C1280E45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B4621-8A06-4A19-A302-044B0EA89020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A684C-B582-46D9-A35A-D5F5C9F69622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03350" y="1268413"/>
            <a:ext cx="3719513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5263" y="1268413"/>
            <a:ext cx="3719512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E2F68-2B5B-4B9C-98AE-B7281B7317D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1BF81-7200-45FB-AD9C-AA1919BB16E4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C3BD5-758E-4EE5-B6A7-EE79C22278BC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080FB-8654-4D36-8859-E63939959379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A1AFB-DB14-4DB3-BF98-D3D3520154C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F01B0-5836-4B5C-9A9D-8D65C40504C4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159000" y="1089025"/>
            <a:ext cx="6985000" cy="714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7D7D7">
                  <a:alpha val="98000"/>
                </a:srgbClr>
              </a:gs>
            </a:gsLst>
            <a:path path="rect">
              <a:fillToRect l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43100" y="61913"/>
            <a:ext cx="6948488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texte-titre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268413"/>
            <a:ext cx="7591425" cy="4752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plan de texte</a:t>
            </a:r>
          </a:p>
          <a:p>
            <a:pPr lvl="1"/>
            <a:r>
              <a:rPr lang="en-GB" smtClean="0"/>
              <a:t>Second niveau de plan</a:t>
            </a:r>
          </a:p>
          <a:p>
            <a:pPr lvl="2"/>
            <a:r>
              <a:rPr lang="en-GB" smtClean="0"/>
              <a:t>Troisième niveau de plan</a:t>
            </a:r>
          </a:p>
          <a:p>
            <a:pPr lvl="3"/>
            <a:r>
              <a:rPr lang="en-GB" smtClean="0"/>
              <a:t>Quatrième niveau de plan</a:t>
            </a:r>
          </a:p>
          <a:p>
            <a:pPr lvl="4"/>
            <a:r>
              <a:rPr lang="en-GB" smtClean="0"/>
              <a:t>Cinquième niveau de plan</a:t>
            </a:r>
          </a:p>
          <a:p>
            <a:pPr lvl="4"/>
            <a:r>
              <a:rPr lang="en-GB" smtClean="0"/>
              <a:t>Sixième niveau de plan</a:t>
            </a:r>
          </a:p>
          <a:p>
            <a:pPr lvl="4"/>
            <a:r>
              <a:rPr lang="en-GB" smtClean="0"/>
              <a:t>Septième niveau de plan</a:t>
            </a:r>
          </a:p>
          <a:p>
            <a:pPr lvl="4"/>
            <a:r>
              <a:rPr lang="en-GB" smtClean="0"/>
              <a:t>Huitième niveau de plan</a:t>
            </a:r>
          </a:p>
          <a:p>
            <a:pPr lvl="4"/>
            <a:r>
              <a:rPr lang="en-GB" smtClean="0"/>
              <a:t>Neuvième niveau de plan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D15072F-24E8-41BC-B1F7-133F6283B3A3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grpSp>
        <p:nvGrpSpPr>
          <p:cNvPr id="4103" name="Group 6"/>
          <p:cNvGrpSpPr>
            <a:grpSpLocks/>
          </p:cNvGrpSpPr>
          <p:nvPr/>
        </p:nvGrpSpPr>
        <p:grpSpPr bwMode="auto">
          <a:xfrm>
            <a:off x="142875" y="441325"/>
            <a:ext cx="1546225" cy="646113"/>
            <a:chOff x="90" y="278"/>
            <a:chExt cx="974" cy="407"/>
          </a:xfrm>
        </p:grpSpPr>
        <p:pic>
          <p:nvPicPr>
            <p:cNvPr id="4107" name="Picture 7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90" y="278"/>
              <a:ext cx="964" cy="3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476" y="550"/>
              <a:ext cx="589" cy="1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089025"/>
            <a:ext cx="1403350" cy="5768975"/>
          </a:xfrm>
          <a:prstGeom prst="rect">
            <a:avLst/>
          </a:prstGeom>
          <a:gradFill rotWithShape="0">
            <a:gsLst>
              <a:gs pos="0">
                <a:srgbClr val="86BFEE"/>
              </a:gs>
              <a:gs pos="100000">
                <a:srgbClr val="FFFFFF"/>
              </a:gs>
            </a:gsLst>
            <a:path path="rect">
              <a:fillToRect t="100000" r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4106" name="Picture 1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34000" y="4616450"/>
            <a:ext cx="3810000" cy="2241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+mj-lt"/>
          <a:ea typeface="+mj-ea"/>
          <a:cs typeface="+mj-cs"/>
        </a:defRPr>
      </a:lvl1pPr>
      <a:lvl2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2pPr>
      <a:lvl3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3pPr>
      <a:lvl4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4pPr>
      <a:lvl5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5pPr>
      <a:lvl6pPr marL="4572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6pPr>
      <a:lvl7pPr marL="9144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7pPr>
      <a:lvl8pPr marL="13716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8pPr>
      <a:lvl9pPr marL="18288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9pPr>
    </p:titleStyle>
    <p:bodyStyle>
      <a:lvl1pPr marL="341313" indent="-341313" algn="l" defTabSz="449263" rtl="0" eaLnBrk="0" fontAlgn="base" hangingPunct="0">
        <a:lnSpc>
          <a:spcPct val="126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26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2400">
          <a:solidFill>
            <a:srgbClr val="000000"/>
          </a:solidFill>
          <a:latin typeface="+mn-lt"/>
        </a:defRPr>
      </a:lvl2pPr>
      <a:lvl3pPr marL="1143000" indent="-228600" algn="l" defTabSz="449263" rtl="0" eaLnBrk="0" fontAlgn="base" hangingPunct="0">
        <a:lnSpc>
          <a:spcPct val="12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defTabSz="449263" rtl="0" eaLnBrk="0" fontAlgn="base" hangingPunct="0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rgbClr val="000000"/>
          </a:solidFill>
          <a:latin typeface="+mn-lt"/>
        </a:defRPr>
      </a:lvl4pPr>
      <a:lvl5pPr marL="2057400" indent="-228600" algn="l" defTabSz="449263" rtl="0" eaLnBrk="0" fontAlgn="base" hangingPunct="0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5pPr>
      <a:lvl6pPr marL="25146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6pPr>
      <a:lvl7pPr marL="29718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7pPr>
      <a:lvl8pPr marL="34290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8pPr>
      <a:lvl9pPr marL="38862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4616450"/>
            <a:ext cx="3810000" cy="2241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texte-titre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42875" y="225425"/>
            <a:ext cx="2667000" cy="992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6345238"/>
            <a:ext cx="9144000" cy="215900"/>
          </a:xfrm>
          <a:prstGeom prst="rect">
            <a:avLst/>
          </a:prstGeom>
          <a:solidFill>
            <a:srgbClr val="FFFFFF">
              <a:alpha val="75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 eaLnBrk="1" hangingPunct="1">
              <a:lnSpc>
                <a:spcPct val="100000"/>
              </a:lnSpc>
              <a:spcBef>
                <a:spcPts val="175"/>
              </a:spcBef>
              <a:buClr>
                <a:srgbClr val="008CFF"/>
              </a:buClr>
              <a:buFont typeface="Zapf Dingbat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700" b="1">
                <a:solidFill>
                  <a:srgbClr val="008CFF"/>
                </a:solidFill>
                <a:latin typeface="Zapf Dingbats"/>
              </a:rPr>
              <a:t></a:t>
            </a:r>
            <a:r>
              <a:rPr lang="en-GB" sz="1000" b="1">
                <a:solidFill>
                  <a:srgbClr val="008CFF"/>
                </a:solidFill>
                <a:latin typeface="Zapf Dingbats"/>
              </a:rPr>
              <a:t></a:t>
            </a:r>
            <a:r>
              <a:rPr lang="en-GB" sz="1000" b="1">
                <a:solidFill>
                  <a:srgbClr val="000000"/>
                </a:solidFill>
                <a:latin typeface="Arial" pitchFamily="34" charset="0"/>
              </a:rPr>
              <a:t>Centre National de la Recherche Scientifique</a:t>
            </a:r>
            <a:r>
              <a:rPr lang="en-GB" sz="1000" b="1">
                <a:solidFill>
                  <a:srgbClr val="000000"/>
                </a:solidFill>
              </a:rPr>
              <a:t>    </a:t>
            </a:r>
            <a:r>
              <a:rPr lang="en-GB" sz="700" b="1">
                <a:solidFill>
                  <a:srgbClr val="008CFF"/>
                </a:solidFill>
                <a:latin typeface="Zapf Dingbats"/>
              </a:rPr>
              <a:t></a:t>
            </a:r>
            <a:r>
              <a:rPr lang="en-GB" sz="1000" b="1">
                <a:solidFill>
                  <a:srgbClr val="000000"/>
                </a:solidFill>
                <a:latin typeface="Arial" pitchFamily="34" charset="0"/>
              </a:rPr>
              <a:t>Institut National Polytechnique de Grenoble</a:t>
            </a:r>
            <a:r>
              <a:rPr lang="en-GB" sz="1000" b="1">
                <a:solidFill>
                  <a:srgbClr val="000000"/>
                </a:solidFill>
              </a:rPr>
              <a:t>   </a:t>
            </a:r>
            <a:r>
              <a:rPr lang="en-GB" sz="700" b="1">
                <a:solidFill>
                  <a:srgbClr val="008CFF"/>
                </a:solidFill>
                <a:latin typeface="Zapf Dingbats"/>
              </a:rPr>
              <a:t></a:t>
            </a:r>
            <a:r>
              <a:rPr lang="en-GB" sz="1000" b="1">
                <a:solidFill>
                  <a:srgbClr val="008CFF"/>
                </a:solidFill>
                <a:latin typeface="Zapf Dingbats"/>
              </a:rPr>
              <a:t></a:t>
            </a:r>
            <a:r>
              <a:rPr lang="en-GB" sz="1000" b="1">
                <a:solidFill>
                  <a:srgbClr val="000000"/>
                </a:solidFill>
                <a:latin typeface="Arial" pitchFamily="34" charset="0"/>
              </a:rPr>
              <a:t>Université Joseph Fourier</a:t>
            </a:r>
            <a:r>
              <a:rPr lang="en-GB" sz="1000" b="1">
                <a:solidFill>
                  <a:srgbClr val="000000"/>
                </a:solidFill>
              </a:rPr>
              <a:t>   </a:t>
            </a:r>
            <a:r>
              <a:rPr lang="en-GB" sz="700" b="1">
                <a:solidFill>
                  <a:srgbClr val="008CFF"/>
                </a:solidFill>
                <a:latin typeface="Zapf Dingbats"/>
              </a:rPr>
              <a:t>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76238" y="5589588"/>
            <a:ext cx="1328737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900">
                <a:solidFill>
                  <a:srgbClr val="000000"/>
                </a:solidFill>
                <a:latin typeface="Arial" pitchFamily="34" charset="0"/>
              </a:rPr>
              <a:t>Laboratoire G-SCOP</a:t>
            </a:r>
          </a:p>
          <a:p>
            <a:pPr>
              <a:lnSpc>
                <a:spcPct val="100000"/>
              </a:lnSpc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900">
                <a:solidFill>
                  <a:srgbClr val="000000"/>
                </a:solidFill>
                <a:latin typeface="Arial" pitchFamily="34" charset="0"/>
              </a:rPr>
              <a:t>46, av Félix Viallet</a:t>
            </a:r>
          </a:p>
          <a:p>
            <a:pPr>
              <a:lnSpc>
                <a:spcPct val="100000"/>
              </a:lnSpc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900">
                <a:solidFill>
                  <a:srgbClr val="000000"/>
                </a:solidFill>
                <a:latin typeface="Arial" pitchFamily="34" charset="0"/>
              </a:rPr>
              <a:t>38031 Grenoble Cedex</a:t>
            </a:r>
          </a:p>
          <a:p>
            <a:pPr>
              <a:lnSpc>
                <a:spcPct val="100000"/>
              </a:lnSpc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900">
                <a:solidFill>
                  <a:srgbClr val="000000"/>
                </a:solidFill>
                <a:latin typeface="Arial" pitchFamily="34" charset="0"/>
              </a:rPr>
              <a:t>www.g-scop.inpg.fr</a:t>
            </a:r>
          </a:p>
        </p:txBody>
      </p:sp>
      <p:sp>
        <p:nvSpPr>
          <p:cNvPr id="51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plan de texte</a:t>
            </a:r>
          </a:p>
          <a:p>
            <a:pPr lvl="1"/>
            <a:r>
              <a:rPr lang="en-GB" smtClean="0"/>
              <a:t>Second niveau de plan</a:t>
            </a:r>
          </a:p>
          <a:p>
            <a:pPr lvl="2"/>
            <a:r>
              <a:rPr lang="en-GB" smtClean="0"/>
              <a:t>Troisième niveau de plan</a:t>
            </a:r>
          </a:p>
          <a:p>
            <a:pPr lvl="3"/>
            <a:r>
              <a:rPr lang="en-GB" smtClean="0"/>
              <a:t>Quatrième niveau de plan</a:t>
            </a:r>
          </a:p>
          <a:p>
            <a:pPr lvl="4"/>
            <a:r>
              <a:rPr lang="en-GB" smtClean="0"/>
              <a:t>Cinquième niveau de plan</a:t>
            </a:r>
          </a:p>
          <a:p>
            <a:pPr lvl="4"/>
            <a:r>
              <a:rPr lang="en-GB" smtClean="0"/>
              <a:t>Sixième niveau de plan</a:t>
            </a:r>
          </a:p>
          <a:p>
            <a:pPr lvl="4"/>
            <a:r>
              <a:rPr lang="en-GB" smtClean="0"/>
              <a:t>Septième niveau de plan</a:t>
            </a:r>
          </a:p>
          <a:p>
            <a:pPr lvl="4"/>
            <a:r>
              <a:rPr lang="en-GB" smtClean="0"/>
              <a:t>Huitième niveau de plan</a:t>
            </a:r>
          </a:p>
          <a:p>
            <a:pPr lvl="4"/>
            <a:r>
              <a:rPr lang="en-GB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+mj-lt"/>
          <a:ea typeface="+mj-ea"/>
          <a:cs typeface="+mj-cs"/>
        </a:defRPr>
      </a:lvl1pPr>
      <a:lvl2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2pPr>
      <a:lvl3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3pPr>
      <a:lvl4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4pPr>
      <a:lvl5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5pPr>
      <a:lvl6pPr marL="4572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6pPr>
      <a:lvl7pPr marL="9144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7pPr>
      <a:lvl8pPr marL="13716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8pPr>
      <a:lvl9pPr marL="18288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9pPr>
    </p:titleStyle>
    <p:bodyStyle>
      <a:lvl1pPr marL="341313" indent="-341313" algn="l" defTabSz="449263" rtl="0" eaLnBrk="0" fontAlgn="base" hangingPunct="0">
        <a:lnSpc>
          <a:spcPct val="126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26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2400">
          <a:solidFill>
            <a:srgbClr val="000000"/>
          </a:solidFill>
          <a:latin typeface="+mn-lt"/>
        </a:defRPr>
      </a:lvl2pPr>
      <a:lvl3pPr marL="1143000" indent="-228600" algn="l" defTabSz="449263" rtl="0" eaLnBrk="0" fontAlgn="base" hangingPunct="0">
        <a:lnSpc>
          <a:spcPct val="12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defTabSz="449263" rtl="0" eaLnBrk="0" fontAlgn="base" hangingPunct="0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rgbClr val="000000"/>
          </a:solidFill>
          <a:latin typeface="+mn-lt"/>
        </a:defRPr>
      </a:lvl4pPr>
      <a:lvl5pPr marL="2057400" indent="-228600" algn="l" defTabSz="449263" rtl="0" eaLnBrk="0" fontAlgn="base" hangingPunct="0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5pPr>
      <a:lvl6pPr marL="25146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6pPr>
      <a:lvl7pPr marL="29718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7pPr>
      <a:lvl8pPr marL="34290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8pPr>
      <a:lvl9pPr marL="38862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412776"/>
            <a:ext cx="7772400" cy="1470025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ROMMA Task 1</a:t>
            </a:r>
            <a:br>
              <a:rPr lang="en-US" dirty="0" smtClean="0"/>
            </a:br>
            <a:r>
              <a:rPr lang="en-US" dirty="0" smtClean="0"/>
              <a:t>Model Functional Analysis</a:t>
            </a:r>
            <a:br>
              <a:rPr lang="en-US" dirty="0" smtClean="0"/>
            </a:br>
            <a:r>
              <a:rPr lang="en-US" dirty="0" smtClean="0"/>
              <a:t>Status Briefing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238128"/>
            <a:ext cx="6400800" cy="1847056"/>
          </a:xfrm>
        </p:spPr>
        <p:txBody>
          <a:bodyPr lIns="90000" tIns="46800" rIns="90000" bIns="46800"/>
          <a:lstStyle/>
          <a:p>
            <a:pPr marL="0" indent="0" algn="ctr" eaLnBrk="1" hangingPunct="1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 smtClean="0"/>
              <a:t>Ahmad </a:t>
            </a:r>
            <a:r>
              <a:rPr lang="en-US" sz="1600" b="1" dirty="0" err="1" smtClean="0"/>
              <a:t>Shahwan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Moreno </a:t>
            </a:r>
            <a:r>
              <a:rPr lang="en-US" sz="1600" b="1" dirty="0" err="1" smtClean="0"/>
              <a:t>Trlin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Gilles Foucault</a:t>
            </a:r>
            <a:br>
              <a:rPr lang="en-US" sz="1600" b="1" dirty="0" smtClean="0"/>
            </a:br>
            <a:r>
              <a:rPr lang="en-US" sz="1600" b="1" dirty="0" smtClean="0"/>
              <a:t>Jean-Claude L</a:t>
            </a:r>
            <a:r>
              <a:rPr lang="fr-FR" sz="1600" b="1" dirty="0" smtClean="0"/>
              <a:t>é</a:t>
            </a:r>
            <a:r>
              <a:rPr lang="en-US" sz="1600" b="1" dirty="0" smtClean="0"/>
              <a:t>on</a:t>
            </a:r>
          </a:p>
          <a:p>
            <a:pPr marL="0" indent="0" algn="ctr" eaLnBrk="1" hangingPunct="1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600" dirty="0" smtClean="0"/>
              <a:t>G-SCOP </a:t>
            </a:r>
            <a:r>
              <a:rPr lang="fr-FR" sz="1600" dirty="0" err="1" smtClean="0"/>
              <a:t>Laboratory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Université de Grenoble, Grenoble-INP</a:t>
            </a:r>
            <a:br>
              <a:rPr lang="fr-FR" sz="1600" dirty="0" smtClean="0"/>
            </a:br>
            <a:r>
              <a:rPr lang="en-US" sz="1600" dirty="0" smtClean="0"/>
              <a:t>INRIA Rhone-</a:t>
            </a:r>
            <a:r>
              <a:rPr lang="en-US" sz="1600" dirty="0" err="1" smtClean="0"/>
              <a:t>Alpes</a:t>
            </a:r>
            <a:endParaRPr lang="en-US" sz="1600" dirty="0" smtClean="0"/>
          </a:p>
          <a:p>
            <a:pPr marL="0" indent="0" algn="ctr" eaLnBrk="1" hangingPunct="1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600" dirty="0" smtClean="0"/>
          </a:p>
          <a:p>
            <a:pPr marL="0" indent="0" algn="ctr" eaLnBrk="1" hangingPunct="1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600" b="1" dirty="0" err="1" smtClean="0"/>
              <a:t>September</a:t>
            </a:r>
            <a:r>
              <a:rPr lang="fr-FR" sz="1600" b="1" dirty="0" smtClean="0"/>
              <a:t> 2012</a:t>
            </a:r>
          </a:p>
        </p:txBody>
      </p:sp>
      <p:pic>
        <p:nvPicPr>
          <p:cNvPr id="5" name="Picture 4" descr="logo_INRI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404664"/>
            <a:ext cx="1905000" cy="695325"/>
          </a:xfrm>
          <a:prstGeom prst="rect">
            <a:avLst/>
          </a:prstGeom>
        </p:spPr>
      </p:pic>
      <p:pic>
        <p:nvPicPr>
          <p:cNvPr id="6" name="Picture 5" descr="logo_inp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54738" y="188640"/>
            <a:ext cx="1809750" cy="1143000"/>
          </a:xfrm>
          <a:prstGeom prst="rect">
            <a:avLst/>
          </a:prstGeom>
        </p:spPr>
      </p:pic>
      <p:pic>
        <p:nvPicPr>
          <p:cNvPr id="7" name="Picture 6" descr="logo-encre+cadre2ligne-we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20072" y="476672"/>
            <a:ext cx="1831234" cy="57606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local coordinate system for </a:t>
            </a:r>
            <a:r>
              <a:rPr lang="en-US" dirty="0" err="1" smtClean="0"/>
              <a:t>quantative</a:t>
            </a:r>
            <a:r>
              <a:rPr lang="en-US" dirty="0" smtClean="0"/>
              <a:t> reasoning. </a:t>
            </a:r>
          </a:p>
          <a:p>
            <a:r>
              <a:rPr lang="en-US" dirty="0" smtClean="0"/>
              <a:t>Results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Limitation </a:t>
            </a:r>
            <a:r>
              <a:rPr lang="en-US" dirty="0" smtClean="0"/>
              <a:t>of DL.</a:t>
            </a:r>
          </a:p>
          <a:p>
            <a:r>
              <a:rPr lang="en-US" dirty="0" smtClean="0"/>
              <a:t>Exploring FOL.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coordinate system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625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fr-FR" dirty="0"/>
          </a:p>
        </p:txBody>
      </p:sp>
      <p:pic>
        <p:nvPicPr>
          <p:cNvPr id="1026" name="Picture 2" descr="G:\romma 120913\Screenshot-Qt StepBySte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669764" cy="496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30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fr-FR" dirty="0"/>
          </a:p>
        </p:txBody>
      </p:sp>
      <p:pic>
        <p:nvPicPr>
          <p:cNvPr id="2050" name="Picture 2" descr="G:\romma 120913\Screenshot-Qt StepByStep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58804"/>
            <a:ext cx="8745698" cy="501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8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Limitation of Description Logic</a:t>
            </a:r>
            <a:endParaRPr lang="fr-FR" sz="3600" dirty="0"/>
          </a:p>
        </p:txBody>
      </p:sp>
      <p:sp>
        <p:nvSpPr>
          <p:cNvPr id="4" name="Oval 3"/>
          <p:cNvSpPr/>
          <p:nvPr/>
        </p:nvSpPr>
        <p:spPr bwMode="auto">
          <a:xfrm>
            <a:off x="3275856" y="3933056"/>
            <a:ext cx="2304256" cy="936104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Component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436096" y="5517232"/>
            <a:ext cx="2304256" cy="936104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Threaded Link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331640" y="5517232"/>
            <a:ext cx="2304256" cy="936104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Planar Support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 bwMode="auto">
          <a:xfrm>
            <a:off x="4427984" y="4869160"/>
            <a:ext cx="2160240" cy="64807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4" idx="4"/>
            <a:endCxn id="6" idx="0"/>
          </p:cNvCxnSpPr>
          <p:nvPr/>
        </p:nvCxnSpPr>
        <p:spPr bwMode="auto">
          <a:xfrm flipH="1">
            <a:off x="2483768" y="4869160"/>
            <a:ext cx="1944216" cy="64807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272932" y="4797152"/>
            <a:ext cx="1603324" cy="50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innerForms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7784" y="4797152"/>
            <a:ext cx="902811" cy="50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forms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6" idx="6"/>
            <a:endCxn id="5" idx="2"/>
          </p:cNvCxnSpPr>
          <p:nvPr/>
        </p:nvCxnSpPr>
        <p:spPr bwMode="auto">
          <a:xfrm>
            <a:off x="3635896" y="5985284"/>
            <a:ext cx="1800200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4427984" y="5661248"/>
            <a:ext cx="0" cy="216024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4283968" y="5877272"/>
            <a:ext cx="288032" cy="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827584" y="1628800"/>
            <a:ext cx="1424493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Screw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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7584" y="2057329"/>
            <a:ext cx="2337499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Component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and</a:t>
            </a:r>
            <a:endParaRPr lang="en-US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7584" y="2485858"/>
            <a:ext cx="5286512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innerForms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some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ThreadedLink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and</a:t>
            </a:r>
            <a:endParaRPr lang="en-US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7584" y="2914387"/>
            <a:ext cx="4187557" cy="498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forms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some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PlannarSupport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83968" y="5877272"/>
            <a:ext cx="320922" cy="50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First Order Logic</a:t>
            </a:r>
            <a:endParaRPr lang="fr-FR" sz="3600" dirty="0"/>
          </a:p>
        </p:txBody>
      </p:sp>
      <p:sp>
        <p:nvSpPr>
          <p:cNvPr id="4" name="Oval 3"/>
          <p:cNvSpPr/>
          <p:nvPr/>
        </p:nvSpPr>
        <p:spPr bwMode="auto">
          <a:xfrm>
            <a:off x="3275856" y="3933056"/>
            <a:ext cx="2304256" cy="936104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Component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436096" y="5517232"/>
            <a:ext cx="2304256" cy="936104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Threaded Link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331640" y="5517232"/>
            <a:ext cx="2304256" cy="936104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Planar Support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 bwMode="auto">
          <a:xfrm>
            <a:off x="4427984" y="4869160"/>
            <a:ext cx="2160240" cy="64807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4" idx="4"/>
            <a:endCxn id="6" idx="0"/>
          </p:cNvCxnSpPr>
          <p:nvPr/>
        </p:nvCxnSpPr>
        <p:spPr bwMode="auto">
          <a:xfrm flipH="1">
            <a:off x="2483768" y="4869160"/>
            <a:ext cx="1944216" cy="64807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272932" y="4797152"/>
            <a:ext cx="1603324" cy="50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innerForms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7784" y="4797152"/>
            <a:ext cx="902811" cy="50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forms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6" idx="6"/>
            <a:endCxn id="5" idx="2"/>
          </p:cNvCxnSpPr>
          <p:nvPr/>
        </p:nvCxnSpPr>
        <p:spPr bwMode="auto">
          <a:xfrm>
            <a:off x="3635896" y="5985284"/>
            <a:ext cx="1800200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4427984" y="5661248"/>
            <a:ext cx="0" cy="216024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4283968" y="5877272"/>
            <a:ext cx="288032" cy="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827584" y="1268760"/>
            <a:ext cx="18188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Screw(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:=</a:t>
            </a:r>
            <a:endParaRPr lang="en-US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1697289"/>
            <a:ext cx="2404826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Component(x)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∧</a:t>
            </a:r>
            <a:endParaRPr lang="en-US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7584" y="2125818"/>
            <a:ext cx="5307350" cy="1466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∃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</a:t>
            </a:r>
            <a:r>
              <a:rPr lang="fr-FR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</a:t>
            </a:r>
            <a:r>
              <a:rPr lang="fr-FR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 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ThreadedLink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fr-FR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∧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innerForms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∧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PlanarSupport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fr-FR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∧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forms(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z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fr-FR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∧</a:t>
            </a:r>
            <a:endParaRPr lang="en-US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7584" y="3454785"/>
            <a:ext cx="2332883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orthogonal(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z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3486</TotalTime>
  <Words>100</Words>
  <Application>Microsoft Office PowerPoint</Application>
  <PresentationFormat>Affichage à l'écran (4:3)</PresentationFormat>
  <Paragraphs>37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9" baseType="lpstr">
      <vt:lpstr>Modèle par défaut</vt:lpstr>
      <vt:lpstr>1_Modèle par défaut</vt:lpstr>
      <vt:lpstr>ROMMA Task 1 Model Functional Analysis Status Briefing</vt:lpstr>
      <vt:lpstr>Overview</vt:lpstr>
      <vt:lpstr>Local coordinate system</vt:lpstr>
      <vt:lpstr>Results</vt:lpstr>
      <vt:lpstr>Results</vt:lpstr>
      <vt:lpstr>Limitation of Description Logic</vt:lpstr>
      <vt:lpstr>First Order Logic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JonMMx 2000</dc:creator>
  <cp:lastModifiedBy>ahmad</cp:lastModifiedBy>
  <cp:revision>335</cp:revision>
  <dcterms:modified xsi:type="dcterms:W3CDTF">2012-09-13T06:30:01Z</dcterms:modified>
</cp:coreProperties>
</file>