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7"/>
  </p:notesMasterIdLst>
  <p:sldIdLst>
    <p:sldId id="256" r:id="rId3"/>
    <p:sldId id="257" r:id="rId4"/>
    <p:sldId id="267" r:id="rId5"/>
    <p:sldId id="258" r:id="rId6"/>
    <p:sldId id="259" r:id="rId7"/>
    <p:sldId id="260" r:id="rId8"/>
    <p:sldId id="265" r:id="rId9"/>
    <p:sldId id="262" r:id="rId10"/>
    <p:sldId id="264" r:id="rId11"/>
    <p:sldId id="263" r:id="rId12"/>
    <p:sldId id="266" r:id="rId13"/>
    <p:sldId id="269" r:id="rId14"/>
    <p:sldId id="268" r:id="rId15"/>
    <p:sldId id="270" r:id="rId16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457200" algn="l" defTabSz="449263" rtl="0" eaLnBrk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914400" algn="l" defTabSz="449263" rtl="0" eaLnBrk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371600" algn="l" defTabSz="449263" rtl="0" eaLnBrk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1828800" algn="l" defTabSz="449263" rtl="0" eaLnBrk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72D7C"/>
    <a:srgbClr val="A1138D"/>
    <a:srgbClr val="00FF00"/>
    <a:srgbClr val="FA66DA"/>
    <a:srgbClr val="FF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DejaVu Serif" pitchFamily="16" charset="0"/>
              </a:defRPr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DejaVu Serif" pitchFamily="16" charset="0"/>
              </a:defRPr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702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DejaVu Serif" pitchFamily="16" charset="0"/>
              </a:defRPr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DejaVu Serif" pitchFamily="16" charset="0"/>
              </a:defRPr>
            </a:lvl1pPr>
          </a:lstStyle>
          <a:p>
            <a:fld id="{E5CBFCD2-A490-4B6D-A626-EDA5923E15F9}" type="slidenum">
              <a:rPr lang="en-GB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7624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D42635-D8B4-4745-8B5E-FCB39F19C7BB}" type="slidenum">
              <a:rPr lang="en-GB"/>
              <a:pPr/>
              <a:t>1</a:t>
            </a:fld>
            <a:endParaRPr lang="en-GB"/>
          </a:p>
        </p:txBody>
      </p:sp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61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63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D5E2F3-DDEE-4C14-9B32-5B6EB1D645E0}" type="slidenum">
              <a:rPr lang="en-GB"/>
              <a:pPr/>
              <a:t>2</a:t>
            </a:fld>
            <a:endParaRPr lang="en-GB"/>
          </a:p>
        </p:txBody>
      </p:sp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71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63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5A8D3A7-7395-4DBD-873C-0363E2011BAA}" type="slidenum">
              <a:rPr lang="en-GB"/>
              <a:pPr/>
              <a:t>‹N°›</a:t>
            </a:fld>
            <a:endParaRPr lang="en-GB"/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40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A194EBC-44AF-4831-A31E-D623E2AD8655}" type="slidenum">
              <a:rPr lang="en-GB"/>
              <a:pPr/>
              <a:t>‹N°›</a:t>
            </a:fld>
            <a:endParaRPr lang="en-GB"/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33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97713" y="61913"/>
            <a:ext cx="1897062" cy="595947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03350" y="61913"/>
            <a:ext cx="5541963" cy="59594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9F89673-9594-4B26-86A9-B1DF9471BBA8}" type="slidenum">
              <a:rPr lang="en-GB"/>
              <a:pPr/>
              <a:t>‹N°›</a:t>
            </a:fld>
            <a:endParaRPr lang="en-GB"/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112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90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997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63866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200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80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866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801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649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6E09E05-6FA9-4CE5-9CC3-6F28FDD091B9}" type="slidenum">
              <a:rPr lang="en-GB"/>
              <a:pPr/>
              <a:t>‹N°›</a:t>
            </a:fld>
            <a:endParaRPr lang="en-GB"/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1180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66859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970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0395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42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CD6B111-4089-4760-B60C-36CB68057581}" type="slidenum">
              <a:rPr lang="en-GB"/>
              <a:pPr/>
              <a:t>‹N°›</a:t>
            </a:fld>
            <a:endParaRPr lang="en-GB"/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14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03350" y="1268413"/>
            <a:ext cx="3719513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5263" y="1268413"/>
            <a:ext cx="3719512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1793666-1BAB-413C-AD44-2441AFDE4BEA}" type="slidenum">
              <a:rPr lang="en-GB"/>
              <a:pPr/>
              <a:t>‹N°›</a:t>
            </a:fld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35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E1C972D-2CD9-42B7-B1E3-CE40F13F42BE}" type="slidenum">
              <a:rPr lang="en-GB"/>
              <a:pPr/>
              <a:t>‹N°›</a:t>
            </a:fld>
            <a:endParaRPr lang="en-GB"/>
          </a:p>
        </p:txBody>
      </p:sp>
      <p:sp>
        <p:nvSpPr>
          <p:cNvPr id="9" name="Espace réservé de la date 8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12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4520335-0949-483C-BA73-9F2F3975A2D1}" type="slidenum">
              <a:rPr lang="en-GB"/>
              <a:pPr/>
              <a:t>‹N°›</a:t>
            </a:fld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92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D7FE9A4-CBBB-4569-8CFF-687DB24316D4}" type="slidenum">
              <a:rPr lang="en-GB"/>
              <a:pPr/>
              <a:t>‹N°›</a:t>
            </a:fld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05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B870DB0-A6A7-4493-82D9-55F715312DF5}" type="slidenum">
              <a:rPr lang="en-GB"/>
              <a:pPr/>
              <a:t>‹N°›</a:t>
            </a:fld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42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58B498A-DB80-495B-BF94-90344B681465}" type="slidenum">
              <a:rPr lang="en-GB"/>
              <a:pPr/>
              <a:t>‹N°›</a:t>
            </a:fld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96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159000" y="1089025"/>
            <a:ext cx="6985000" cy="714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7D7D7">
                  <a:alpha val="98000"/>
                </a:srgbClr>
              </a:gs>
            </a:gsLst>
            <a:path path="rect">
              <a:fillToRect l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43100" y="61913"/>
            <a:ext cx="69484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éditer le format du texte-titre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1268413"/>
            <a:ext cx="759142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éditer le format du plan de texte</a:t>
            </a:r>
          </a:p>
          <a:p>
            <a:pPr lvl="1"/>
            <a:r>
              <a:rPr lang="en-GB" smtClean="0"/>
              <a:t>Second niveau de plan</a:t>
            </a:r>
          </a:p>
          <a:p>
            <a:pPr lvl="2"/>
            <a:r>
              <a:rPr lang="en-GB" smtClean="0"/>
              <a:t>Troisième niveau de plan</a:t>
            </a:r>
          </a:p>
          <a:p>
            <a:pPr lvl="3"/>
            <a:r>
              <a:rPr lang="en-GB" smtClean="0"/>
              <a:t>Quatrième niveau de plan</a:t>
            </a:r>
          </a:p>
          <a:p>
            <a:pPr lvl="4"/>
            <a:r>
              <a:rPr lang="en-GB" smtClean="0"/>
              <a:t>Cinquième niveau de plan</a:t>
            </a:r>
          </a:p>
          <a:p>
            <a:pPr lvl="4"/>
            <a:r>
              <a:rPr lang="en-GB" smtClean="0"/>
              <a:t>Sixième niveau de plan</a:t>
            </a:r>
          </a:p>
          <a:p>
            <a:pPr lvl="4"/>
            <a:r>
              <a:rPr lang="en-GB" smtClean="0"/>
              <a:t>Septième niveau de plan</a:t>
            </a:r>
          </a:p>
          <a:p>
            <a:pPr lvl="4"/>
            <a:r>
              <a:rPr lang="en-GB" smtClean="0"/>
              <a:t>Huitième niveau de plan</a:t>
            </a:r>
          </a:p>
          <a:p>
            <a:pPr lvl="4"/>
            <a:r>
              <a:rPr lang="en-GB" smtClean="0"/>
              <a:t>Neuvième niveau de plan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EDEEBD6D-C07B-478F-BA99-CED0C8B53220}" type="slidenum">
              <a:rPr lang="en-GB"/>
              <a:pPr/>
              <a:t>‹N°›</a:t>
            </a:fld>
            <a:endParaRPr lang="en-GB"/>
          </a:p>
        </p:txBody>
      </p:sp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142875" y="441325"/>
            <a:ext cx="1546225" cy="646113"/>
            <a:chOff x="90" y="278"/>
            <a:chExt cx="974" cy="407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" y="278"/>
              <a:ext cx="964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476" y="550"/>
              <a:ext cx="589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089025"/>
            <a:ext cx="1403350" cy="5768975"/>
          </a:xfrm>
          <a:prstGeom prst="rect">
            <a:avLst/>
          </a:prstGeom>
          <a:gradFill rotWithShape="0">
            <a:gsLst>
              <a:gs pos="0">
                <a:srgbClr val="86BFEE"/>
              </a:gs>
              <a:gs pos="100000">
                <a:srgbClr val="FFFFFF"/>
              </a:gs>
            </a:gsLst>
            <a:path path="rect">
              <a:fillToRect t="100000" r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en-GB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616450"/>
            <a:ext cx="3810000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r" defTabSz="449263" rtl="0" eaLnBrk="1" fontAlgn="base" hangingPunct="1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charset="0"/>
        <a:defRPr sz="4000">
          <a:solidFill>
            <a:srgbClr val="007ECB"/>
          </a:solidFill>
          <a:latin typeface="+mj-lt"/>
          <a:ea typeface="+mj-ea"/>
          <a:cs typeface="+mj-cs"/>
        </a:defRPr>
      </a:lvl1pPr>
      <a:lvl2pPr algn="r" defTabSz="449263" rtl="0" eaLnBrk="1" fontAlgn="base" hangingPunct="1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charset="0"/>
        <a:defRPr sz="4000">
          <a:solidFill>
            <a:srgbClr val="007ECB"/>
          </a:solidFill>
          <a:latin typeface="Arial" charset="0"/>
        </a:defRPr>
      </a:lvl2pPr>
      <a:lvl3pPr algn="r" defTabSz="449263" rtl="0" eaLnBrk="1" fontAlgn="base" hangingPunct="1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charset="0"/>
        <a:defRPr sz="4000">
          <a:solidFill>
            <a:srgbClr val="007ECB"/>
          </a:solidFill>
          <a:latin typeface="Arial" charset="0"/>
        </a:defRPr>
      </a:lvl3pPr>
      <a:lvl4pPr algn="r" defTabSz="449263" rtl="0" eaLnBrk="1" fontAlgn="base" hangingPunct="1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charset="0"/>
        <a:defRPr sz="4000">
          <a:solidFill>
            <a:srgbClr val="007ECB"/>
          </a:solidFill>
          <a:latin typeface="Arial" charset="0"/>
        </a:defRPr>
      </a:lvl4pPr>
      <a:lvl5pPr algn="r" defTabSz="449263" rtl="0" eaLnBrk="1" fontAlgn="base" hangingPunct="1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charset="0"/>
        <a:defRPr sz="4000">
          <a:solidFill>
            <a:srgbClr val="007ECB"/>
          </a:solidFill>
          <a:latin typeface="Arial" charset="0"/>
        </a:defRPr>
      </a:lvl5pPr>
      <a:lvl6pPr marL="457200" algn="r" defTabSz="449263" rtl="0" eaLnBrk="1" fontAlgn="base" hangingPunct="1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charset="0"/>
        <a:defRPr sz="4000">
          <a:solidFill>
            <a:srgbClr val="007ECB"/>
          </a:solidFill>
          <a:latin typeface="Arial" charset="0"/>
        </a:defRPr>
      </a:lvl6pPr>
      <a:lvl7pPr marL="914400" algn="r" defTabSz="449263" rtl="0" eaLnBrk="1" fontAlgn="base" hangingPunct="1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charset="0"/>
        <a:defRPr sz="4000">
          <a:solidFill>
            <a:srgbClr val="007ECB"/>
          </a:solidFill>
          <a:latin typeface="Arial" charset="0"/>
        </a:defRPr>
      </a:lvl7pPr>
      <a:lvl8pPr marL="1371600" algn="r" defTabSz="449263" rtl="0" eaLnBrk="1" fontAlgn="base" hangingPunct="1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charset="0"/>
        <a:defRPr sz="4000">
          <a:solidFill>
            <a:srgbClr val="007ECB"/>
          </a:solidFill>
          <a:latin typeface="Arial" charset="0"/>
        </a:defRPr>
      </a:lvl8pPr>
      <a:lvl9pPr marL="1828800" algn="r" defTabSz="449263" rtl="0" eaLnBrk="1" fontAlgn="base" hangingPunct="1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charset="0"/>
        <a:defRPr sz="4000">
          <a:solidFill>
            <a:srgbClr val="007ECB"/>
          </a:solidFill>
          <a:latin typeface="Arial" charset="0"/>
        </a:defRPr>
      </a:lvl9pPr>
    </p:titleStyle>
    <p:bodyStyle>
      <a:lvl1pPr marL="341313" indent="-341313" algn="l" defTabSz="449263" rtl="0" eaLnBrk="1" fontAlgn="base" hangingPunct="1">
        <a:lnSpc>
          <a:spcPct val="126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1" fontAlgn="base" hangingPunct="1">
        <a:lnSpc>
          <a:spcPct val="126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400">
          <a:solidFill>
            <a:srgbClr val="000000"/>
          </a:solidFill>
          <a:latin typeface="+mn-lt"/>
        </a:defRPr>
      </a:lvl2pPr>
      <a:lvl3pPr marL="1143000" indent="-228600" algn="l" defTabSz="449263" rtl="0" eaLnBrk="1" fontAlgn="base" hangingPunct="1">
        <a:lnSpc>
          <a:spcPct val="126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defTabSz="449263" rtl="0" eaLnBrk="1" fontAlgn="base" hangingPunct="1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>
          <a:solidFill>
            <a:srgbClr val="000000"/>
          </a:solidFill>
          <a:latin typeface="+mn-lt"/>
        </a:defRPr>
      </a:lvl4pPr>
      <a:lvl5pPr marL="2057400" indent="-228600" algn="l" defTabSz="449263" rtl="0" eaLnBrk="1" fontAlgn="base" hangingPunct="1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</a:defRPr>
      </a:lvl5pPr>
      <a:lvl6pPr marL="2514600" indent="-228600" algn="l" defTabSz="449263" rtl="0" eaLnBrk="1" fontAlgn="base" hangingPunct="1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</a:defRPr>
      </a:lvl6pPr>
      <a:lvl7pPr marL="2971800" indent="-228600" algn="l" defTabSz="449263" rtl="0" eaLnBrk="1" fontAlgn="base" hangingPunct="1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</a:defRPr>
      </a:lvl7pPr>
      <a:lvl8pPr marL="3429000" indent="-228600" algn="l" defTabSz="449263" rtl="0" eaLnBrk="1" fontAlgn="base" hangingPunct="1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</a:defRPr>
      </a:lvl8pPr>
      <a:lvl9pPr marL="3886200" indent="-228600" algn="l" defTabSz="449263" rtl="0" eaLnBrk="1" fontAlgn="base" hangingPunct="1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6450"/>
            <a:ext cx="3810000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éditer le format du texte-titre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25425"/>
            <a:ext cx="2667000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6345238"/>
            <a:ext cx="9144000" cy="2159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 eaLnBrk="1" hangingPunct="1">
              <a:lnSpc>
                <a:spcPct val="100000"/>
              </a:lnSpc>
              <a:spcBef>
                <a:spcPts val="175"/>
              </a:spcBef>
              <a:buClr>
                <a:srgbClr val="008CFF"/>
              </a:buClr>
              <a:buFont typeface="Zapf Dingbat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700" b="1">
                <a:solidFill>
                  <a:srgbClr val="008CFF"/>
                </a:solidFill>
                <a:latin typeface="Zapf Dingbats" charset="2"/>
              </a:rPr>
              <a:t></a:t>
            </a:r>
            <a:r>
              <a:rPr lang="en-GB" sz="1000" b="1">
                <a:solidFill>
                  <a:srgbClr val="008CFF"/>
                </a:solidFill>
                <a:latin typeface="Zapf Dingbats" charset="2"/>
              </a:rPr>
              <a:t></a:t>
            </a:r>
            <a:r>
              <a:rPr lang="en-GB" sz="1000" b="1">
                <a:solidFill>
                  <a:srgbClr val="000000"/>
                </a:solidFill>
                <a:latin typeface="Arial" charset="0"/>
              </a:rPr>
              <a:t>Centre National de la Recherche Scientifique</a:t>
            </a:r>
            <a:r>
              <a:rPr lang="en-GB" sz="1000" b="1">
                <a:solidFill>
                  <a:srgbClr val="000000"/>
                </a:solidFill>
              </a:rPr>
              <a:t>    </a:t>
            </a:r>
            <a:r>
              <a:rPr lang="en-GB" sz="700" b="1">
                <a:solidFill>
                  <a:srgbClr val="008CFF"/>
                </a:solidFill>
                <a:latin typeface="Zapf Dingbats" charset="2"/>
              </a:rPr>
              <a:t></a:t>
            </a:r>
            <a:r>
              <a:rPr lang="en-GB" sz="1000" b="1">
                <a:solidFill>
                  <a:srgbClr val="000000"/>
                </a:solidFill>
                <a:latin typeface="Arial" charset="0"/>
              </a:rPr>
              <a:t>Institut National Polytechnique de Grenoble</a:t>
            </a:r>
            <a:r>
              <a:rPr lang="en-GB" sz="1000" b="1">
                <a:solidFill>
                  <a:srgbClr val="000000"/>
                </a:solidFill>
              </a:rPr>
              <a:t>   </a:t>
            </a:r>
            <a:r>
              <a:rPr lang="en-GB" sz="700" b="1">
                <a:solidFill>
                  <a:srgbClr val="008CFF"/>
                </a:solidFill>
                <a:latin typeface="Zapf Dingbats" charset="2"/>
              </a:rPr>
              <a:t></a:t>
            </a:r>
            <a:r>
              <a:rPr lang="en-GB" sz="1000" b="1">
                <a:solidFill>
                  <a:srgbClr val="008CFF"/>
                </a:solidFill>
                <a:latin typeface="Zapf Dingbats" charset="2"/>
              </a:rPr>
              <a:t></a:t>
            </a:r>
            <a:r>
              <a:rPr lang="en-GB" sz="1000" b="1">
                <a:solidFill>
                  <a:srgbClr val="000000"/>
                </a:solidFill>
                <a:latin typeface="Arial" charset="0"/>
              </a:rPr>
              <a:t>Université Joseph Fourier</a:t>
            </a:r>
            <a:r>
              <a:rPr lang="en-GB" sz="1000" b="1">
                <a:solidFill>
                  <a:srgbClr val="000000"/>
                </a:solidFill>
              </a:rPr>
              <a:t>   </a:t>
            </a:r>
            <a:r>
              <a:rPr lang="en-GB" sz="700" b="1">
                <a:solidFill>
                  <a:srgbClr val="008CFF"/>
                </a:solidFill>
                <a:latin typeface="Zapf Dingbats" charset="2"/>
              </a:rPr>
              <a:t>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76238" y="5589588"/>
            <a:ext cx="1328737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49263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49263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49263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49263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  <a:buFont typeface="Arial" charset="0"/>
              <a:buNone/>
            </a:pPr>
            <a:r>
              <a:rPr lang="en-GB" sz="900">
                <a:latin typeface="Arial" charset="0"/>
              </a:rPr>
              <a:t>Laboratoire G-SCOP</a:t>
            </a:r>
          </a:p>
          <a:p>
            <a:pPr>
              <a:lnSpc>
                <a:spcPct val="100000"/>
              </a:lnSpc>
              <a:buFont typeface="Arial" charset="0"/>
              <a:buNone/>
            </a:pPr>
            <a:r>
              <a:rPr lang="en-GB" sz="900">
                <a:latin typeface="Arial" charset="0"/>
              </a:rPr>
              <a:t>46, av Félix Viallet</a:t>
            </a:r>
          </a:p>
          <a:p>
            <a:pPr>
              <a:lnSpc>
                <a:spcPct val="100000"/>
              </a:lnSpc>
              <a:buFont typeface="Arial" charset="0"/>
              <a:buNone/>
            </a:pPr>
            <a:r>
              <a:rPr lang="en-GB" sz="900">
                <a:latin typeface="Arial" charset="0"/>
              </a:rPr>
              <a:t>38031 Grenoble Cedex</a:t>
            </a:r>
          </a:p>
          <a:p>
            <a:pPr>
              <a:lnSpc>
                <a:spcPct val="100000"/>
              </a:lnSpc>
              <a:buFont typeface="Arial" charset="0"/>
              <a:buNone/>
            </a:pPr>
            <a:r>
              <a:rPr lang="en-GB" sz="900">
                <a:latin typeface="Arial" charset="0"/>
              </a:rPr>
              <a:t>www.g-scop.inpg.fr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éditer le format du plan de texte</a:t>
            </a:r>
          </a:p>
          <a:p>
            <a:pPr lvl="1"/>
            <a:r>
              <a:rPr lang="en-GB" smtClean="0"/>
              <a:t>Second niveau de plan</a:t>
            </a:r>
          </a:p>
          <a:p>
            <a:pPr lvl="2"/>
            <a:r>
              <a:rPr lang="en-GB" smtClean="0"/>
              <a:t>Troisième niveau de plan</a:t>
            </a:r>
          </a:p>
          <a:p>
            <a:pPr lvl="3"/>
            <a:r>
              <a:rPr lang="en-GB" smtClean="0"/>
              <a:t>Quatrième niveau de plan</a:t>
            </a:r>
          </a:p>
          <a:p>
            <a:pPr lvl="4"/>
            <a:r>
              <a:rPr lang="en-GB" smtClean="0"/>
              <a:t>Cinquième niveau de plan</a:t>
            </a:r>
          </a:p>
          <a:p>
            <a:pPr lvl="4"/>
            <a:r>
              <a:rPr lang="en-GB" smtClean="0"/>
              <a:t>Sixième niveau de plan</a:t>
            </a:r>
          </a:p>
          <a:p>
            <a:pPr lvl="4"/>
            <a:r>
              <a:rPr lang="en-GB" smtClean="0"/>
              <a:t>Septième niveau de plan</a:t>
            </a:r>
          </a:p>
          <a:p>
            <a:pPr lvl="4"/>
            <a:r>
              <a:rPr lang="en-GB" smtClean="0"/>
              <a:t>Huitième niveau de plan</a:t>
            </a:r>
          </a:p>
          <a:p>
            <a:pPr lvl="4"/>
            <a:r>
              <a:rPr lang="en-GB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charset="0"/>
        <a:defRPr sz="4000">
          <a:solidFill>
            <a:srgbClr val="007ECB"/>
          </a:solidFill>
          <a:latin typeface="+mj-lt"/>
          <a:ea typeface="+mj-ea"/>
          <a:cs typeface="+mj-cs"/>
        </a:defRPr>
      </a:lvl1pPr>
      <a:lvl2pPr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charset="0"/>
        <a:defRPr sz="4000">
          <a:solidFill>
            <a:srgbClr val="007ECB"/>
          </a:solidFill>
          <a:latin typeface="Arial" charset="0"/>
        </a:defRPr>
      </a:lvl2pPr>
      <a:lvl3pPr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charset="0"/>
        <a:defRPr sz="4000">
          <a:solidFill>
            <a:srgbClr val="007ECB"/>
          </a:solidFill>
          <a:latin typeface="Arial" charset="0"/>
        </a:defRPr>
      </a:lvl3pPr>
      <a:lvl4pPr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charset="0"/>
        <a:defRPr sz="4000">
          <a:solidFill>
            <a:srgbClr val="007ECB"/>
          </a:solidFill>
          <a:latin typeface="Arial" charset="0"/>
        </a:defRPr>
      </a:lvl4pPr>
      <a:lvl5pPr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charset="0"/>
        <a:defRPr sz="4000">
          <a:solidFill>
            <a:srgbClr val="007ECB"/>
          </a:solidFill>
          <a:latin typeface="Arial" charset="0"/>
        </a:defRPr>
      </a:lvl5pPr>
      <a:lvl6pPr marL="4572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charset="0"/>
        <a:defRPr sz="4000">
          <a:solidFill>
            <a:srgbClr val="007ECB"/>
          </a:solidFill>
          <a:latin typeface="Arial" charset="0"/>
        </a:defRPr>
      </a:lvl6pPr>
      <a:lvl7pPr marL="9144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charset="0"/>
        <a:defRPr sz="4000">
          <a:solidFill>
            <a:srgbClr val="007ECB"/>
          </a:solidFill>
          <a:latin typeface="Arial" charset="0"/>
        </a:defRPr>
      </a:lvl7pPr>
      <a:lvl8pPr marL="13716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charset="0"/>
        <a:defRPr sz="4000">
          <a:solidFill>
            <a:srgbClr val="007ECB"/>
          </a:solidFill>
          <a:latin typeface="Arial" charset="0"/>
        </a:defRPr>
      </a:lvl8pPr>
      <a:lvl9pPr marL="18288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charset="0"/>
        <a:defRPr sz="4000">
          <a:solidFill>
            <a:srgbClr val="007ECB"/>
          </a:solidFill>
          <a:latin typeface="Arial" charset="0"/>
        </a:defRPr>
      </a:lvl9pPr>
    </p:titleStyle>
    <p:bodyStyle>
      <a:lvl1pPr marL="341313" indent="-341313" algn="l" defTabSz="449263" rtl="0" fontAlgn="base">
        <a:lnSpc>
          <a:spcPct val="126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fontAlgn="base">
        <a:lnSpc>
          <a:spcPct val="126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400">
          <a:solidFill>
            <a:srgbClr val="000000"/>
          </a:solidFill>
          <a:latin typeface="+mn-lt"/>
        </a:defRPr>
      </a:lvl2pPr>
      <a:lvl3pPr marL="1143000" indent="-228600" algn="l" defTabSz="449263" rtl="0" fontAlgn="base">
        <a:lnSpc>
          <a:spcPct val="126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>
          <a:solidFill>
            <a:srgbClr val="000000"/>
          </a:solidFill>
          <a:latin typeface="+mn-lt"/>
        </a:defRPr>
      </a:lvl4pPr>
      <a:lvl5pPr marL="20574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</a:defRPr>
      </a:lvl5pPr>
      <a:lvl6pPr marL="25146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</a:defRPr>
      </a:lvl6pPr>
      <a:lvl7pPr marL="29718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</a:defRPr>
      </a:lvl7pPr>
      <a:lvl8pPr marL="34290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</a:defRPr>
      </a:lvl8pPr>
      <a:lvl9pPr marL="38862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11.png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4" Type="http://schemas.openxmlformats.org/officeDocument/2006/relationships/image" Target="../media/image5.wmf"/><Relationship Id="rId9" Type="http://schemas.openxmlformats.org/officeDocument/2006/relationships/image" Target="../media/image7.wmf"/><Relationship Id="rId1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From CAD to FEA through functional annotations</a:t>
            </a:r>
            <a:endParaRPr lang="en-GB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indent="0" algn="ctr">
              <a:lnSpc>
                <a:spcPct val="100000"/>
              </a:lnSpc>
              <a:spcBef>
                <a:spcPts val="4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/>
              <a:t>Ahmad </a:t>
            </a:r>
            <a:r>
              <a:rPr lang="en-GB" sz="1600" b="1" dirty="0" err="1" smtClean="0"/>
              <a:t>Shahwan</a:t>
            </a:r>
            <a:endParaRPr lang="en-GB" sz="1600" b="1" dirty="0" smtClean="0"/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/>
              <a:t>Jean-Claude </a:t>
            </a:r>
            <a:r>
              <a:rPr lang="en-GB" sz="1600" b="1" dirty="0" err="1" smtClean="0"/>
              <a:t>Léon</a:t>
            </a:r>
            <a:endParaRPr lang="en-GB" sz="1600" b="1" dirty="0" smtClean="0"/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/>
              <a:t>Gilles Foucault</a:t>
            </a: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/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/>
              <a:t>ROMMA status briefing</a:t>
            </a:r>
            <a:br>
              <a:rPr lang="en-GB" sz="1600" b="1" dirty="0" smtClean="0"/>
            </a:br>
            <a:r>
              <a:rPr lang="en-GB" sz="1600" b="1" dirty="0" smtClean="0"/>
              <a:t>December 2012</a:t>
            </a:r>
            <a:endParaRPr lang="en-GB" sz="16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 &amp; Internal Force Cycles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496" y="3861048"/>
            <a:ext cx="5976663" cy="2088232"/>
          </a:xfrm>
        </p:spPr>
        <p:txBody>
          <a:bodyPr/>
          <a:lstStyle/>
          <a:p>
            <a:r>
              <a:rPr lang="en-US" sz="2400" dirty="0" smtClean="0"/>
              <a:t>Example of cylindrical washer elements.</a:t>
            </a:r>
          </a:p>
          <a:p>
            <a:r>
              <a:rPr lang="en-US" sz="2400" dirty="0" smtClean="0"/>
              <a:t>Here internal forces propagate through shaft/bushing link.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Problem with this kind of interfaces is that they defuse internal forces in more than one direction!</a:t>
            </a:r>
            <a:endParaRPr lang="fr-FR" sz="2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04" y="1412776"/>
            <a:ext cx="2966176" cy="2592288"/>
          </a:xfrm>
          <a:prstGeom prst="rect">
            <a:avLst/>
          </a:prstGeom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3051710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Connecteur droit avec flèche 32"/>
          <p:cNvCxnSpPr/>
          <p:nvPr/>
        </p:nvCxnSpPr>
        <p:spPr bwMode="auto">
          <a:xfrm rot="5400000">
            <a:off x="1635299" y="1765969"/>
            <a:ext cx="294879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Connecteur droit avec flèche 33"/>
          <p:cNvCxnSpPr/>
          <p:nvPr/>
        </p:nvCxnSpPr>
        <p:spPr bwMode="auto">
          <a:xfrm rot="5400000">
            <a:off x="1407072" y="2542854"/>
            <a:ext cx="294879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Connecteur droit avec flèche 34"/>
          <p:cNvCxnSpPr/>
          <p:nvPr/>
        </p:nvCxnSpPr>
        <p:spPr bwMode="auto">
          <a:xfrm rot="10800000">
            <a:off x="1259633" y="2392411"/>
            <a:ext cx="294879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Connecteur droit avec flèche 35"/>
          <p:cNvCxnSpPr/>
          <p:nvPr/>
        </p:nvCxnSpPr>
        <p:spPr bwMode="auto">
          <a:xfrm rot="16200000" flipV="1">
            <a:off x="1404073" y="2918572"/>
            <a:ext cx="294879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Connecteur droit avec flèche 36"/>
          <p:cNvCxnSpPr/>
          <p:nvPr/>
        </p:nvCxnSpPr>
        <p:spPr bwMode="auto">
          <a:xfrm rot="10800000" flipV="1">
            <a:off x="1257946" y="3068960"/>
            <a:ext cx="294879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Connecteur droit avec flèche 39"/>
          <p:cNvCxnSpPr/>
          <p:nvPr/>
        </p:nvCxnSpPr>
        <p:spPr bwMode="auto">
          <a:xfrm rot="16200000" flipV="1">
            <a:off x="1947713" y="3110362"/>
            <a:ext cx="294879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Ellipse 39"/>
          <p:cNvSpPr>
            <a:spLocks noChangeArrowheads="1"/>
          </p:cNvSpPr>
          <p:nvPr/>
        </p:nvSpPr>
        <p:spPr bwMode="auto">
          <a:xfrm>
            <a:off x="7185719" y="5103140"/>
            <a:ext cx="467877" cy="467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Ellipse 9"/>
          <p:cNvSpPr>
            <a:spLocks noChangeArrowheads="1"/>
          </p:cNvSpPr>
          <p:nvPr/>
        </p:nvSpPr>
        <p:spPr bwMode="auto">
          <a:xfrm>
            <a:off x="8089163" y="5805264"/>
            <a:ext cx="467877" cy="46796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Ellipse 12"/>
          <p:cNvSpPr>
            <a:spLocks noChangeArrowheads="1"/>
          </p:cNvSpPr>
          <p:nvPr/>
        </p:nvSpPr>
        <p:spPr bwMode="auto">
          <a:xfrm>
            <a:off x="6282276" y="4401016"/>
            <a:ext cx="467877" cy="467960"/>
          </a:xfrm>
          <a:prstGeom prst="ellipse">
            <a:avLst/>
          </a:prstGeom>
          <a:solidFill>
            <a:srgbClr val="FF8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Ellipse 13"/>
          <p:cNvSpPr>
            <a:spLocks noChangeArrowheads="1"/>
          </p:cNvSpPr>
          <p:nvPr/>
        </p:nvSpPr>
        <p:spPr bwMode="auto">
          <a:xfrm>
            <a:off x="6282276" y="5805264"/>
            <a:ext cx="467877" cy="46796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Ellipse 39"/>
          <p:cNvSpPr>
            <a:spLocks noChangeArrowheads="1"/>
          </p:cNvSpPr>
          <p:nvPr/>
        </p:nvSpPr>
        <p:spPr bwMode="auto">
          <a:xfrm>
            <a:off x="8089163" y="4401016"/>
            <a:ext cx="467877" cy="4679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6" name="Connecteur droit 45"/>
          <p:cNvCxnSpPr>
            <a:stCxn id="42" idx="0"/>
            <a:endCxn id="45" idx="4"/>
          </p:cNvCxnSpPr>
          <p:nvPr/>
        </p:nvCxnSpPr>
        <p:spPr bwMode="auto">
          <a:xfrm flipV="1">
            <a:off x="8323102" y="4868976"/>
            <a:ext cx="0" cy="9362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Connecteur droit 48"/>
          <p:cNvCxnSpPr>
            <a:stCxn id="42" idx="2"/>
            <a:endCxn id="44" idx="6"/>
          </p:cNvCxnSpPr>
          <p:nvPr/>
        </p:nvCxnSpPr>
        <p:spPr bwMode="auto">
          <a:xfrm flipH="1">
            <a:off x="6750153" y="6039244"/>
            <a:ext cx="133901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Connecteur droit 53"/>
          <p:cNvCxnSpPr>
            <a:stCxn id="43" idx="4"/>
            <a:endCxn id="44" idx="0"/>
          </p:cNvCxnSpPr>
          <p:nvPr/>
        </p:nvCxnSpPr>
        <p:spPr bwMode="auto">
          <a:xfrm>
            <a:off x="6516215" y="4868976"/>
            <a:ext cx="0" cy="9362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Connecteur droit 56"/>
          <p:cNvCxnSpPr>
            <a:stCxn id="45" idx="2"/>
            <a:endCxn id="43" idx="6"/>
          </p:cNvCxnSpPr>
          <p:nvPr/>
        </p:nvCxnSpPr>
        <p:spPr bwMode="auto">
          <a:xfrm flipH="1">
            <a:off x="6750153" y="4634996"/>
            <a:ext cx="133901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Connecteur droit 57"/>
          <p:cNvCxnSpPr>
            <a:stCxn id="44" idx="7"/>
            <a:endCxn id="41" idx="3"/>
          </p:cNvCxnSpPr>
          <p:nvPr/>
        </p:nvCxnSpPr>
        <p:spPr bwMode="auto">
          <a:xfrm flipV="1">
            <a:off x="6681634" y="5502569"/>
            <a:ext cx="572604" cy="371226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Connecteur droit 62"/>
          <p:cNvCxnSpPr>
            <a:stCxn id="43" idx="5"/>
            <a:endCxn id="41" idx="1"/>
          </p:cNvCxnSpPr>
          <p:nvPr/>
        </p:nvCxnSpPr>
        <p:spPr bwMode="auto">
          <a:xfrm>
            <a:off x="6681634" y="4800445"/>
            <a:ext cx="572604" cy="371226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Connecteur droit 65"/>
          <p:cNvCxnSpPr>
            <a:stCxn id="41" idx="5"/>
            <a:endCxn id="42" idx="1"/>
          </p:cNvCxnSpPr>
          <p:nvPr/>
        </p:nvCxnSpPr>
        <p:spPr bwMode="auto">
          <a:xfrm>
            <a:off x="7585077" y="5502569"/>
            <a:ext cx="572605" cy="371226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886" y="1562497"/>
            <a:ext cx="2004814" cy="200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7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Indeterminate static equilibrium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268413"/>
            <a:ext cx="8887271" cy="1152475"/>
          </a:xfrm>
        </p:spPr>
        <p:txBody>
          <a:bodyPr/>
          <a:lstStyle/>
          <a:p>
            <a:r>
              <a:rPr lang="en-US" sz="2400" dirty="0" smtClean="0"/>
              <a:t>Indeterminate static (</a:t>
            </a:r>
            <a:r>
              <a:rPr lang="en-US" sz="2400" dirty="0" err="1" smtClean="0"/>
              <a:t>hyperstatic</a:t>
            </a:r>
            <a:r>
              <a:rPr lang="en-US" sz="2400" dirty="0" smtClean="0"/>
              <a:t>) equilibrium may be functional, or may indicate anomaly.</a:t>
            </a:r>
            <a:endParaRPr lang="fr-FR" sz="240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107505" y="2276872"/>
            <a:ext cx="4896544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49263" rtl="0" eaLnBrk="1" fontAlgn="base" hangingPunct="1">
              <a:lnSpc>
                <a:spcPct val="12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363" indent="-284163" algn="l" defTabSz="449263" rtl="0" eaLnBrk="1" fontAlgn="base" hangingPunct="1">
              <a:lnSpc>
                <a:spcPct val="12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400">
                <a:solidFill>
                  <a:srgbClr val="000000"/>
                </a:solidFill>
                <a:latin typeface="+mn-lt"/>
              </a:defRPr>
            </a:lvl2pPr>
            <a:lvl3pPr marL="1143000" indent="-228600" algn="l" defTabSz="449263" rtl="0" eaLnBrk="1" fontAlgn="base" hangingPunct="1">
              <a:lnSpc>
                <a:spcPct val="12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9263" rtl="0" eaLnBrk="1" fontAlgn="base" hangingPunct="1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57400" indent="-228600" algn="l" defTabSz="449263" rtl="0" eaLnBrk="1" fontAlgn="base" hangingPunct="1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>
                <a:solidFill>
                  <a:srgbClr val="000000"/>
                </a:solidFill>
                <a:latin typeface="+mn-lt"/>
              </a:defRPr>
            </a:lvl5pPr>
            <a:lvl6pPr marL="2514600" indent="-228600" algn="l" defTabSz="449263" rtl="0" eaLnBrk="1" fontAlgn="base" hangingPunct="1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971800" indent="-228600" algn="l" defTabSz="449263" rtl="0" eaLnBrk="1" fontAlgn="base" hangingPunct="1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429000" indent="-228600" algn="l" defTabSz="449263" rtl="0" eaLnBrk="1" fontAlgn="base" hangingPunct="1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886200" indent="-228600" algn="l" defTabSz="449263" rtl="0" eaLnBrk="1" fontAlgn="base" hangingPunct="1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sz="2000" dirty="0" smtClean="0"/>
              <a:t>Nut/counter-nut tightening is an example of functional </a:t>
            </a:r>
            <a:r>
              <a:rPr lang="en-US" sz="2000" dirty="0" err="1" smtClean="0"/>
              <a:t>hypestatic</a:t>
            </a:r>
            <a:r>
              <a:rPr lang="en-US" sz="2000" dirty="0" smtClean="0"/>
              <a:t> configurations.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ym typeface="Wingdings" pitchFamily="2" charset="2"/>
              </a:rPr>
              <a:t>Indeterminism is used here to increase internal system energy. 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480" y="2132856"/>
            <a:ext cx="1784992" cy="164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716016" y="2437888"/>
                <a:ext cx="2171235" cy="1032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6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2437888"/>
                <a:ext cx="2171235" cy="1032399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480" y="4089252"/>
            <a:ext cx="1784994" cy="1642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ce réservé du contenu 2"/>
          <p:cNvSpPr txBox="1">
            <a:spLocks/>
          </p:cNvSpPr>
          <p:nvPr/>
        </p:nvSpPr>
        <p:spPr bwMode="auto">
          <a:xfrm>
            <a:off x="107504" y="4365104"/>
            <a:ext cx="4896545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49263" rtl="0" eaLnBrk="1" fontAlgn="base" hangingPunct="1">
              <a:lnSpc>
                <a:spcPct val="12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363" indent="-284163" algn="l" defTabSz="449263" rtl="0" eaLnBrk="1" fontAlgn="base" hangingPunct="1">
              <a:lnSpc>
                <a:spcPct val="12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400">
                <a:solidFill>
                  <a:srgbClr val="000000"/>
                </a:solidFill>
                <a:latin typeface="+mn-lt"/>
              </a:defRPr>
            </a:lvl2pPr>
            <a:lvl3pPr marL="1143000" indent="-228600" algn="l" defTabSz="449263" rtl="0" eaLnBrk="1" fontAlgn="base" hangingPunct="1">
              <a:lnSpc>
                <a:spcPct val="12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9263" rtl="0" eaLnBrk="1" fontAlgn="base" hangingPunct="1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57400" indent="-228600" algn="l" defTabSz="449263" rtl="0" eaLnBrk="1" fontAlgn="base" hangingPunct="1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>
                <a:solidFill>
                  <a:srgbClr val="000000"/>
                </a:solidFill>
                <a:latin typeface="+mn-lt"/>
              </a:defRPr>
            </a:lvl5pPr>
            <a:lvl6pPr marL="2514600" indent="-228600" algn="l" defTabSz="449263" rtl="0" eaLnBrk="1" fontAlgn="base" hangingPunct="1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971800" indent="-228600" algn="l" defTabSz="449263" rtl="0" eaLnBrk="1" fontAlgn="base" hangingPunct="1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429000" indent="-228600" algn="l" defTabSz="449263" rtl="0" eaLnBrk="1" fontAlgn="base" hangingPunct="1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886200" indent="-228600" algn="l" defTabSz="449263" rtl="0" eaLnBrk="1" fontAlgn="base" hangingPunct="1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sz="2000" dirty="0" smtClean="0"/>
              <a:t>Incorrect interpretation of tight fit produces an erroneous </a:t>
            </a:r>
            <a:r>
              <a:rPr lang="en-US" sz="2000" dirty="0" err="1" smtClean="0"/>
              <a:t>hyperstatic</a:t>
            </a:r>
            <a:r>
              <a:rPr lang="en-US" sz="2000" dirty="0" smtClean="0"/>
              <a:t> equilibrium. 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ym typeface="Wingdings" pitchFamily="2" charset="2"/>
              </a:rPr>
              <a:t>This may helps the elimination of irrelevant interpretations.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4716014" y="4394285"/>
                <a:ext cx="2171235" cy="1032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6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4" y="4394285"/>
                <a:ext cx="2171235" cy="1032399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24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Indeterminate static equilibrium</a:t>
            </a:r>
            <a:endParaRPr lang="en-US" sz="36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218584"/>
            <a:ext cx="1784992" cy="164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 bwMode="auto">
          <a:xfrm>
            <a:off x="7956376" y="5445224"/>
            <a:ext cx="360040" cy="360040"/>
          </a:xfrm>
          <a:prstGeom prst="ellipse">
            <a:avLst/>
          </a:prstGeom>
          <a:solidFill>
            <a:srgbClr val="FFCD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6" name="Ellipse 5"/>
          <p:cNvSpPr/>
          <p:nvPr/>
        </p:nvSpPr>
        <p:spPr bwMode="auto">
          <a:xfrm>
            <a:off x="7956376" y="4581128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7092280" y="5949280"/>
            <a:ext cx="360040" cy="360040"/>
          </a:xfrm>
          <a:prstGeom prst="ellipse">
            <a:avLst/>
          </a:prstGeom>
          <a:solidFill>
            <a:srgbClr val="FA66D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6228184" y="4581128"/>
            <a:ext cx="360040" cy="36004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6228184" y="5373216"/>
            <a:ext cx="360040" cy="360040"/>
          </a:xfrm>
          <a:prstGeom prst="ellipse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7092280" y="4005064"/>
            <a:ext cx="360040" cy="360040"/>
          </a:xfrm>
          <a:prstGeom prst="ellipse">
            <a:avLst/>
          </a:prstGeom>
          <a:solidFill>
            <a:srgbClr val="872D7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2" name="Connecteur droit 11"/>
          <p:cNvCxnSpPr>
            <a:stCxn id="10" idx="5"/>
            <a:endCxn id="6" idx="1"/>
          </p:cNvCxnSpPr>
          <p:nvPr/>
        </p:nvCxnSpPr>
        <p:spPr bwMode="auto">
          <a:xfrm>
            <a:off x="7399593" y="4312377"/>
            <a:ext cx="609510" cy="32147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onnecteur droit 14"/>
          <p:cNvCxnSpPr>
            <a:stCxn id="5" idx="0"/>
            <a:endCxn id="6" idx="4"/>
          </p:cNvCxnSpPr>
          <p:nvPr/>
        </p:nvCxnSpPr>
        <p:spPr bwMode="auto">
          <a:xfrm flipV="1">
            <a:off x="8136396" y="4941168"/>
            <a:ext cx="0" cy="50405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cteur droit 17"/>
          <p:cNvCxnSpPr>
            <a:stCxn id="7" idx="7"/>
            <a:endCxn id="5" idx="3"/>
          </p:cNvCxnSpPr>
          <p:nvPr/>
        </p:nvCxnSpPr>
        <p:spPr bwMode="auto">
          <a:xfrm flipV="1">
            <a:off x="7399593" y="5752537"/>
            <a:ext cx="609510" cy="24947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Connecteur droit 20"/>
          <p:cNvCxnSpPr>
            <a:stCxn id="9" idx="5"/>
            <a:endCxn id="7" idx="1"/>
          </p:cNvCxnSpPr>
          <p:nvPr/>
        </p:nvCxnSpPr>
        <p:spPr bwMode="auto">
          <a:xfrm>
            <a:off x="6535497" y="5680529"/>
            <a:ext cx="609510" cy="32147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Connecteur droit 23"/>
          <p:cNvCxnSpPr>
            <a:stCxn id="8" idx="4"/>
            <a:endCxn id="9" idx="0"/>
          </p:cNvCxnSpPr>
          <p:nvPr/>
        </p:nvCxnSpPr>
        <p:spPr bwMode="auto">
          <a:xfrm>
            <a:off x="6408204" y="4941168"/>
            <a:ext cx="0" cy="4320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Connecteur droit 26"/>
          <p:cNvCxnSpPr>
            <a:stCxn id="10" idx="3"/>
            <a:endCxn id="8" idx="7"/>
          </p:cNvCxnSpPr>
          <p:nvPr/>
        </p:nvCxnSpPr>
        <p:spPr bwMode="auto">
          <a:xfrm flipH="1">
            <a:off x="6535497" y="4312377"/>
            <a:ext cx="609510" cy="32147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Connecteur droit 38"/>
          <p:cNvCxnSpPr>
            <a:stCxn id="8" idx="6"/>
            <a:endCxn id="6" idx="2"/>
          </p:cNvCxnSpPr>
          <p:nvPr/>
        </p:nvCxnSpPr>
        <p:spPr bwMode="auto">
          <a:xfrm>
            <a:off x="6588224" y="4761148"/>
            <a:ext cx="1368152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Circular Arrow 55"/>
          <p:cNvSpPr/>
          <p:nvPr/>
        </p:nvSpPr>
        <p:spPr bwMode="auto">
          <a:xfrm>
            <a:off x="7092280" y="4365104"/>
            <a:ext cx="360040" cy="360040"/>
          </a:xfrm>
          <a:prstGeom prst="circularArrow">
            <a:avLst>
              <a:gd name="adj1" fmla="val 5545"/>
              <a:gd name="adj2" fmla="val 1142319"/>
              <a:gd name="adj3" fmla="val 7359200"/>
              <a:gd name="adj4" fmla="val 10800000"/>
              <a:gd name="adj5" fmla="val 125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Circular Arrow 55"/>
          <p:cNvSpPr/>
          <p:nvPr/>
        </p:nvSpPr>
        <p:spPr bwMode="auto">
          <a:xfrm>
            <a:off x="7092280" y="5157192"/>
            <a:ext cx="360040" cy="360040"/>
          </a:xfrm>
          <a:prstGeom prst="circularArrow">
            <a:avLst>
              <a:gd name="adj1" fmla="val 5545"/>
              <a:gd name="adj2" fmla="val 1142319"/>
              <a:gd name="adj3" fmla="val 7359200"/>
              <a:gd name="adj4" fmla="val 10800000"/>
              <a:gd name="adj5" fmla="val 125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Circular Arrow 55"/>
          <p:cNvSpPr/>
          <p:nvPr/>
        </p:nvSpPr>
        <p:spPr bwMode="auto">
          <a:xfrm>
            <a:off x="6228184" y="4077072"/>
            <a:ext cx="2151856" cy="2151856"/>
          </a:xfrm>
          <a:prstGeom prst="circularArrow">
            <a:avLst>
              <a:gd name="adj1" fmla="val 1376"/>
              <a:gd name="adj2" fmla="val 528953"/>
              <a:gd name="adj3" fmla="val 7333687"/>
              <a:gd name="adj4" fmla="val 10800000"/>
              <a:gd name="adj5" fmla="val 461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99" y="2146576"/>
            <a:ext cx="1784994" cy="1642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Ellipse 45"/>
          <p:cNvSpPr/>
          <p:nvPr/>
        </p:nvSpPr>
        <p:spPr bwMode="auto">
          <a:xfrm>
            <a:off x="4822370" y="5497951"/>
            <a:ext cx="360040" cy="36004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47" name="Ellipse 46"/>
          <p:cNvSpPr/>
          <p:nvPr/>
        </p:nvSpPr>
        <p:spPr bwMode="auto">
          <a:xfrm>
            <a:off x="3526226" y="5497951"/>
            <a:ext cx="360040" cy="360040"/>
          </a:xfrm>
          <a:prstGeom prst="ellipse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48" name="Ellipse 47"/>
          <p:cNvSpPr/>
          <p:nvPr/>
        </p:nvSpPr>
        <p:spPr bwMode="auto">
          <a:xfrm>
            <a:off x="3526226" y="4489839"/>
            <a:ext cx="360040" cy="360040"/>
          </a:xfrm>
          <a:prstGeom prst="ellipse">
            <a:avLst/>
          </a:prstGeom>
          <a:solidFill>
            <a:srgbClr val="FFCD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49" name="Ellipse 48"/>
          <p:cNvSpPr/>
          <p:nvPr/>
        </p:nvSpPr>
        <p:spPr bwMode="auto">
          <a:xfrm>
            <a:off x="4822370" y="4489839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65" name="Connecteur droit 64"/>
          <p:cNvCxnSpPr>
            <a:stCxn id="49" idx="4"/>
            <a:endCxn id="46" idx="0"/>
          </p:cNvCxnSpPr>
          <p:nvPr/>
        </p:nvCxnSpPr>
        <p:spPr bwMode="auto">
          <a:xfrm>
            <a:off x="5002390" y="4849879"/>
            <a:ext cx="0" cy="648072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Connecteur droit 76"/>
          <p:cNvCxnSpPr>
            <a:stCxn id="48" idx="6"/>
            <a:endCxn id="49" idx="2"/>
          </p:cNvCxnSpPr>
          <p:nvPr/>
        </p:nvCxnSpPr>
        <p:spPr bwMode="auto">
          <a:xfrm>
            <a:off x="3886266" y="4669859"/>
            <a:ext cx="93610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Connecteur droit 78"/>
          <p:cNvCxnSpPr>
            <a:stCxn id="48" idx="4"/>
            <a:endCxn id="47" idx="0"/>
          </p:cNvCxnSpPr>
          <p:nvPr/>
        </p:nvCxnSpPr>
        <p:spPr bwMode="auto">
          <a:xfrm>
            <a:off x="3706246" y="4849879"/>
            <a:ext cx="0" cy="6480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Connecteur droit 81"/>
          <p:cNvCxnSpPr>
            <a:stCxn id="46" idx="2"/>
            <a:endCxn id="47" idx="6"/>
          </p:cNvCxnSpPr>
          <p:nvPr/>
        </p:nvCxnSpPr>
        <p:spPr bwMode="auto">
          <a:xfrm flipH="1">
            <a:off x="3886266" y="5677971"/>
            <a:ext cx="93610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Connecteur droit 84"/>
          <p:cNvCxnSpPr>
            <a:stCxn id="49" idx="3"/>
            <a:endCxn id="47" idx="7"/>
          </p:cNvCxnSpPr>
          <p:nvPr/>
        </p:nvCxnSpPr>
        <p:spPr bwMode="auto">
          <a:xfrm flipH="1">
            <a:off x="3833539" y="4797152"/>
            <a:ext cx="1041558" cy="75352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Circular Arrow 55"/>
          <p:cNvSpPr/>
          <p:nvPr/>
        </p:nvSpPr>
        <p:spPr bwMode="auto">
          <a:xfrm>
            <a:off x="3275856" y="4100521"/>
            <a:ext cx="2151856" cy="2151856"/>
          </a:xfrm>
          <a:prstGeom prst="circularArrow">
            <a:avLst>
              <a:gd name="adj1" fmla="val 1376"/>
              <a:gd name="adj2" fmla="val 528953"/>
              <a:gd name="adj3" fmla="val 7333687"/>
              <a:gd name="adj4" fmla="val 10800000"/>
              <a:gd name="adj5" fmla="val 461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lang="en-US" smtClean="0"/>
          </a:p>
        </p:txBody>
      </p:sp>
      <p:sp>
        <p:nvSpPr>
          <p:cNvPr id="89" name="ZoneTexte 88"/>
          <p:cNvSpPr txBox="1"/>
          <p:nvPr/>
        </p:nvSpPr>
        <p:spPr>
          <a:xfrm>
            <a:off x="7524328" y="4365104"/>
            <a:ext cx="298480" cy="397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3</a:t>
            </a:r>
            <a:endParaRPr lang="en-US" sz="16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7155742" y="4670228"/>
            <a:ext cx="298480" cy="368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2</a:t>
            </a:r>
            <a:endParaRPr lang="en-US" sz="16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7884368" y="5013176"/>
            <a:ext cx="298480" cy="368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1</a:t>
            </a:r>
            <a:endParaRPr lang="en-US" sz="16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4193579" y="4581128"/>
            <a:ext cx="298480" cy="368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1</a:t>
            </a:r>
            <a:endParaRPr lang="en-US" sz="16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93" name="ZoneTexte 92"/>
          <p:cNvSpPr txBox="1"/>
          <p:nvPr/>
        </p:nvSpPr>
        <p:spPr>
          <a:xfrm>
            <a:off x="4759195" y="5013176"/>
            <a:ext cx="298480" cy="397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3</a:t>
            </a:r>
            <a:endParaRPr lang="en-US" sz="16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3977555" y="5013176"/>
            <a:ext cx="298480" cy="397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trike="sngStrike" dirty="0" smtClean="0">
                <a:solidFill>
                  <a:srgbClr val="FF0000"/>
                </a:solidFill>
                <a:latin typeface="+mj-lt"/>
              </a:rPr>
              <a:t>2</a:t>
            </a:r>
            <a:endParaRPr lang="en-US" sz="1600" strike="sngStrike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33938" y="2021140"/>
            <a:ext cx="1640978" cy="170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9" name="Connecteur droit 16"/>
          <p:cNvCxnSpPr>
            <a:cxnSpLocks noChangeShapeType="1"/>
          </p:cNvCxnSpPr>
          <p:nvPr/>
        </p:nvCxnSpPr>
        <p:spPr bwMode="auto">
          <a:xfrm rot="10800000" flipV="1">
            <a:off x="910041" y="4253237"/>
            <a:ext cx="832552" cy="639434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0" name="Connecteur droit 18"/>
          <p:cNvCxnSpPr>
            <a:cxnSpLocks noChangeShapeType="1"/>
          </p:cNvCxnSpPr>
          <p:nvPr/>
        </p:nvCxnSpPr>
        <p:spPr bwMode="auto">
          <a:xfrm rot="16200000" flipH="1">
            <a:off x="590573" y="5212140"/>
            <a:ext cx="959150" cy="320212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1" name="Connecteur droit 20"/>
          <p:cNvCxnSpPr>
            <a:cxnSpLocks noChangeShapeType="1"/>
          </p:cNvCxnSpPr>
          <p:nvPr/>
        </p:nvCxnSpPr>
        <p:spPr bwMode="auto">
          <a:xfrm>
            <a:off x="1230254" y="5851821"/>
            <a:ext cx="9606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" name="Connecteur droit 23"/>
          <p:cNvCxnSpPr>
            <a:cxnSpLocks noChangeShapeType="1"/>
          </p:cNvCxnSpPr>
          <p:nvPr/>
        </p:nvCxnSpPr>
        <p:spPr bwMode="auto">
          <a:xfrm rot="5400000" flipH="1" flipV="1">
            <a:off x="1871422" y="5212140"/>
            <a:ext cx="959150" cy="3202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3" name="Connecteur droit 28"/>
          <p:cNvCxnSpPr>
            <a:cxnSpLocks noChangeShapeType="1"/>
          </p:cNvCxnSpPr>
          <p:nvPr/>
        </p:nvCxnSpPr>
        <p:spPr bwMode="auto">
          <a:xfrm>
            <a:off x="1742594" y="4253237"/>
            <a:ext cx="768510" cy="63943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9" name="Ellipse 118"/>
          <p:cNvSpPr/>
          <p:nvPr/>
        </p:nvSpPr>
        <p:spPr bwMode="auto">
          <a:xfrm>
            <a:off x="1552732" y="4077072"/>
            <a:ext cx="360040" cy="360040"/>
          </a:xfrm>
          <a:prstGeom prst="ellipse">
            <a:avLst/>
          </a:prstGeom>
          <a:solidFill>
            <a:srgbClr val="872D7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20" name="Ellipse 119"/>
          <p:cNvSpPr/>
          <p:nvPr/>
        </p:nvSpPr>
        <p:spPr bwMode="auto">
          <a:xfrm>
            <a:off x="2302090" y="4725144"/>
            <a:ext cx="360040" cy="360040"/>
          </a:xfrm>
          <a:prstGeom prst="ellipse">
            <a:avLst/>
          </a:prstGeom>
          <a:solidFill>
            <a:srgbClr val="FFCD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21" name="Ellipse 120"/>
          <p:cNvSpPr/>
          <p:nvPr/>
        </p:nvSpPr>
        <p:spPr bwMode="auto">
          <a:xfrm>
            <a:off x="2014058" y="5661248"/>
            <a:ext cx="360040" cy="360040"/>
          </a:xfrm>
          <a:prstGeom prst="ellipse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22" name="Ellipse 121"/>
          <p:cNvSpPr/>
          <p:nvPr/>
        </p:nvSpPr>
        <p:spPr bwMode="auto">
          <a:xfrm>
            <a:off x="1005946" y="5661248"/>
            <a:ext cx="360040" cy="36004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23" name="Ellipse 122"/>
          <p:cNvSpPr/>
          <p:nvPr/>
        </p:nvSpPr>
        <p:spPr bwMode="auto">
          <a:xfrm>
            <a:off x="717914" y="4725144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24" name="Circular Arrow 55"/>
          <p:cNvSpPr/>
          <p:nvPr/>
        </p:nvSpPr>
        <p:spPr bwMode="auto">
          <a:xfrm>
            <a:off x="611560" y="4085456"/>
            <a:ext cx="2151856" cy="2151856"/>
          </a:xfrm>
          <a:prstGeom prst="circularArrow">
            <a:avLst>
              <a:gd name="adj1" fmla="val 1376"/>
              <a:gd name="adj2" fmla="val 528953"/>
              <a:gd name="adj3" fmla="val 7333687"/>
              <a:gd name="adj4" fmla="val 10800000"/>
              <a:gd name="adj5" fmla="val 461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lang="en-US" smtClean="0"/>
          </a:p>
        </p:txBody>
      </p:sp>
      <p:sp>
        <p:nvSpPr>
          <p:cNvPr id="125" name="ZoneTexte 124"/>
          <p:cNvSpPr txBox="1"/>
          <p:nvPr/>
        </p:nvSpPr>
        <p:spPr>
          <a:xfrm>
            <a:off x="1115616" y="1266972"/>
            <a:ext cx="1313180" cy="5058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+mj-lt"/>
              </a:rPr>
              <a:t>Isostatic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6" name="ZoneTexte 125"/>
          <p:cNvSpPr txBox="1"/>
          <p:nvPr/>
        </p:nvSpPr>
        <p:spPr>
          <a:xfrm>
            <a:off x="2843808" y="1268760"/>
            <a:ext cx="3057247" cy="860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+mj-lt"/>
              </a:rPr>
              <a:t>Hyperstatic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+mj-lt"/>
              </a:rPr>
            </a:b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as a result of detection error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7" name="ZoneTexte 126"/>
          <p:cNvSpPr txBox="1"/>
          <p:nvPr/>
        </p:nvSpPr>
        <p:spPr>
          <a:xfrm>
            <a:off x="6390175" y="1268760"/>
            <a:ext cx="1725152" cy="893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+mj-lt"/>
              </a:rPr>
              <a:t>Hyperstatic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+mj-lt"/>
              </a:rPr>
            </a:b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functional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88" grpId="0" animBg="1"/>
      <p:bldP spid="1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Results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268413"/>
            <a:ext cx="4464497" cy="4752975"/>
          </a:xfrm>
        </p:spPr>
        <p:txBody>
          <a:bodyPr/>
          <a:lstStyle/>
          <a:p>
            <a:r>
              <a:rPr lang="en-US" dirty="0" smtClean="0"/>
              <a:t>Manipulating the way facts are submitted.</a:t>
            </a:r>
          </a:p>
          <a:p>
            <a:r>
              <a:rPr lang="en-US" dirty="0" smtClean="0"/>
              <a:t>Adding new rules.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Recognition of new components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Distinction between nuts and counter-nuts in the root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0962" name="Picture 2" descr="C:\Users\shahwana\Dropbox\romma\images\Screenshot-Qt StepBySte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268760"/>
            <a:ext cx="3981500" cy="49241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43100" y="188913"/>
            <a:ext cx="6950075" cy="106045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439863" y="1447800"/>
            <a:ext cx="7735887" cy="4752975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Workflow Reminder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From Global Coordinate Systems to Local Coordinate Systems</a:t>
            </a:r>
            <a:endParaRPr lang="en-GB" dirty="0"/>
          </a:p>
          <a:p>
            <a:pPr lvl="1">
              <a:lnSpc>
                <a:spcPct val="10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Limitations of Global CS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Adopting Local CS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Screw Addition/Subtraction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Local CS and Internal Forces Cycles</a:t>
            </a:r>
            <a:endParaRPr lang="en-GB" dirty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Indeterminate Static Equilibrium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New Results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Reminder</a:t>
            </a:r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40960" cy="4399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037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Global CS </a:t>
            </a:r>
            <a:endParaRPr lang="fr-FR" dirty="0"/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408190"/>
              </p:ext>
            </p:extLst>
          </p:nvPr>
        </p:nvGraphicFramePr>
        <p:xfrm>
          <a:off x="527050" y="1593304"/>
          <a:ext cx="1617663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3" name="Équation" r:id="rId3" imgW="838080" imgH="723600" progId="Equation.3">
                  <p:embed/>
                </p:oleObj>
              </mc:Choice>
              <mc:Fallback>
                <p:oleObj name="Équation" r:id="rId3" imgW="838080" imgH="723600" progId="Equation.3">
                  <p:embed/>
                  <p:pic>
                    <p:nvPicPr>
                      <p:cNvPr id="0" name="Picture 4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1593304"/>
                        <a:ext cx="1617663" cy="139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379486"/>
              </p:ext>
            </p:extLst>
          </p:nvPr>
        </p:nvGraphicFramePr>
        <p:xfrm>
          <a:off x="3302124" y="1556792"/>
          <a:ext cx="1666875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4" name="Équation" r:id="rId5" imgW="863280" imgH="761760" progId="Equation.3">
                  <p:embed/>
                </p:oleObj>
              </mc:Choice>
              <mc:Fallback>
                <p:oleObj name="Équation" r:id="rId5" imgW="863280" imgH="761760" progId="Equation.3">
                  <p:embed/>
                  <p:pic>
                    <p:nvPicPr>
                      <p:cNvPr id="0" name="Picture 4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124" y="1556792"/>
                        <a:ext cx="1666875" cy="146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340768"/>
            <a:ext cx="260985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" name="Obje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08970"/>
              </p:ext>
            </p:extLst>
          </p:nvPr>
        </p:nvGraphicFramePr>
        <p:xfrm>
          <a:off x="527050" y="3284984"/>
          <a:ext cx="1643063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5" name="Équation" r:id="rId8" imgW="850680" imgH="723600" progId="Equation.3">
                  <p:embed/>
                </p:oleObj>
              </mc:Choice>
              <mc:Fallback>
                <p:oleObj name="Équation" r:id="rId8" imgW="850680" imgH="723600" progId="Equation.3">
                  <p:embed/>
                  <p:pic>
                    <p:nvPicPr>
                      <p:cNvPr id="0" name="Picture 4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3284984"/>
                        <a:ext cx="1643063" cy="139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375764"/>
              </p:ext>
            </p:extLst>
          </p:nvPr>
        </p:nvGraphicFramePr>
        <p:xfrm>
          <a:off x="3314824" y="3284984"/>
          <a:ext cx="1666875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6" name="Équation" r:id="rId10" imgW="863280" imgH="723600" progId="Equation.3">
                  <p:embed/>
                </p:oleObj>
              </mc:Choice>
              <mc:Fallback>
                <p:oleObj name="Équation" r:id="rId10" imgW="863280" imgH="723600" progId="Equation.3">
                  <p:embed/>
                  <p:pic>
                    <p:nvPicPr>
                      <p:cNvPr id="0" name="Picture 4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824" y="3284984"/>
                        <a:ext cx="1666875" cy="1395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ZoneTexte 16"/>
          <p:cNvSpPr txBox="1"/>
          <p:nvPr/>
        </p:nvSpPr>
        <p:spPr>
          <a:xfrm>
            <a:off x="1691680" y="1988840"/>
            <a:ext cx="1399742" cy="507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(3.5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DoF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499992" y="1988840"/>
            <a:ext cx="1168910" cy="507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(2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DoF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746906" y="3697772"/>
            <a:ext cx="1168910" cy="507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(1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DoF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4555218" y="3671987"/>
            <a:ext cx="1168910" cy="507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(0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DoF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95536" y="1103780"/>
            <a:ext cx="1471878" cy="47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Interface CS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275856" y="1102972"/>
            <a:ext cx="1260281" cy="438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Global CS</a:t>
            </a:r>
            <a:endParaRPr lang="fr-FR" sz="2000" dirty="0">
              <a:solidFill>
                <a:schemeClr val="tx1"/>
              </a:solidFill>
            </a:endParaRPr>
          </a:p>
        </p:txBody>
      </p:sp>
      <p:graphicFrame>
        <p:nvGraphicFramePr>
          <p:cNvPr id="18" name="Obje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324840"/>
              </p:ext>
            </p:extLst>
          </p:nvPr>
        </p:nvGraphicFramePr>
        <p:xfrm>
          <a:off x="566738" y="4986338"/>
          <a:ext cx="1544637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7" name="Équation" r:id="rId12" imgW="799920" imgH="723600" progId="Equation.3">
                  <p:embed/>
                </p:oleObj>
              </mc:Choice>
              <mc:Fallback>
                <p:oleObj name="Équation" r:id="rId12" imgW="799920" imgH="723600" progId="Equation.3">
                  <p:embed/>
                  <p:pic>
                    <p:nvPicPr>
                      <p:cNvPr id="0" name="Picture 4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4986338"/>
                        <a:ext cx="1544637" cy="139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552062"/>
              </p:ext>
            </p:extLst>
          </p:nvPr>
        </p:nvGraphicFramePr>
        <p:xfrm>
          <a:off x="3414837" y="4986338"/>
          <a:ext cx="1446212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8" name="Équation" r:id="rId14" imgW="749160" imgH="723600" progId="Equation.3">
                  <p:embed/>
                </p:oleObj>
              </mc:Choice>
              <mc:Fallback>
                <p:oleObj name="Équation" r:id="rId14" imgW="749160" imgH="723600" progId="Equation.3">
                  <p:embed/>
                  <p:pic>
                    <p:nvPicPr>
                      <p:cNvPr id="0" name="Picture 4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837" y="4986338"/>
                        <a:ext cx="1446212" cy="139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ZoneTexte 19"/>
          <p:cNvSpPr txBox="1"/>
          <p:nvPr/>
        </p:nvSpPr>
        <p:spPr>
          <a:xfrm>
            <a:off x="930696" y="2925752"/>
            <a:ext cx="328936" cy="438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+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707904" y="2924944"/>
            <a:ext cx="328936" cy="438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+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932250" y="4581936"/>
            <a:ext cx="328936" cy="438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=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709458" y="4581128"/>
            <a:ext cx="328936" cy="438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=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129657" y="4221088"/>
            <a:ext cx="3906839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Studying the nut equilibrium: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Using Global CS </a:t>
            </a:r>
            <a:b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Spline connection is valid!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Using Interface CS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</a:t>
            </a:r>
            <a:br>
              <a:rPr lang="en-US" sz="20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Spline connection is invalid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.</a:t>
            </a:r>
            <a:endParaRPr lang="en-US" sz="2000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8180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Local 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2708" y="3861048"/>
            <a:ext cx="7852067" cy="2448272"/>
          </a:xfrm>
        </p:spPr>
        <p:txBody>
          <a:bodyPr/>
          <a:lstStyle/>
          <a:p>
            <a:r>
              <a:rPr lang="en-US" dirty="0" smtClean="0"/>
              <a:t>To enable summation of screws: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CS should be unified over components interfaces.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CS for each component;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Chosen amongst those of its interfaces.</a:t>
            </a:r>
          </a:p>
          <a:p>
            <a:endParaRPr lang="en-US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110" y="1412776"/>
            <a:ext cx="23812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197167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008184" y="3429000"/>
            <a:ext cx="3227102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Two interfaces with the same CS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142708" y="3429198"/>
            <a:ext cx="3357650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Two interfaces with different CS’s</a:t>
            </a:r>
            <a:endParaRPr lang="fr-F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7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Adopting Local CS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268760"/>
                <a:ext cx="8928992" cy="3816424"/>
              </a:xfrm>
            </p:spPr>
            <p:txBody>
              <a:bodyPr/>
              <a:lstStyle/>
              <a:p>
                <a:r>
                  <a:rPr lang="en-US" sz="2400" dirty="0" smtClean="0"/>
                  <a:t>Previously, mech. screws were expressed according to one global CS.</a:t>
                </a:r>
              </a:p>
              <a:p>
                <a:r>
                  <a:rPr lang="en-US" sz="2400" dirty="0" smtClean="0"/>
                  <a:t>Now, screws are associated with there own CS.</a:t>
                </a:r>
              </a:p>
              <a:p>
                <a:r>
                  <a:rPr lang="en-US" sz="2400" dirty="0" smtClean="0"/>
                  <a:t>For static equilibrium analysis, same principals hold.</a:t>
                </a:r>
              </a:p>
              <a:p>
                <a:pPr lvl="1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𝐶𝐼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/>
                              </a:rPr>
                              <m:t>/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ommercialScript BT" pitchFamily="66" charset="0"/>
                                <a:sym typeface="Wingdings" pitchFamily="2" charset="2"/>
                              </a:rPr>
                              <m:t>B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={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e>
                        </m:acc>
                      </m:e>
                    </m:nary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 pitchFamily="2" charset="2"/>
                  </a:rPr>
                  <a:t> need to unify </a:t>
                </a:r>
                <a:r>
                  <a:rPr lang="en-US" dirty="0" smtClean="0">
                    <a:latin typeface="CommercialScript BT" pitchFamily="66" charset="0"/>
                    <a:sym typeface="Wingdings" pitchFamily="2" charset="2"/>
                  </a:rPr>
                  <a:t>B</a:t>
                </a:r>
                <a:r>
                  <a:rPr lang="en-US" dirty="0" smtClean="0">
                    <a:sym typeface="Wingdings" pitchFamily="2" charset="2"/>
                  </a:rPr>
                  <a:t>.</a:t>
                </a:r>
              </a:p>
              <a:p>
                <a:pP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m:rPr>
                            <m:lit/>
                          </m:rP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sz="2400" dirty="0" smtClean="0">
                            <a:latin typeface="CommercialScript BT" pitchFamily="66" charset="0"/>
                            <a:sym typeface="Wingdings" pitchFamily="2" charset="2"/>
                          </a:rPr>
                          <m:t>B</m:t>
                        </m:r>
                        <m:r>
                          <a:rPr lang="en-US" sz="2400" b="0" i="1" dirty="0" smtClean="0">
                            <a:latin typeface="Cambria Math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  <a:sym typeface="Wingdings" pitchFamily="2" charset="2"/>
                      </a:rPr>
                      <m:t>+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b>
                        <m:r>
                          <m:rPr>
                            <m:lit/>
                          </m:rP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ommercialScript BT" pitchFamily="66" charset="0"/>
                            <a:sym typeface="Wingdings" pitchFamily="2" charset="2"/>
                          </a:rPr>
                          <m:t>B</m:t>
                        </m:r>
                        <m:r>
                          <a:rPr lang="en-US" sz="2400" b="0" i="1" dirty="0" smtClean="0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sz="2400" b="0" i="0" dirty="0" smtClean="0">
                        <a:latin typeface="Cambria Math"/>
                        <a:sym typeface="Wingdings" pitchFamily="2" charset="2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b>
                        <m:r>
                          <m:rPr>
                            <m:lit/>
                          </m:rP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ommercialScript BT" pitchFamily="66" charset="0"/>
                            <a:sym typeface="Wingdings" pitchFamily="2" charset="2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latin typeface="CommercialScript BT" pitchFamily="66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  <a:sym typeface="Wingdings" pitchFamily="2" charset="2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b>
                        <m:r>
                          <m:rPr>
                            <m:lit/>
                          </m:rP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ommercialScript BT" pitchFamily="66" charset="0"/>
                            <a:sym typeface="Wingdings" pitchFamily="2" charset="2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latin typeface="CommercialScript BT" pitchFamily="66" charset="0"/>
                            <a:sym typeface="Wingdings" pitchFamily="2" charset="2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268760"/>
                <a:ext cx="8928992" cy="3816424"/>
              </a:xfrm>
              <a:blipFill rotWithShape="1">
                <a:blip r:embed="rId2" cstate="print"/>
                <a:stretch>
                  <a:fillRect l="-9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445772" y="4897624"/>
                <a:ext cx="4392488" cy="892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m:rPr>
                            <m:lit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ommercialScript BT" pitchFamily="66" charset="0"/>
                            <a:sym typeface="Wingdings" pitchFamily="2" charset="2"/>
                          </a:rPr>
                          <m:t>B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𝐹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𝑀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b>
                        <m:r>
                          <m:rPr>
                            <m:lit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ommercialScript BT" pitchFamily="66" charset="0"/>
                            <a:sym typeface="Wingdings" pitchFamily="2" charset="2"/>
                          </a:rPr>
                          <m:t>B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  <a:sym typeface="Wingdings" pitchFamily="2" charset="2"/>
                          </a:rPr>
                          <m:t>0</m:t>
                        </m:r>
                      </m:sub>
                    </m:sSub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72" y="4897624"/>
                <a:ext cx="4392488" cy="89248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763688" y="4941168"/>
                <a:ext cx="6120680" cy="76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m:rPr>
                              <m:lit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/>
                              </a:solidFill>
                              <a:latin typeface="CommercialScript BT" pitchFamily="66" charset="0"/>
                              <a:sym typeface="Wingdings" pitchFamily="2" charset="2"/>
                            </a:rPr>
                            <m:t>B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  <a:sym typeface="Wingdings" pitchFamily="2" charset="2"/>
                            </a:rPr>
                            <m:t>0</m:t>
                          </m:r>
                        </m:sub>
                      </m:sSub>
                      <m:r>
                        <a:rPr lang="en-US" dirty="0">
                          <a:solidFill>
                            <a:schemeClr val="tx1"/>
                          </a:solidFill>
                          <a:latin typeface="Cambria Math"/>
                          <a:sym typeface="Wingdings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b>
                          <m:r>
                            <m:rPr>
                              <m:lit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/>
                              </a:solidFill>
                              <a:latin typeface="CommercialScript BT" pitchFamily="66" charset="0"/>
                              <a:sym typeface="Wingdings" pitchFamily="2" charset="2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/>
                              </a:solidFill>
                              <a:latin typeface="CommercialScript BT" pitchFamily="66" charset="0"/>
                              <a:sym typeface="Wingdings" pitchFamily="2" charset="2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/>
                          <a:sym typeface="Wingdings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b>
                          <m:r>
                            <m:rPr>
                              <m:lit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/>
                              </a:solidFill>
                              <a:latin typeface="CommercialScript BT" pitchFamily="66" charset="0"/>
                              <a:sym typeface="Wingdings" pitchFamily="2" charset="2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/>
                              </a:solidFill>
                              <a:latin typeface="CommercialScript BT" pitchFamily="66" charset="0"/>
                              <a:sym typeface="Wingdings" pitchFamily="2" charset="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941168"/>
                <a:ext cx="6120680" cy="760657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943136" y="4869160"/>
                <a:ext cx="6120680" cy="892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m:rPr>
                              <m:lit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/>
                              </a:solidFill>
                              <a:latin typeface="CommercialScript BT" pitchFamily="66" charset="0"/>
                              <a:sym typeface="Wingdings" pitchFamily="2" charset="2"/>
                            </a:rPr>
                            <m:t>B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  <a:sym typeface="Wingdings" pitchFamily="2" charset="2"/>
                            </a:rPr>
                            <m:t>0</m:t>
                          </m:r>
                        </m:sub>
                      </m:sSub>
                      <m:r>
                        <a:rPr lang="en-US" dirty="0">
                          <a:solidFill>
                            <a:schemeClr val="tx1"/>
                          </a:solidFill>
                          <a:latin typeface="Cambria Math"/>
                          <a:sym typeface="Wingdings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𝐹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b>
                          <m:r>
                            <m:rPr>
                              <m:lit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/>
                              </a:solidFill>
                              <a:latin typeface="CommercialScript BT" pitchFamily="66" charset="0"/>
                              <a:sym typeface="Wingdings" pitchFamily="2" charset="2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ommercialScript BT" pitchFamily="66" charset="0"/>
                              <a:sym typeface="Wingdings" pitchFamily="2" charset="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136" y="4869160"/>
                <a:ext cx="6120680" cy="892488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2699792" y="4941168"/>
                <a:ext cx="6120680" cy="76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m:rPr>
                              <m:lit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/>
                              </a:solidFill>
                              <a:latin typeface="CommercialScript BT" pitchFamily="66" charset="0"/>
                              <a:sym typeface="Wingdings" pitchFamily="2" charset="2"/>
                            </a:rPr>
                            <m:t>B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  <a:sym typeface="Wingdings" pitchFamily="2" charset="2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/>
                          <a:sym typeface="Wingdings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b>
                          <m:r>
                            <m:rPr>
                              <m:lit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/>
                              </a:solidFill>
                              <a:latin typeface="CommercialScript BT" pitchFamily="66" charset="0"/>
                              <a:sym typeface="Wingdings" pitchFamily="2" charset="2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/>
                              </a:solidFill>
                              <a:latin typeface="CommercialScript BT" pitchFamily="66" charset="0"/>
                              <a:sym typeface="Wingdings" pitchFamily="2" charset="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941168"/>
                <a:ext cx="6120680" cy="760657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2815344" y="4869160"/>
                <a:ext cx="6120680" cy="892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m:rPr>
                              <m:lit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/>
                              </a:solidFill>
                              <a:latin typeface="CommercialScript BT" pitchFamily="66" charset="0"/>
                              <a:sym typeface="Wingdings" pitchFamily="2" charset="2"/>
                            </a:rPr>
                            <m:t>B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  <a:sym typeface="Wingdings" pitchFamily="2" charset="2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/>
                          <a:sym typeface="Wingdings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𝐹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b>
                          <m:r>
                            <m:rPr>
                              <m:lit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/>
                              </a:solidFill>
                              <a:latin typeface="CommercialScript BT" pitchFamily="66" charset="0"/>
                              <a:sym typeface="Wingdings" pitchFamily="2" charset="2"/>
                            </a:rPr>
                            <m:t>B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sym typeface="Wingdings" pitchFamily="2" charset="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344" y="4869160"/>
                <a:ext cx="6120680" cy="892488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5663006" y="4941168"/>
                <a:ext cx="2088232" cy="76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m:rPr>
                              <m:lit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/>
                              </a:solidFill>
                              <a:latin typeface="CommercialScript BT" pitchFamily="66" charset="0"/>
                              <a:sym typeface="Wingdings" pitchFamily="2" charset="2"/>
                            </a:rPr>
                            <m:t>B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  <a:sym typeface="Wingdings" pitchFamily="2" charset="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006" y="4941168"/>
                <a:ext cx="2088232" cy="760657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643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Screw Addition/Subtraction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7178591"/>
                  </p:ext>
                </p:extLst>
              </p:nvPr>
            </p:nvGraphicFramePr>
            <p:xfrm>
              <a:off x="131887" y="1721768"/>
              <a:ext cx="8856984" cy="41943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40360"/>
                    <a:gridCol w="1224136"/>
                    <a:gridCol w="1080120"/>
                    <a:gridCol w="3312368"/>
                  </a:tblGrid>
                  <a:tr h="43204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Summation Step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Used in GCS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Used in LCS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Output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58405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Start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b>
                                  <m:r>
                                    <m:rPr>
                                      <m:lit/>
                                    </m:r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dirty="0">
                                      <a:solidFill>
                                        <a:schemeClr val="tx1"/>
                                      </a:solidFill>
                                      <a:latin typeface="CommercialScript BT" pitchFamily="66" charset="0"/>
                                      <a:sym typeface="Wingdings" pitchFamily="2" charset="2"/>
                                    </a:rPr>
                                    <m:t>B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sym typeface="Wingdings" pitchFamily="2" charset="2"/>
                                    </a:rPr>
                                    <m:t>1, 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sym typeface="Wingdings" pitchFamily="2" charset="2"/>
                                    </a:rPr>
                                    <m:t>𝑂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sym typeface="Wingdings" pitchFamily="2" charset="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Wingdings" pitchFamily="2" charset="2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b>
                                  <m:r>
                                    <m:rPr>
                                      <m:lit/>
                                    </m:r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dirty="0" smtClean="0">
                                      <a:solidFill>
                                        <a:schemeClr val="tx1"/>
                                      </a:solidFill>
                                      <a:latin typeface="CommercialScript BT" pitchFamily="66" charset="0"/>
                                      <a:sym typeface="Wingdings" pitchFamily="2" charset="2"/>
                                    </a:rPr>
                                    <m:t>B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sym typeface="Wingdings" pitchFamily="2" charset="2"/>
                                    </a:rPr>
                                    <m:t>2, 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sym typeface="Wingdings" pitchFamily="2" charset="2"/>
                                    </a:rPr>
                                    <m:t>𝑂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sym typeface="Wingdings" pitchFamily="2" charset="2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fr-FR" sz="1800" dirty="0"/>
                        </a:p>
                      </a:txBody>
                      <a:tcPr/>
                    </a:tc>
                  </a:tr>
                  <a:tr h="7200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Calculate rotation matrix</a:t>
                          </a:r>
                          <a:r>
                            <a:rPr lang="fr-FR" sz="1800" dirty="0" smtClean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br>
                            <a:rPr lang="fr-FR" sz="1800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/>
                                    </m:sSubSup>
                                  </m:e>
                                </m:acc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.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Yes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3∗3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800" dirty="0"/>
                        </a:p>
                      </a:txBody>
                      <a:tcPr/>
                    </a:tc>
                  </a:tr>
                  <a:tr h="741958"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Apply rotation matrix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b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𝐹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</m:acc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Ω</m:t>
                              </m:r>
                              <m:r>
                                <a:rPr lang="en-US" sz="1800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.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</m:acc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Ω</m:t>
                              </m:r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.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</m:acc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Yes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b>
                                  <m:r>
                                    <m:rPr>
                                      <m:lit/>
                                    </m:r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dirty="0">
                                      <a:solidFill>
                                        <a:schemeClr val="tx1"/>
                                      </a:solidFill>
                                      <a:latin typeface="CommercialScript BT" pitchFamily="66" charset="0"/>
                                      <a:sym typeface="Wingdings" pitchFamily="2" charset="2"/>
                                    </a:rPr>
                                    <m:t>B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sym typeface="Wingdings" pitchFamily="2" charset="2"/>
                                    </a:rPr>
                                    <m:t>, 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sym typeface="Wingdings" pitchFamily="2" charset="2"/>
                                    </a:rPr>
                                    <m:t>𝑂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sym typeface="Wingdings" pitchFamily="2" charset="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Wingdings" pitchFamily="2" charset="2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b>
                                  <m:r>
                                    <m:rPr>
                                      <m:lit/>
                                    </m:r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dirty="0" smtClean="0">
                                      <a:solidFill>
                                        <a:schemeClr val="tx1"/>
                                      </a:solidFill>
                                      <a:latin typeface="CommercialScript BT" pitchFamily="66" charset="0"/>
                                      <a:sym typeface="Wingdings" pitchFamily="2" charset="2"/>
                                    </a:rPr>
                                    <m:t>B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sym typeface="Wingdings" pitchFamily="2" charset="2"/>
                                    </a:rPr>
                                    <m:t>, 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sym typeface="Wingdings" pitchFamily="2" charset="2"/>
                                    </a:rPr>
                                    <m:t>𝑂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sym typeface="Wingdings" pitchFamily="2" charset="2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fr-FR" sz="1800" dirty="0"/>
                        </a:p>
                      </a:txBody>
                      <a:tcPr/>
                    </a:tc>
                  </a:tr>
                  <a:tr h="741958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800" dirty="0" smtClean="0"/>
                            <a:t>Update moments</a:t>
                          </a:r>
                          <a:r>
                            <a:rPr lang="en-US" sz="1800" dirty="0"/>
                            <a:t/>
                          </a:r>
                          <a:br>
                            <a:rPr lang="en-US" sz="1800" dirty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𝑂</m:t>
                                        </m:r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</m:acc>
                                <m:r>
                                  <a:rPr lang="en-US" sz="1800" b="0" i="1" dirty="0" smtClean="0">
                                    <a:latin typeface="Cambria Math"/>
                                  </a:rPr>
                                  <m:t>=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1800" b="0" i="1" dirty="0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b="0" i="1" dirty="0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dirty="0" smtClean="0">
                                            <a:latin typeface="Cambria Math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1800" b="0" i="1" dirty="0" smtClean="0">
                                            <a:latin typeface="Cambria Math"/>
                                          </a:rPr>
                                          <m:t>𝑂</m:t>
                                        </m:r>
                                        <m:r>
                                          <a:rPr lang="en-US" sz="1800" b="0" i="1" dirty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1800" b="0" i="1" dirty="0" smtClean="0">
                                    <a:latin typeface="Cambria Math"/>
                                  </a:rPr>
                                  <m:t>+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1800" b="0" i="1" dirty="0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b="0" i="1" dirty="0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dirty="0" smtClean="0">
                                            <a:latin typeface="Cambria Math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en-US" sz="1800" b="0" i="1" dirty="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800" b="0" i="1" dirty="0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dirty="0" smtClean="0">
                                            <a:latin typeface="Cambria Math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en-US" sz="1800" b="0" i="1" dirty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1800" b="0" i="1" dirty="0" smtClean="0">
                                    <a:latin typeface="Cambria Math"/>
                                  </a:rPr>
                                  <m:t>.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1800" b="0" i="1" dirty="0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dirty="0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Yes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Yes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b>
                                  <m:r>
                                    <m:rPr>
                                      <m:lit/>
                                    </m:r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dirty="0">
                                      <a:solidFill>
                                        <a:schemeClr val="tx1"/>
                                      </a:solidFill>
                                      <a:latin typeface="CommercialScript BT" pitchFamily="66" charset="0"/>
                                      <a:sym typeface="Wingdings" pitchFamily="2" charset="2"/>
                                    </a:rPr>
                                    <m:t>B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sym typeface="Wingdings" pitchFamily="2" charset="2"/>
                                    </a:rPr>
                                    <m:t>, 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sym typeface="Wingdings" pitchFamily="2" charset="2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Wingdings" pitchFamily="2" charset="2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b>
                                  <m:r>
                                    <m:rPr>
                                      <m:lit/>
                                    </m:r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dirty="0" smtClean="0">
                                      <a:solidFill>
                                        <a:schemeClr val="tx1"/>
                                      </a:solidFill>
                                      <a:latin typeface="CommercialScript BT" pitchFamily="66" charset="0"/>
                                      <a:sym typeface="Wingdings" pitchFamily="2" charset="2"/>
                                    </a:rPr>
                                    <m:t>B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sym typeface="Wingdings" pitchFamily="2" charset="2"/>
                                    </a:rPr>
                                    <m:t>, 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sym typeface="Wingdings" pitchFamily="2" charset="2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endParaRPr lang="fr-FR" sz="1800" dirty="0"/>
                        </a:p>
                      </a:txBody>
                      <a:tcPr/>
                    </a:tc>
                  </a:tr>
                  <a:tr h="741958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Sum vectors</a:t>
                          </a:r>
                          <a:r>
                            <a:rPr lang="en-US" sz="1800" dirty="0"/>
                            <a:t/>
                          </a:r>
                          <a:br>
                            <a:rPr lang="en-US" sz="1800" dirty="0"/>
                          </a:b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18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</m:acc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=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800" b="0" i="1" dirty="0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800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800" b="0" i="1" dirty="0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800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1800" dirty="0" smtClean="0"/>
                            <a:t>   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1800" b="0" i="1" dirty="0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dirty="0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</m:acc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=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800" b="0" i="1" dirty="0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800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latin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800" b="0" i="1" dirty="0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800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latin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Yes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Yes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𝐹</m:t>
                                            </m:r>
                                          </m:e>
                                        </m:acc>
                                      </m:e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𝑀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m:rPr>
                                        <m:lit/>
                                      </m:r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/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dirty="0">
                                        <a:solidFill>
                                          <a:schemeClr val="tx1"/>
                                        </a:solidFill>
                                        <a:latin typeface="CommercialScript BT" pitchFamily="66" charset="0"/>
                                        <a:sym typeface="Wingdings" pitchFamily="2" charset="2"/>
                                      </a:rPr>
                                      <m:t>B</m:t>
                                    </m:r>
                                    <m:r>
                                      <a:rPr lang="en-US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sym typeface="Wingdings" pitchFamily="2" charset="2"/>
                                      </a:rPr>
                                      <m:t>, </m:t>
                                    </m:r>
                                    <m:r>
                                      <a:rPr lang="en-US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sym typeface="Wingdings" pitchFamily="2" charset="2"/>
                                      </a:rPr>
                                      <m:t>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8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/>
                          <a:endParaRPr lang="fr-FR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337178591"/>
                  </p:ext>
                </p:extLst>
              </p:nvPr>
            </p:nvGraphicFramePr>
            <p:xfrm>
              <a:off x="131887" y="1721768"/>
              <a:ext cx="8856984" cy="41943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40360"/>
                    <a:gridCol w="1224136"/>
                    <a:gridCol w="1080120"/>
                    <a:gridCol w="3312368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Summation Step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Used in GCS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Used in LCS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Output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58405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Start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7772" t="-114583" b="-508333"/>
                          </a:stretch>
                        </a:blipFill>
                      </a:tcPr>
                    </a:tc>
                  </a:tr>
                  <a:tr h="72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88" t="-174576" r="-173120" b="-313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Yes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7772" t="-174576" b="-313559"/>
                          </a:stretch>
                        </a:blipFill>
                      </a:tcPr>
                    </a:tc>
                  </a:tr>
                  <a:tr h="74195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88" t="-265574" r="-17312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Yes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7772" t="-265574" b="-203279"/>
                          </a:stretch>
                        </a:blipFill>
                      </a:tcPr>
                    </a:tc>
                  </a:tr>
                  <a:tr h="74195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88" t="-368595" r="-173120" b="-104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Yes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Yes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7772" t="-368595" b="-104959"/>
                          </a:stretch>
                        </a:blipFill>
                      </a:tcPr>
                    </a:tc>
                  </a:tr>
                  <a:tr h="766191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88" t="-450000" r="-173120" b="-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Yes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Yes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7772" t="-450000" b="-7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004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LCS &amp; Internal Force Cycles</a:t>
            </a:r>
            <a:endParaRPr lang="fr-FR" dirty="0"/>
          </a:p>
        </p:txBody>
      </p:sp>
      <p:grpSp>
        <p:nvGrpSpPr>
          <p:cNvPr id="106" name="Groupe 105"/>
          <p:cNvGrpSpPr/>
          <p:nvPr/>
        </p:nvGrpSpPr>
        <p:grpSpPr>
          <a:xfrm>
            <a:off x="1403648" y="1299002"/>
            <a:ext cx="6478371" cy="3222684"/>
            <a:chOff x="552479" y="1885965"/>
            <a:chExt cx="8121628" cy="4040128"/>
          </a:xfrm>
        </p:grpSpPr>
        <p:pic>
          <p:nvPicPr>
            <p:cNvPr id="72" name="Image 71" descr="stud_and_nut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52479" y="1885965"/>
              <a:ext cx="6121400" cy="3451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3" name="Groupe 32"/>
            <p:cNvGrpSpPr>
              <a:grpSpLocks/>
            </p:cNvGrpSpPr>
            <p:nvPr/>
          </p:nvGrpSpPr>
          <p:grpSpPr bwMode="auto">
            <a:xfrm>
              <a:off x="5643570" y="2357430"/>
              <a:ext cx="3030537" cy="3030570"/>
              <a:chOff x="5364163" y="1196975"/>
              <a:chExt cx="3030537" cy="3030570"/>
            </a:xfrm>
          </p:grpSpPr>
          <p:grpSp>
            <p:nvGrpSpPr>
              <p:cNvPr id="74" name="Groupe 64"/>
              <p:cNvGrpSpPr>
                <a:grpSpLocks/>
              </p:cNvGrpSpPr>
              <p:nvPr/>
            </p:nvGrpSpPr>
            <p:grpSpPr bwMode="auto">
              <a:xfrm>
                <a:off x="5364163" y="1196975"/>
                <a:ext cx="3030537" cy="3006725"/>
                <a:chOff x="5436096" y="1646442"/>
                <a:chExt cx="3031039" cy="3006694"/>
              </a:xfrm>
            </p:grpSpPr>
            <p:cxnSp>
              <p:nvCxnSpPr>
                <p:cNvPr id="80" name="Connecteur droit 16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5729421" y="1915813"/>
                  <a:ext cx="1271081" cy="977755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81" name="Connecteur droit 18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5240544" y="3382446"/>
                  <a:ext cx="1466632" cy="488877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82" name="Connecteur droit 20"/>
                <p:cNvCxnSpPr>
                  <a:cxnSpLocks noChangeShapeType="1"/>
                </p:cNvCxnSpPr>
                <p:nvPr/>
              </p:nvCxnSpPr>
              <p:spPr bwMode="auto">
                <a:xfrm>
                  <a:off x="6218299" y="4360201"/>
                  <a:ext cx="1466632" cy="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83" name="Connecteur droit 23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196054" y="3382446"/>
                  <a:ext cx="1466632" cy="488877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84" name="Connecteur droit 28"/>
                <p:cNvCxnSpPr>
                  <a:cxnSpLocks noChangeShapeType="1"/>
                </p:cNvCxnSpPr>
                <p:nvPr/>
              </p:nvCxnSpPr>
              <p:spPr bwMode="auto">
                <a:xfrm>
                  <a:off x="7000503" y="1915813"/>
                  <a:ext cx="1173306" cy="977755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85" name="Ellipse 9"/>
                <p:cNvSpPr>
                  <a:spLocks noChangeArrowheads="1"/>
                </p:cNvSpPr>
                <p:nvPr/>
              </p:nvSpPr>
              <p:spPr bwMode="auto">
                <a:xfrm>
                  <a:off x="7880482" y="2575896"/>
                  <a:ext cx="586653" cy="586653"/>
                </a:xfrm>
                <a:prstGeom prst="ellipse">
                  <a:avLst/>
                </a:prstGeom>
                <a:solidFill>
                  <a:srgbClr val="1CE3A3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Ellipse 11"/>
                <p:cNvSpPr>
                  <a:spLocks noChangeArrowheads="1"/>
                </p:cNvSpPr>
                <p:nvPr/>
              </p:nvSpPr>
              <p:spPr bwMode="auto">
                <a:xfrm>
                  <a:off x="5436096" y="2564904"/>
                  <a:ext cx="586653" cy="586653"/>
                </a:xfrm>
                <a:prstGeom prst="ellipse">
                  <a:avLst/>
                </a:prstGeom>
                <a:solidFill>
                  <a:srgbClr val="D3B27D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Ellipse 12"/>
                <p:cNvSpPr>
                  <a:spLocks noChangeArrowheads="1"/>
                </p:cNvSpPr>
                <p:nvPr/>
              </p:nvSpPr>
              <p:spPr bwMode="auto">
                <a:xfrm>
                  <a:off x="6658484" y="1646442"/>
                  <a:ext cx="586653" cy="586653"/>
                </a:xfrm>
                <a:prstGeom prst="ellipse">
                  <a:avLst/>
                </a:prstGeom>
                <a:solidFill>
                  <a:srgbClr val="FF8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Ellipse 13"/>
                <p:cNvSpPr>
                  <a:spLocks noChangeArrowheads="1"/>
                </p:cNvSpPr>
                <p:nvPr/>
              </p:nvSpPr>
              <p:spPr bwMode="auto">
                <a:xfrm>
                  <a:off x="7415951" y="4066483"/>
                  <a:ext cx="586653" cy="586653"/>
                </a:xfrm>
                <a:prstGeom prst="ellipse">
                  <a:avLst/>
                </a:prstGeom>
                <a:solidFill>
                  <a:srgbClr val="FFFF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Ellipse 39"/>
                <p:cNvSpPr>
                  <a:spLocks noChangeArrowheads="1"/>
                </p:cNvSpPr>
                <p:nvPr/>
              </p:nvSpPr>
              <p:spPr bwMode="auto">
                <a:xfrm>
                  <a:off x="5929563" y="4057518"/>
                  <a:ext cx="586653" cy="586653"/>
                </a:xfrm>
                <a:prstGeom prst="ellipse">
                  <a:avLst/>
                </a:prstGeom>
                <a:solidFill>
                  <a:srgbClr val="D2D2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5" name="ZoneTexte 27"/>
              <p:cNvSpPr txBox="1">
                <a:spLocks noChangeArrowheads="1"/>
              </p:cNvSpPr>
              <p:nvPr/>
            </p:nvSpPr>
            <p:spPr bwMode="auto">
              <a:xfrm>
                <a:off x="6714310" y="1259796"/>
                <a:ext cx="376199" cy="5463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6" name="ZoneTexte 28"/>
              <p:cNvSpPr txBox="1">
                <a:spLocks noChangeArrowheads="1"/>
              </p:cNvSpPr>
              <p:nvPr/>
            </p:nvSpPr>
            <p:spPr bwMode="auto">
              <a:xfrm>
                <a:off x="7938446" y="2186933"/>
                <a:ext cx="376199" cy="5463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77" name="ZoneTexte 29"/>
              <p:cNvSpPr txBox="1">
                <a:spLocks noChangeArrowheads="1"/>
              </p:cNvSpPr>
              <p:nvPr/>
            </p:nvSpPr>
            <p:spPr bwMode="auto">
              <a:xfrm>
                <a:off x="7479215" y="3681172"/>
                <a:ext cx="376199" cy="5463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78" name="ZoneTexte 30"/>
              <p:cNvSpPr txBox="1">
                <a:spLocks noChangeArrowheads="1"/>
              </p:cNvSpPr>
              <p:nvPr/>
            </p:nvSpPr>
            <p:spPr bwMode="auto">
              <a:xfrm>
                <a:off x="5984977" y="3669485"/>
                <a:ext cx="376199" cy="5463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79" name="ZoneTexte 31"/>
              <p:cNvSpPr txBox="1">
                <a:spLocks noChangeArrowheads="1"/>
              </p:cNvSpPr>
              <p:nvPr/>
            </p:nvSpPr>
            <p:spPr bwMode="auto">
              <a:xfrm>
                <a:off x="5490174" y="2177681"/>
                <a:ext cx="376199" cy="5463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90" name="Group 56"/>
            <p:cNvGrpSpPr/>
            <p:nvPr/>
          </p:nvGrpSpPr>
          <p:grpSpPr>
            <a:xfrm>
              <a:off x="823299" y="3645016"/>
              <a:ext cx="6569143" cy="2281077"/>
              <a:chOff x="1751993" y="4187219"/>
              <a:chExt cx="6569143" cy="2281077"/>
            </a:xfrm>
          </p:grpSpPr>
          <p:cxnSp>
            <p:nvCxnSpPr>
              <p:cNvPr id="91" name="Straight Arrow Connector 40"/>
              <p:cNvCxnSpPr/>
              <p:nvPr/>
            </p:nvCxnSpPr>
            <p:spPr bwMode="auto">
              <a:xfrm>
                <a:off x="2143108" y="6072206"/>
                <a:ext cx="642942" cy="1588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2" name="Straight Arrow Connector 41"/>
              <p:cNvCxnSpPr/>
              <p:nvPr/>
            </p:nvCxnSpPr>
            <p:spPr bwMode="auto">
              <a:xfrm rot="16200000">
                <a:off x="1822431" y="5749941"/>
                <a:ext cx="642942" cy="1588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3" name="Straight Arrow Connector 43"/>
              <p:cNvCxnSpPr/>
              <p:nvPr/>
            </p:nvCxnSpPr>
            <p:spPr bwMode="auto">
              <a:xfrm rot="5400000">
                <a:off x="1928794" y="6072206"/>
                <a:ext cx="214314" cy="214314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94" name="TextBox 44"/>
              <p:cNvSpPr txBox="1"/>
              <p:nvPr/>
            </p:nvSpPr>
            <p:spPr>
              <a:xfrm>
                <a:off x="2459071" y="5921921"/>
                <a:ext cx="376199" cy="546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solidFill>
                      <a:schemeClr val="tx1"/>
                    </a:solidFill>
                    <a:latin typeface="+mj-lt"/>
                  </a:rPr>
                  <a:t>z</a:t>
                </a:r>
                <a:endParaRPr lang="en-US" sz="18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95" name="TextBox 45"/>
              <p:cNvSpPr txBox="1"/>
              <p:nvPr/>
            </p:nvSpPr>
            <p:spPr>
              <a:xfrm>
                <a:off x="1751993" y="5257087"/>
                <a:ext cx="376198" cy="546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solidFill>
                      <a:schemeClr val="tx1"/>
                    </a:solidFill>
                    <a:latin typeface="+mj-lt"/>
                  </a:rPr>
                  <a:t>y</a:t>
                </a:r>
                <a:endParaRPr lang="en-US" sz="18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96" name="TextBox 46"/>
              <p:cNvSpPr txBox="1"/>
              <p:nvPr/>
            </p:nvSpPr>
            <p:spPr>
              <a:xfrm>
                <a:off x="1751993" y="5826912"/>
                <a:ext cx="376199" cy="546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solidFill>
                      <a:schemeClr val="tx1"/>
                    </a:solidFill>
                    <a:latin typeface="+mj-lt"/>
                  </a:rPr>
                  <a:t>x</a:t>
                </a:r>
                <a:endParaRPr lang="en-US" sz="18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77" name="TextBox 44"/>
              <p:cNvSpPr txBox="1"/>
              <p:nvPr/>
            </p:nvSpPr>
            <p:spPr>
              <a:xfrm>
                <a:off x="7944937" y="4187219"/>
                <a:ext cx="376199" cy="546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solidFill>
                      <a:schemeClr val="tx1"/>
                    </a:solidFill>
                    <a:latin typeface="+mj-lt"/>
                  </a:rPr>
                  <a:t>z</a:t>
                </a:r>
                <a:endParaRPr lang="en-US" sz="18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97" name="Group 51"/>
            <p:cNvGrpSpPr/>
            <p:nvPr/>
          </p:nvGrpSpPr>
          <p:grpSpPr>
            <a:xfrm>
              <a:off x="5970325" y="2821470"/>
              <a:ext cx="2370155" cy="2322042"/>
              <a:chOff x="5970325" y="2821470"/>
              <a:chExt cx="2370155" cy="2322042"/>
            </a:xfrm>
          </p:grpSpPr>
          <p:sp>
            <p:nvSpPr>
              <p:cNvPr id="98" name="Isosceles Triangle 35"/>
              <p:cNvSpPr/>
              <p:nvPr/>
            </p:nvSpPr>
            <p:spPr bwMode="auto">
              <a:xfrm rot="1264382">
                <a:off x="8197604" y="3869012"/>
                <a:ext cx="142876" cy="142876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99" name="Isosceles Triangle 36"/>
              <p:cNvSpPr/>
              <p:nvPr/>
            </p:nvSpPr>
            <p:spPr bwMode="auto">
              <a:xfrm rot="11867955" flipH="1">
                <a:off x="7941682" y="4644050"/>
                <a:ext cx="142876" cy="142876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00" name="Isosceles Triangle 37"/>
              <p:cNvSpPr/>
              <p:nvPr/>
            </p:nvSpPr>
            <p:spPr bwMode="auto">
              <a:xfrm rot="5400000" flipH="1">
                <a:off x="7472383" y="5000636"/>
                <a:ext cx="142876" cy="142876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01" name="Isosceles Triangle 38"/>
              <p:cNvSpPr/>
              <p:nvPr/>
            </p:nvSpPr>
            <p:spPr bwMode="auto">
              <a:xfrm rot="16200000">
                <a:off x="6734190" y="5000636"/>
                <a:ext cx="142876" cy="142876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02" name="Isosceles Triangle 48"/>
              <p:cNvSpPr/>
              <p:nvPr/>
            </p:nvSpPr>
            <p:spPr bwMode="auto">
              <a:xfrm rot="20335618" flipH="1">
                <a:off x="5970325" y="3854728"/>
                <a:ext cx="142876" cy="142876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03" name="Isosceles Triangle 49"/>
              <p:cNvSpPr/>
              <p:nvPr/>
            </p:nvSpPr>
            <p:spPr bwMode="auto">
              <a:xfrm rot="13851698" flipV="1">
                <a:off x="6795003" y="2821470"/>
                <a:ext cx="142876" cy="142876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04" name="Isosceles Triangle 50"/>
              <p:cNvSpPr/>
              <p:nvPr/>
            </p:nvSpPr>
            <p:spPr bwMode="auto">
              <a:xfrm rot="18808391" flipV="1">
                <a:off x="8014703" y="3282341"/>
                <a:ext cx="142876" cy="142876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105" name="Circular Arrow 55"/>
            <p:cNvSpPr/>
            <p:nvPr/>
          </p:nvSpPr>
          <p:spPr bwMode="auto">
            <a:xfrm>
              <a:off x="6715140" y="3429000"/>
              <a:ext cx="978408" cy="978408"/>
            </a:xfrm>
            <a:prstGeom prst="circularArrow">
              <a:avLst>
                <a:gd name="adj1" fmla="val 5545"/>
                <a:gd name="adj2" fmla="val 1142319"/>
                <a:gd name="adj3" fmla="val 7359200"/>
                <a:gd name="adj4" fmla="val 10800000"/>
                <a:gd name="adj5" fmla="val 12500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76" name="Espace réservé du contenu 2"/>
          <p:cNvSpPr>
            <a:spLocks noGrp="1"/>
          </p:cNvSpPr>
          <p:nvPr>
            <p:ph idx="1"/>
          </p:nvPr>
        </p:nvSpPr>
        <p:spPr>
          <a:xfrm>
            <a:off x="179512" y="4653136"/>
            <a:ext cx="8815263" cy="1944216"/>
          </a:xfrm>
        </p:spPr>
        <p:txBody>
          <a:bodyPr/>
          <a:lstStyle/>
          <a:p>
            <a:r>
              <a:rPr lang="en-US" dirty="0" smtClean="0"/>
              <a:t>Originally internal forces where projected on each axis of the GCS </a:t>
            </a:r>
            <a:r>
              <a:rPr lang="en-US" dirty="0" smtClean="0">
                <a:sym typeface="Wingdings" pitchFamily="2" charset="2"/>
              </a:rPr>
              <a:t> Graph of force propagation.</a:t>
            </a:r>
            <a:endParaRPr lang="en-US" dirty="0" smtClean="0"/>
          </a:p>
          <a:p>
            <a:r>
              <a:rPr lang="en-US" dirty="0" smtClean="0"/>
              <a:t>This is not possible any more!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513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LCS &amp; Internal Force Cycles</a:t>
            </a:r>
            <a:endParaRPr lang="fr-FR" dirty="0"/>
          </a:p>
        </p:txBody>
      </p:sp>
      <p:pic>
        <p:nvPicPr>
          <p:cNvPr id="72" name="Image 71" descr="stud_and_nut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648" y="1299002"/>
            <a:ext cx="4882851" cy="275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3" name="Groupe 32"/>
          <p:cNvGrpSpPr>
            <a:grpSpLocks/>
          </p:cNvGrpSpPr>
          <p:nvPr/>
        </p:nvGrpSpPr>
        <p:grpSpPr bwMode="auto">
          <a:xfrm>
            <a:off x="5464654" y="1675075"/>
            <a:ext cx="2417365" cy="2417391"/>
            <a:chOff x="5364163" y="1196975"/>
            <a:chExt cx="3030537" cy="3030570"/>
          </a:xfrm>
        </p:grpSpPr>
        <p:grpSp>
          <p:nvGrpSpPr>
            <p:cNvPr id="74" name="Groupe 64"/>
            <p:cNvGrpSpPr>
              <a:grpSpLocks/>
            </p:cNvGrpSpPr>
            <p:nvPr/>
          </p:nvGrpSpPr>
          <p:grpSpPr bwMode="auto">
            <a:xfrm>
              <a:off x="5364163" y="1196975"/>
              <a:ext cx="3030537" cy="3006725"/>
              <a:chOff x="5436096" y="1646442"/>
              <a:chExt cx="3031039" cy="3006694"/>
            </a:xfrm>
          </p:grpSpPr>
          <p:cxnSp>
            <p:nvCxnSpPr>
              <p:cNvPr id="80" name="Connecteur droit 16"/>
              <p:cNvCxnSpPr>
                <a:cxnSpLocks noChangeShapeType="1"/>
              </p:cNvCxnSpPr>
              <p:nvPr/>
            </p:nvCxnSpPr>
            <p:spPr bwMode="auto">
              <a:xfrm rot="10800000" flipV="1">
                <a:off x="5729421" y="1915813"/>
                <a:ext cx="1271081" cy="97775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1" name="Connecteur droit 18"/>
              <p:cNvCxnSpPr>
                <a:cxnSpLocks noChangeShapeType="1"/>
              </p:cNvCxnSpPr>
              <p:nvPr/>
            </p:nvCxnSpPr>
            <p:spPr bwMode="auto">
              <a:xfrm rot="16200000" flipH="1">
                <a:off x="5240544" y="3382446"/>
                <a:ext cx="1466632" cy="48887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2" name="Connecteur droit 20"/>
              <p:cNvCxnSpPr>
                <a:cxnSpLocks noChangeShapeType="1"/>
              </p:cNvCxnSpPr>
              <p:nvPr/>
            </p:nvCxnSpPr>
            <p:spPr bwMode="auto">
              <a:xfrm>
                <a:off x="6218299" y="4360201"/>
                <a:ext cx="1466632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3" name="Connecteur droit 2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196054" y="3382446"/>
                <a:ext cx="1466632" cy="48887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4" name="Connecteur droit 28"/>
              <p:cNvCxnSpPr>
                <a:cxnSpLocks noChangeShapeType="1"/>
              </p:cNvCxnSpPr>
              <p:nvPr/>
            </p:nvCxnSpPr>
            <p:spPr bwMode="auto">
              <a:xfrm>
                <a:off x="7000503" y="1915813"/>
                <a:ext cx="1173306" cy="97775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85" name="Ellipse 9"/>
              <p:cNvSpPr>
                <a:spLocks noChangeArrowheads="1"/>
              </p:cNvSpPr>
              <p:nvPr/>
            </p:nvSpPr>
            <p:spPr bwMode="auto">
              <a:xfrm>
                <a:off x="7880482" y="2575896"/>
                <a:ext cx="586653" cy="586653"/>
              </a:xfrm>
              <a:prstGeom prst="ellipse">
                <a:avLst/>
              </a:prstGeom>
              <a:solidFill>
                <a:srgbClr val="1CE3A3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Ellipse 11"/>
              <p:cNvSpPr>
                <a:spLocks noChangeArrowheads="1"/>
              </p:cNvSpPr>
              <p:nvPr/>
            </p:nvSpPr>
            <p:spPr bwMode="auto">
              <a:xfrm>
                <a:off x="5436096" y="2564904"/>
                <a:ext cx="586653" cy="586653"/>
              </a:xfrm>
              <a:prstGeom prst="ellipse">
                <a:avLst/>
              </a:prstGeom>
              <a:solidFill>
                <a:srgbClr val="D3B27D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Ellipse 12"/>
              <p:cNvSpPr>
                <a:spLocks noChangeArrowheads="1"/>
              </p:cNvSpPr>
              <p:nvPr/>
            </p:nvSpPr>
            <p:spPr bwMode="auto">
              <a:xfrm>
                <a:off x="6658484" y="1646442"/>
                <a:ext cx="586653" cy="586653"/>
              </a:xfrm>
              <a:prstGeom prst="ellipse">
                <a:avLst/>
              </a:prstGeom>
              <a:solidFill>
                <a:srgbClr val="FF8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Ellipse 13"/>
              <p:cNvSpPr>
                <a:spLocks noChangeArrowheads="1"/>
              </p:cNvSpPr>
              <p:nvPr/>
            </p:nvSpPr>
            <p:spPr bwMode="auto">
              <a:xfrm>
                <a:off x="7415951" y="4066483"/>
                <a:ext cx="586653" cy="586653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Ellipse 39"/>
              <p:cNvSpPr>
                <a:spLocks noChangeArrowheads="1"/>
              </p:cNvSpPr>
              <p:nvPr/>
            </p:nvSpPr>
            <p:spPr bwMode="auto">
              <a:xfrm>
                <a:off x="5929563" y="4057518"/>
                <a:ext cx="586653" cy="586653"/>
              </a:xfrm>
              <a:prstGeom prst="ellipse">
                <a:avLst/>
              </a:prstGeom>
              <a:solidFill>
                <a:srgbClr val="D2D2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5" name="ZoneTexte 27"/>
            <p:cNvSpPr txBox="1">
              <a:spLocks noChangeArrowheads="1"/>
            </p:cNvSpPr>
            <p:nvPr/>
          </p:nvSpPr>
          <p:spPr bwMode="auto">
            <a:xfrm>
              <a:off x="6714310" y="1259796"/>
              <a:ext cx="376199" cy="54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6" name="ZoneTexte 28"/>
            <p:cNvSpPr txBox="1">
              <a:spLocks noChangeArrowheads="1"/>
            </p:cNvSpPr>
            <p:nvPr/>
          </p:nvSpPr>
          <p:spPr bwMode="auto">
            <a:xfrm>
              <a:off x="7938446" y="2186933"/>
              <a:ext cx="376199" cy="54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7" name="ZoneTexte 29"/>
            <p:cNvSpPr txBox="1">
              <a:spLocks noChangeArrowheads="1"/>
            </p:cNvSpPr>
            <p:nvPr/>
          </p:nvSpPr>
          <p:spPr bwMode="auto">
            <a:xfrm>
              <a:off x="7479215" y="3681172"/>
              <a:ext cx="376199" cy="54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8" name="ZoneTexte 30"/>
            <p:cNvSpPr txBox="1">
              <a:spLocks noChangeArrowheads="1"/>
            </p:cNvSpPr>
            <p:nvPr/>
          </p:nvSpPr>
          <p:spPr bwMode="auto">
            <a:xfrm>
              <a:off x="5984977" y="3669485"/>
              <a:ext cx="376199" cy="54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9" name="ZoneTexte 31"/>
            <p:cNvSpPr txBox="1">
              <a:spLocks noChangeArrowheads="1"/>
            </p:cNvSpPr>
            <p:nvPr/>
          </p:nvSpPr>
          <p:spPr bwMode="auto">
            <a:xfrm>
              <a:off x="5490174" y="2177681"/>
              <a:ext cx="376199" cy="54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97" name="Group 51"/>
          <p:cNvGrpSpPr/>
          <p:nvPr/>
        </p:nvGrpSpPr>
        <p:grpSpPr>
          <a:xfrm>
            <a:off x="5725297" y="2045225"/>
            <a:ext cx="1744705" cy="1852220"/>
            <a:chOff x="5970325" y="2821470"/>
            <a:chExt cx="2187254" cy="2322042"/>
          </a:xfrm>
        </p:grpSpPr>
        <p:sp>
          <p:nvSpPr>
            <p:cNvPr id="99" name="Isosceles Triangle 36"/>
            <p:cNvSpPr/>
            <p:nvPr/>
          </p:nvSpPr>
          <p:spPr bwMode="auto">
            <a:xfrm rot="11867955" flipH="1">
              <a:off x="7941682" y="4644050"/>
              <a:ext cx="142876" cy="142876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1" name="Isosceles Triangle 38"/>
            <p:cNvSpPr/>
            <p:nvPr/>
          </p:nvSpPr>
          <p:spPr bwMode="auto">
            <a:xfrm rot="16200000">
              <a:off x="6734190" y="5000636"/>
              <a:ext cx="142876" cy="142876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2" name="Isosceles Triangle 48"/>
            <p:cNvSpPr/>
            <p:nvPr/>
          </p:nvSpPr>
          <p:spPr bwMode="auto">
            <a:xfrm rot="20335618" flipH="1">
              <a:off x="5970325" y="3854728"/>
              <a:ext cx="142876" cy="142876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3" name="Isosceles Triangle 49"/>
            <p:cNvSpPr/>
            <p:nvPr/>
          </p:nvSpPr>
          <p:spPr bwMode="auto">
            <a:xfrm rot="13851698" flipV="1">
              <a:off x="6795003" y="2821470"/>
              <a:ext cx="142876" cy="142876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4" name="Isosceles Triangle 50"/>
            <p:cNvSpPr/>
            <p:nvPr/>
          </p:nvSpPr>
          <p:spPr bwMode="auto">
            <a:xfrm rot="18808391" flipV="1">
              <a:off x="8014703" y="3282341"/>
              <a:ext cx="142876" cy="142876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05" name="Circular Arrow 55"/>
          <p:cNvSpPr/>
          <p:nvPr/>
        </p:nvSpPr>
        <p:spPr bwMode="auto">
          <a:xfrm>
            <a:off x="6319412" y="2529833"/>
            <a:ext cx="780446" cy="780446"/>
          </a:xfrm>
          <a:prstGeom prst="circularArrow">
            <a:avLst>
              <a:gd name="adj1" fmla="val 5545"/>
              <a:gd name="adj2" fmla="val 1142319"/>
              <a:gd name="adj3" fmla="val 7359200"/>
              <a:gd name="adj4" fmla="val 10800000"/>
              <a:gd name="adj5" fmla="val 125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6" name="Espace réservé du contenu 2"/>
          <p:cNvSpPr>
            <a:spLocks noGrp="1"/>
          </p:cNvSpPr>
          <p:nvPr>
            <p:ph idx="1"/>
          </p:nvPr>
        </p:nvSpPr>
        <p:spPr>
          <a:xfrm>
            <a:off x="179512" y="4365104"/>
            <a:ext cx="8815263" cy="2304256"/>
          </a:xfrm>
        </p:spPr>
        <p:txBody>
          <a:bodyPr/>
          <a:lstStyle/>
          <a:p>
            <a:r>
              <a:rPr lang="en-US" sz="2000" dirty="0" smtClean="0"/>
              <a:t>Generate force propagation graph independently from CS.</a:t>
            </a:r>
          </a:p>
          <a:p>
            <a:r>
              <a:rPr lang="en-US" sz="2000" dirty="0" smtClean="0"/>
              <a:t>Currently, we only propagate forces between contacts and threads;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Advantage: force propagates in one direction through theses interfaces.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Disadvantages: not general enough!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Detecting propagation direction at threaded links.</a:t>
            </a:r>
            <a:endParaRPr lang="fr-FR" sz="2200" dirty="0"/>
          </a:p>
        </p:txBody>
      </p:sp>
      <p:cxnSp>
        <p:nvCxnSpPr>
          <p:cNvPr id="4" name="Connecteur droit avec flèche 3"/>
          <p:cNvCxnSpPr/>
          <p:nvPr/>
        </p:nvCxnSpPr>
        <p:spPr bwMode="auto">
          <a:xfrm>
            <a:off x="3845073" y="3598335"/>
            <a:ext cx="294879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Connecteur droit avec flèche 41"/>
          <p:cNvCxnSpPr/>
          <p:nvPr/>
        </p:nvCxnSpPr>
        <p:spPr bwMode="auto">
          <a:xfrm>
            <a:off x="4292352" y="2550390"/>
            <a:ext cx="294879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Connecteur droit avec flèche 42"/>
          <p:cNvCxnSpPr/>
          <p:nvPr/>
        </p:nvCxnSpPr>
        <p:spPr bwMode="auto">
          <a:xfrm flipH="1">
            <a:off x="4444752" y="2121480"/>
            <a:ext cx="294879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Connecteur droit avec flèche 43"/>
          <p:cNvCxnSpPr/>
          <p:nvPr/>
        </p:nvCxnSpPr>
        <p:spPr bwMode="auto">
          <a:xfrm flipH="1">
            <a:off x="3131840" y="2121480"/>
            <a:ext cx="294879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Connecteur droit avec flèche 44"/>
          <p:cNvCxnSpPr/>
          <p:nvPr/>
        </p:nvCxnSpPr>
        <p:spPr bwMode="auto">
          <a:xfrm>
            <a:off x="3072557" y="2780928"/>
            <a:ext cx="294879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491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-10.03-Modele_slide_G-Scop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Mod-10.03-Modele_slide_G-Scop</Template>
  <TotalTime>1360</TotalTime>
  <Words>719</Words>
  <Application>Microsoft Office PowerPoint</Application>
  <PresentationFormat>Affichage à l'écran (4:3)</PresentationFormat>
  <Paragraphs>125</Paragraphs>
  <Slides>14</Slides>
  <Notes>2</Notes>
  <HiddenSlides>0</HiddenSlides>
  <MMClips>0</MMClips>
  <ScaleCrop>false</ScaleCrop>
  <HeadingPairs>
    <vt:vector size="6" baseType="variant"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Mod-10.03-Modele_slide_G-Scop</vt:lpstr>
      <vt:lpstr>Modèle par défaut</vt:lpstr>
      <vt:lpstr>Équation</vt:lpstr>
      <vt:lpstr>From CAD to FEA through functional annotations</vt:lpstr>
      <vt:lpstr>Overview</vt:lpstr>
      <vt:lpstr>Workflow Reminder</vt:lpstr>
      <vt:lpstr>Limitation of Global CS </vt:lpstr>
      <vt:lpstr>Choosing Local CS</vt:lpstr>
      <vt:lpstr>Adopting Local CS</vt:lpstr>
      <vt:lpstr>Screw Addition/Subtraction</vt:lpstr>
      <vt:lpstr>LCS &amp; Internal Force Cycles</vt:lpstr>
      <vt:lpstr>LCS &amp; Internal Force Cycles</vt:lpstr>
      <vt:lpstr>LCS &amp; Internal Force Cycles</vt:lpstr>
      <vt:lpstr>Indeterminate static equilibrium</vt:lpstr>
      <vt:lpstr>Indeterminate static equilibrium</vt:lpstr>
      <vt:lpstr>New Results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ahmad</dc:creator>
  <cp:lastModifiedBy>ahmad</cp:lastModifiedBy>
  <cp:revision>99</cp:revision>
  <dcterms:created xsi:type="dcterms:W3CDTF">2012-12-09T16:18:33Z</dcterms:created>
  <dcterms:modified xsi:type="dcterms:W3CDTF">2012-12-11T13:01:13Z</dcterms:modified>
</cp:coreProperties>
</file>