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5"/>
  </p:notesMasterIdLst>
  <p:handoutMasterIdLst>
    <p:handoutMasterId r:id="rId16"/>
  </p:handoutMasterIdLst>
  <p:sldIdLst>
    <p:sldId id="256" r:id="rId3"/>
    <p:sldId id="270" r:id="rId4"/>
    <p:sldId id="271" r:id="rId5"/>
    <p:sldId id="272" r:id="rId6"/>
    <p:sldId id="273" r:id="rId7"/>
    <p:sldId id="278" r:id="rId8"/>
    <p:sldId id="280" r:id="rId9"/>
    <p:sldId id="281" r:id="rId10"/>
    <p:sldId id="274" r:id="rId11"/>
    <p:sldId id="275" r:id="rId12"/>
    <p:sldId id="282" r:id="rId13"/>
    <p:sldId id="283" r:id="rId14"/>
  </p:sldIdLst>
  <p:sldSz cx="9144000" cy="6858000" type="screen4x3"/>
  <p:notesSz cx="6797675" cy="9874250"/>
  <p:defaultTextStyle>
    <a:defPPr>
      <a:defRPr lang="en-GB"/>
    </a:defPPr>
    <a:lvl1pPr algn="l" defTabSz="449263" rtl="0" eaLnBrk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1pPr>
    <a:lvl2pPr marL="457200" algn="l" defTabSz="449263" rtl="0" eaLnBrk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2pPr>
    <a:lvl3pPr marL="914400" algn="l" defTabSz="449263" rtl="0" eaLnBrk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3pPr>
    <a:lvl4pPr marL="1371600" algn="l" defTabSz="449263" rtl="0" eaLnBrk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4pPr>
    <a:lvl5pPr marL="1828800" algn="l" defTabSz="449263" rtl="0" eaLnBrk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hmad Shahwan" initials="AM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F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852" y="2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30.wmf"/><Relationship Id="rId3" Type="http://schemas.openxmlformats.org/officeDocument/2006/relationships/image" Target="../media/image19.wmf"/><Relationship Id="rId7" Type="http://schemas.openxmlformats.org/officeDocument/2006/relationships/image" Target="../media/image24.wmf"/><Relationship Id="rId12" Type="http://schemas.openxmlformats.org/officeDocument/2006/relationships/image" Target="../media/image2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3.wmf"/><Relationship Id="rId11" Type="http://schemas.openxmlformats.org/officeDocument/2006/relationships/image" Target="../media/image28.wmf"/><Relationship Id="rId5" Type="http://schemas.openxmlformats.org/officeDocument/2006/relationships/image" Target="../media/image22.wmf"/><Relationship Id="rId10" Type="http://schemas.openxmlformats.org/officeDocument/2006/relationships/image" Target="../media/image27.wmf"/><Relationship Id="rId4" Type="http://schemas.openxmlformats.org/officeDocument/2006/relationships/image" Target="../media/image20.wmf"/><Relationship Id="rId9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0F1E1D9F-8D8E-409F-BD5F-583E11D61205}" type="datetimeFigureOut">
              <a:rPr lang="en-US"/>
              <a:pPr>
                <a:defRPr/>
              </a:pPr>
              <a:t>2/10/2012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A22711F8-2068-48C4-8C93-ECFDF611CBA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02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797675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44813" cy="49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SzPct val="45000"/>
              <a:buFont typeface="StarSymbol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smtClean="0">
                <a:solidFill>
                  <a:srgbClr val="000000"/>
                </a:solidFill>
                <a:latin typeface="DejaVu Serif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49688" y="0"/>
            <a:ext cx="2944812" cy="49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100000"/>
              </a:lnSpc>
              <a:buSzPct val="45000"/>
              <a:buFont typeface="StarSymbol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smtClean="0">
                <a:solidFill>
                  <a:srgbClr val="000000"/>
                </a:solidFill>
                <a:latin typeface="DejaVu Serif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4821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2362" cy="37004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79450" y="4691063"/>
            <a:ext cx="5437188" cy="4440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378950"/>
            <a:ext cx="2944813" cy="49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SzPct val="45000"/>
              <a:buFont typeface="StarSymbol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smtClean="0">
                <a:solidFill>
                  <a:srgbClr val="000000"/>
                </a:solidFill>
                <a:latin typeface="DejaVu Serif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49688" y="9378950"/>
            <a:ext cx="2944812" cy="49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100000"/>
              </a:lnSpc>
              <a:buSzPct val="45000"/>
              <a:buFont typeface="StarSymbol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smtClean="0">
                <a:solidFill>
                  <a:srgbClr val="000000"/>
                </a:solidFill>
                <a:latin typeface="DejaVu Serif"/>
              </a:defRPr>
            </a:lvl1pPr>
          </a:lstStyle>
          <a:p>
            <a:pPr>
              <a:defRPr/>
            </a:pPr>
            <a:fld id="{EB8DA81F-536D-4775-844F-75909C90558D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9899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7CADADE-6D09-40D9-8EC8-D0924E3297FA}" type="slidenum">
              <a:rPr lang="en-GB"/>
              <a:pPr/>
              <a:t>1</a:t>
            </a:fld>
            <a:endParaRPr lang="en-GB"/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133475" y="741363"/>
            <a:ext cx="4530725" cy="3702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79450" y="4691063"/>
            <a:ext cx="5438775" cy="444500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B8DA81F-536D-4775-844F-75909C90558D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79D3F-996D-4A7A-A156-D354E015B804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1D7D2-B284-4D4F-B861-A4FF8EE73FFE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97713" y="61913"/>
            <a:ext cx="1897062" cy="595947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03350" y="61913"/>
            <a:ext cx="5541963" cy="595947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2B9ED5-1421-4727-B2C2-EDE8C1280E45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B4621-8A06-4A19-A302-044B0EA89020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A684C-B582-46D9-A35A-D5F5C9F69622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03350" y="1268413"/>
            <a:ext cx="3719513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5263" y="1268413"/>
            <a:ext cx="3719512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E2F68-2B5B-4B9C-98AE-B7281B7317DA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1BF81-7200-45FB-AD9C-AA1919BB16E4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C3BD5-758E-4EE5-B6A7-EE79C22278BC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080FB-8654-4D36-8859-E63939959379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A1AFB-DB14-4DB3-BF98-D3D3520154CA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F01B0-5836-4B5C-9A9D-8D65C40504C4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159000" y="1089025"/>
            <a:ext cx="6985000" cy="714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7D7D7">
                  <a:alpha val="98000"/>
                </a:srgbClr>
              </a:gs>
            </a:gsLst>
            <a:path path="rect">
              <a:fillToRect l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43100" y="61913"/>
            <a:ext cx="6948488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éditer le format du texte-titre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1268413"/>
            <a:ext cx="7591425" cy="4752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éditer le format du plan de texte</a:t>
            </a:r>
          </a:p>
          <a:p>
            <a:pPr lvl="1"/>
            <a:r>
              <a:rPr lang="en-GB" smtClean="0"/>
              <a:t>Second niveau de plan</a:t>
            </a:r>
          </a:p>
          <a:p>
            <a:pPr lvl="2"/>
            <a:r>
              <a:rPr lang="en-GB" smtClean="0"/>
              <a:t>Troisième niveau de plan</a:t>
            </a:r>
          </a:p>
          <a:p>
            <a:pPr lvl="3"/>
            <a:r>
              <a:rPr lang="en-GB" smtClean="0"/>
              <a:t>Quatrième niveau de plan</a:t>
            </a:r>
          </a:p>
          <a:p>
            <a:pPr lvl="4"/>
            <a:r>
              <a:rPr lang="en-GB" smtClean="0"/>
              <a:t>Cinquième niveau de plan</a:t>
            </a:r>
          </a:p>
          <a:p>
            <a:pPr lvl="4"/>
            <a:r>
              <a:rPr lang="en-GB" smtClean="0"/>
              <a:t>Sixième niveau de plan</a:t>
            </a:r>
          </a:p>
          <a:p>
            <a:pPr lvl="4"/>
            <a:r>
              <a:rPr lang="en-GB" smtClean="0"/>
              <a:t>Septième niveau de plan</a:t>
            </a:r>
          </a:p>
          <a:p>
            <a:pPr lvl="4"/>
            <a:r>
              <a:rPr lang="en-GB" smtClean="0"/>
              <a:t>Huitième niveau de plan</a:t>
            </a:r>
          </a:p>
          <a:p>
            <a:pPr lvl="4"/>
            <a:r>
              <a:rPr lang="en-GB" smtClean="0"/>
              <a:t>Neuvième niveau de plan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ED15072F-24E8-41BC-B1F7-133F6283B3A3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grpSp>
        <p:nvGrpSpPr>
          <p:cNvPr id="4103" name="Group 6"/>
          <p:cNvGrpSpPr>
            <a:grpSpLocks/>
          </p:cNvGrpSpPr>
          <p:nvPr/>
        </p:nvGrpSpPr>
        <p:grpSpPr bwMode="auto">
          <a:xfrm>
            <a:off x="142875" y="441325"/>
            <a:ext cx="1546225" cy="646113"/>
            <a:chOff x="90" y="278"/>
            <a:chExt cx="974" cy="407"/>
          </a:xfrm>
        </p:grpSpPr>
        <p:pic>
          <p:nvPicPr>
            <p:cNvPr id="4107" name="Picture 7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90" y="278"/>
              <a:ext cx="964" cy="35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476" y="550"/>
              <a:ext cx="589" cy="1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089025"/>
            <a:ext cx="1403350" cy="5768975"/>
          </a:xfrm>
          <a:prstGeom prst="rect">
            <a:avLst/>
          </a:prstGeom>
          <a:gradFill rotWithShape="0">
            <a:gsLst>
              <a:gs pos="0">
                <a:srgbClr val="86BFEE"/>
              </a:gs>
              <a:gs pos="100000">
                <a:srgbClr val="FFFFFF"/>
              </a:gs>
            </a:gsLst>
            <a:path path="rect">
              <a:fillToRect t="100000" r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pic>
        <p:nvPicPr>
          <p:cNvPr id="4106" name="Picture 1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34000" y="4616450"/>
            <a:ext cx="3810000" cy="2241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r" defTabSz="449263" rtl="0" eaLnBrk="0" fontAlgn="base" hangingPunct="0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+mj-lt"/>
          <a:ea typeface="+mj-ea"/>
          <a:cs typeface="+mj-cs"/>
        </a:defRPr>
      </a:lvl1pPr>
      <a:lvl2pPr algn="r" defTabSz="449263" rtl="0" eaLnBrk="0" fontAlgn="base" hangingPunct="0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2pPr>
      <a:lvl3pPr algn="r" defTabSz="449263" rtl="0" eaLnBrk="0" fontAlgn="base" hangingPunct="0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3pPr>
      <a:lvl4pPr algn="r" defTabSz="449263" rtl="0" eaLnBrk="0" fontAlgn="base" hangingPunct="0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4pPr>
      <a:lvl5pPr algn="r" defTabSz="449263" rtl="0" eaLnBrk="0" fontAlgn="base" hangingPunct="0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5pPr>
      <a:lvl6pPr marL="457200" algn="r" defTabSz="449263" rtl="0" fontAlgn="base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6pPr>
      <a:lvl7pPr marL="914400" algn="r" defTabSz="449263" rtl="0" fontAlgn="base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7pPr>
      <a:lvl8pPr marL="1371600" algn="r" defTabSz="449263" rtl="0" fontAlgn="base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8pPr>
      <a:lvl9pPr marL="1828800" algn="r" defTabSz="449263" rtl="0" fontAlgn="base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9pPr>
    </p:titleStyle>
    <p:bodyStyle>
      <a:lvl1pPr marL="341313" indent="-341313" algn="l" defTabSz="449263" rtl="0" eaLnBrk="0" fontAlgn="base" hangingPunct="0">
        <a:lnSpc>
          <a:spcPct val="126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26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2400">
          <a:solidFill>
            <a:srgbClr val="000000"/>
          </a:solidFill>
          <a:latin typeface="+mn-lt"/>
        </a:defRPr>
      </a:lvl2pPr>
      <a:lvl3pPr marL="1143000" indent="-228600" algn="l" defTabSz="449263" rtl="0" eaLnBrk="0" fontAlgn="base" hangingPunct="0">
        <a:lnSpc>
          <a:spcPct val="126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defTabSz="449263" rtl="0" eaLnBrk="0" fontAlgn="base" hangingPunct="0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rgbClr val="000000"/>
          </a:solidFill>
          <a:latin typeface="+mn-lt"/>
        </a:defRPr>
      </a:lvl4pPr>
      <a:lvl5pPr marL="2057400" indent="-228600" algn="l" defTabSz="449263" rtl="0" eaLnBrk="0" fontAlgn="base" hangingPunct="0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>
          <a:solidFill>
            <a:srgbClr val="000000"/>
          </a:solidFill>
          <a:latin typeface="+mn-lt"/>
        </a:defRPr>
      </a:lvl5pPr>
      <a:lvl6pPr marL="2514600" indent="-228600" algn="l" defTabSz="449263" rtl="0" fontAlgn="base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>
          <a:solidFill>
            <a:srgbClr val="000000"/>
          </a:solidFill>
          <a:latin typeface="+mn-lt"/>
        </a:defRPr>
      </a:lvl6pPr>
      <a:lvl7pPr marL="2971800" indent="-228600" algn="l" defTabSz="449263" rtl="0" fontAlgn="base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>
          <a:solidFill>
            <a:srgbClr val="000000"/>
          </a:solidFill>
          <a:latin typeface="+mn-lt"/>
        </a:defRPr>
      </a:lvl7pPr>
      <a:lvl8pPr marL="3429000" indent="-228600" algn="l" defTabSz="449263" rtl="0" fontAlgn="base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>
          <a:solidFill>
            <a:srgbClr val="000000"/>
          </a:solidFill>
          <a:latin typeface="+mn-lt"/>
        </a:defRPr>
      </a:lvl8pPr>
      <a:lvl9pPr marL="3886200" indent="-228600" algn="l" defTabSz="449263" rtl="0" fontAlgn="base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4616450"/>
            <a:ext cx="3810000" cy="2241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0813" cy="1468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éditer le format du texte-titre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42875" y="225425"/>
            <a:ext cx="2667000" cy="992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6345238"/>
            <a:ext cx="9144000" cy="215900"/>
          </a:xfrm>
          <a:prstGeom prst="rect">
            <a:avLst/>
          </a:prstGeom>
          <a:solidFill>
            <a:srgbClr val="FFFFFF">
              <a:alpha val="75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 eaLnBrk="1" hangingPunct="1">
              <a:lnSpc>
                <a:spcPct val="100000"/>
              </a:lnSpc>
              <a:spcBef>
                <a:spcPts val="175"/>
              </a:spcBef>
              <a:buClr>
                <a:srgbClr val="008CFF"/>
              </a:buClr>
              <a:buFont typeface="Zapf Dingbats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700" b="1">
                <a:solidFill>
                  <a:srgbClr val="008CFF"/>
                </a:solidFill>
                <a:latin typeface="Zapf Dingbats"/>
              </a:rPr>
              <a:t></a:t>
            </a:r>
            <a:r>
              <a:rPr lang="en-GB" sz="1000" b="1">
                <a:solidFill>
                  <a:srgbClr val="008CFF"/>
                </a:solidFill>
                <a:latin typeface="Zapf Dingbats"/>
              </a:rPr>
              <a:t></a:t>
            </a:r>
            <a:r>
              <a:rPr lang="en-GB" sz="1000" b="1">
                <a:solidFill>
                  <a:srgbClr val="000000"/>
                </a:solidFill>
                <a:latin typeface="Arial" pitchFamily="34" charset="0"/>
              </a:rPr>
              <a:t>Centre National de la Recherche Scientifique</a:t>
            </a:r>
            <a:r>
              <a:rPr lang="en-GB" sz="1000" b="1">
                <a:solidFill>
                  <a:srgbClr val="000000"/>
                </a:solidFill>
              </a:rPr>
              <a:t>    </a:t>
            </a:r>
            <a:r>
              <a:rPr lang="en-GB" sz="700" b="1">
                <a:solidFill>
                  <a:srgbClr val="008CFF"/>
                </a:solidFill>
                <a:latin typeface="Zapf Dingbats"/>
              </a:rPr>
              <a:t></a:t>
            </a:r>
            <a:r>
              <a:rPr lang="en-GB" sz="1000" b="1">
                <a:solidFill>
                  <a:srgbClr val="000000"/>
                </a:solidFill>
                <a:latin typeface="Arial" pitchFamily="34" charset="0"/>
              </a:rPr>
              <a:t>Institut National Polytechnique de Grenoble</a:t>
            </a:r>
            <a:r>
              <a:rPr lang="en-GB" sz="1000" b="1">
                <a:solidFill>
                  <a:srgbClr val="000000"/>
                </a:solidFill>
              </a:rPr>
              <a:t>   </a:t>
            </a:r>
            <a:r>
              <a:rPr lang="en-GB" sz="700" b="1">
                <a:solidFill>
                  <a:srgbClr val="008CFF"/>
                </a:solidFill>
                <a:latin typeface="Zapf Dingbats"/>
              </a:rPr>
              <a:t></a:t>
            </a:r>
            <a:r>
              <a:rPr lang="en-GB" sz="1000" b="1">
                <a:solidFill>
                  <a:srgbClr val="008CFF"/>
                </a:solidFill>
                <a:latin typeface="Zapf Dingbats"/>
              </a:rPr>
              <a:t></a:t>
            </a:r>
            <a:r>
              <a:rPr lang="en-GB" sz="1000" b="1">
                <a:solidFill>
                  <a:srgbClr val="000000"/>
                </a:solidFill>
                <a:latin typeface="Arial" pitchFamily="34" charset="0"/>
              </a:rPr>
              <a:t>Université Joseph Fourier</a:t>
            </a:r>
            <a:r>
              <a:rPr lang="en-GB" sz="1000" b="1">
                <a:solidFill>
                  <a:srgbClr val="000000"/>
                </a:solidFill>
              </a:rPr>
              <a:t>   </a:t>
            </a:r>
            <a:r>
              <a:rPr lang="en-GB" sz="700" b="1">
                <a:solidFill>
                  <a:srgbClr val="008CFF"/>
                </a:solidFill>
                <a:latin typeface="Zapf Dingbats"/>
              </a:rPr>
              <a:t>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376238" y="5589588"/>
            <a:ext cx="1328737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900">
                <a:solidFill>
                  <a:srgbClr val="000000"/>
                </a:solidFill>
                <a:latin typeface="Arial" pitchFamily="34" charset="0"/>
              </a:rPr>
              <a:t>Laboratoire G-SCOP</a:t>
            </a:r>
          </a:p>
          <a:p>
            <a:pPr>
              <a:lnSpc>
                <a:spcPct val="100000"/>
              </a:lnSpc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900">
                <a:solidFill>
                  <a:srgbClr val="000000"/>
                </a:solidFill>
                <a:latin typeface="Arial" pitchFamily="34" charset="0"/>
              </a:rPr>
              <a:t>46, av Félix Viallet</a:t>
            </a:r>
          </a:p>
          <a:p>
            <a:pPr>
              <a:lnSpc>
                <a:spcPct val="100000"/>
              </a:lnSpc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900">
                <a:solidFill>
                  <a:srgbClr val="000000"/>
                </a:solidFill>
                <a:latin typeface="Arial" pitchFamily="34" charset="0"/>
              </a:rPr>
              <a:t>38031 Grenoble Cedex</a:t>
            </a:r>
          </a:p>
          <a:p>
            <a:pPr>
              <a:lnSpc>
                <a:spcPct val="100000"/>
              </a:lnSpc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900">
                <a:solidFill>
                  <a:srgbClr val="000000"/>
                </a:solidFill>
                <a:latin typeface="Arial" pitchFamily="34" charset="0"/>
              </a:rPr>
              <a:t>www.g-scop.inpg.fr</a:t>
            </a:r>
          </a:p>
        </p:txBody>
      </p:sp>
      <p:sp>
        <p:nvSpPr>
          <p:cNvPr id="51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éditer le format du plan de texte</a:t>
            </a:r>
          </a:p>
          <a:p>
            <a:pPr lvl="1"/>
            <a:r>
              <a:rPr lang="en-GB" smtClean="0"/>
              <a:t>Second niveau de plan</a:t>
            </a:r>
          </a:p>
          <a:p>
            <a:pPr lvl="2"/>
            <a:r>
              <a:rPr lang="en-GB" smtClean="0"/>
              <a:t>Troisième niveau de plan</a:t>
            </a:r>
          </a:p>
          <a:p>
            <a:pPr lvl="3"/>
            <a:r>
              <a:rPr lang="en-GB" smtClean="0"/>
              <a:t>Quatrième niveau de plan</a:t>
            </a:r>
          </a:p>
          <a:p>
            <a:pPr lvl="4"/>
            <a:r>
              <a:rPr lang="en-GB" smtClean="0"/>
              <a:t>Cinquième niveau de plan</a:t>
            </a:r>
          </a:p>
          <a:p>
            <a:pPr lvl="4"/>
            <a:r>
              <a:rPr lang="en-GB" smtClean="0"/>
              <a:t>Sixième niveau de plan</a:t>
            </a:r>
          </a:p>
          <a:p>
            <a:pPr lvl="4"/>
            <a:r>
              <a:rPr lang="en-GB" smtClean="0"/>
              <a:t>Septième niveau de plan</a:t>
            </a:r>
          </a:p>
          <a:p>
            <a:pPr lvl="4"/>
            <a:r>
              <a:rPr lang="en-GB" smtClean="0"/>
              <a:t>Huitième niveau de plan</a:t>
            </a:r>
          </a:p>
          <a:p>
            <a:pPr lvl="4"/>
            <a:r>
              <a:rPr lang="en-GB" smtClean="0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r" defTabSz="449263" rtl="0" eaLnBrk="0" fontAlgn="base" hangingPunct="0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+mj-lt"/>
          <a:ea typeface="+mj-ea"/>
          <a:cs typeface="+mj-cs"/>
        </a:defRPr>
      </a:lvl1pPr>
      <a:lvl2pPr algn="r" defTabSz="449263" rtl="0" eaLnBrk="0" fontAlgn="base" hangingPunct="0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2pPr>
      <a:lvl3pPr algn="r" defTabSz="449263" rtl="0" eaLnBrk="0" fontAlgn="base" hangingPunct="0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3pPr>
      <a:lvl4pPr algn="r" defTabSz="449263" rtl="0" eaLnBrk="0" fontAlgn="base" hangingPunct="0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4pPr>
      <a:lvl5pPr algn="r" defTabSz="449263" rtl="0" eaLnBrk="0" fontAlgn="base" hangingPunct="0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5pPr>
      <a:lvl6pPr marL="457200" algn="r" defTabSz="449263" rtl="0" fontAlgn="base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6pPr>
      <a:lvl7pPr marL="914400" algn="r" defTabSz="449263" rtl="0" fontAlgn="base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7pPr>
      <a:lvl8pPr marL="1371600" algn="r" defTabSz="449263" rtl="0" fontAlgn="base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8pPr>
      <a:lvl9pPr marL="1828800" algn="r" defTabSz="449263" rtl="0" fontAlgn="base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9pPr>
    </p:titleStyle>
    <p:bodyStyle>
      <a:lvl1pPr marL="341313" indent="-341313" algn="l" defTabSz="449263" rtl="0" eaLnBrk="0" fontAlgn="base" hangingPunct="0">
        <a:lnSpc>
          <a:spcPct val="126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26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2400">
          <a:solidFill>
            <a:srgbClr val="000000"/>
          </a:solidFill>
          <a:latin typeface="+mn-lt"/>
        </a:defRPr>
      </a:lvl2pPr>
      <a:lvl3pPr marL="1143000" indent="-228600" algn="l" defTabSz="449263" rtl="0" eaLnBrk="0" fontAlgn="base" hangingPunct="0">
        <a:lnSpc>
          <a:spcPct val="126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defTabSz="449263" rtl="0" eaLnBrk="0" fontAlgn="base" hangingPunct="0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rgbClr val="000000"/>
          </a:solidFill>
          <a:latin typeface="+mn-lt"/>
        </a:defRPr>
      </a:lvl4pPr>
      <a:lvl5pPr marL="2057400" indent="-228600" algn="l" defTabSz="449263" rtl="0" eaLnBrk="0" fontAlgn="base" hangingPunct="0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>
          <a:solidFill>
            <a:srgbClr val="000000"/>
          </a:solidFill>
          <a:latin typeface="+mn-lt"/>
        </a:defRPr>
      </a:lvl5pPr>
      <a:lvl6pPr marL="2514600" indent="-228600" algn="l" defTabSz="449263" rtl="0" fontAlgn="base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>
          <a:solidFill>
            <a:srgbClr val="000000"/>
          </a:solidFill>
          <a:latin typeface="+mn-lt"/>
        </a:defRPr>
      </a:lvl6pPr>
      <a:lvl7pPr marL="2971800" indent="-228600" algn="l" defTabSz="449263" rtl="0" fontAlgn="base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>
          <a:solidFill>
            <a:srgbClr val="000000"/>
          </a:solidFill>
          <a:latin typeface="+mn-lt"/>
        </a:defRPr>
      </a:lvl7pPr>
      <a:lvl8pPr marL="3429000" indent="-228600" algn="l" defTabSz="449263" rtl="0" fontAlgn="base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>
          <a:solidFill>
            <a:srgbClr val="000000"/>
          </a:solidFill>
          <a:latin typeface="+mn-lt"/>
        </a:defRPr>
      </a:lvl8pPr>
      <a:lvl9pPr marL="3886200" indent="-228600" algn="l" defTabSz="449263" rtl="0" fontAlgn="base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wmf"/><Relationship Id="rId7" Type="http://schemas.openxmlformats.org/officeDocument/2006/relationships/image" Target="../media/image8.png"/><Relationship Id="rId12" Type="http://schemas.openxmlformats.org/officeDocument/2006/relationships/image" Target="../media/image1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wmf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21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0.bin"/><Relationship Id="rId18" Type="http://schemas.openxmlformats.org/officeDocument/2006/relationships/oleObject" Target="../embeddings/oleObject13.bin"/><Relationship Id="rId26" Type="http://schemas.openxmlformats.org/officeDocument/2006/relationships/image" Target="../media/image28.wmf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22.wmf"/><Relationship Id="rId17" Type="http://schemas.openxmlformats.org/officeDocument/2006/relationships/image" Target="../media/image24.wmf"/><Relationship Id="rId25" Type="http://schemas.openxmlformats.org/officeDocument/2006/relationships/oleObject" Target="../embeddings/oleObject17.bin"/><Relationship Id="rId33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.bin"/><Relationship Id="rId20" Type="http://schemas.openxmlformats.org/officeDocument/2006/relationships/image" Target="../media/image25.wmf"/><Relationship Id="rId29" Type="http://schemas.openxmlformats.org/officeDocument/2006/relationships/image" Target="../media/image21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27.wmf"/><Relationship Id="rId32" Type="http://schemas.openxmlformats.org/officeDocument/2006/relationships/oleObject" Target="../embeddings/oleObject21.bin"/><Relationship Id="rId5" Type="http://schemas.openxmlformats.org/officeDocument/2006/relationships/oleObject" Target="../embeddings/oleObject6.bin"/><Relationship Id="rId15" Type="http://schemas.openxmlformats.org/officeDocument/2006/relationships/image" Target="../media/image23.wmf"/><Relationship Id="rId23" Type="http://schemas.openxmlformats.org/officeDocument/2006/relationships/oleObject" Target="../embeddings/oleObject16.bin"/><Relationship Id="rId28" Type="http://schemas.openxmlformats.org/officeDocument/2006/relationships/image" Target="../media/image29.wmf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14.bin"/><Relationship Id="rId31" Type="http://schemas.openxmlformats.org/officeDocument/2006/relationships/oleObject" Target="../embeddings/oleObject20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8.bin"/><Relationship Id="rId14" Type="http://schemas.openxmlformats.org/officeDocument/2006/relationships/oleObject" Target="../embeddings/oleObject11.bin"/><Relationship Id="rId22" Type="http://schemas.openxmlformats.org/officeDocument/2006/relationships/image" Target="../media/image26.wmf"/><Relationship Id="rId27" Type="http://schemas.openxmlformats.org/officeDocument/2006/relationships/oleObject" Target="../embeddings/oleObject18.bin"/><Relationship Id="rId30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412776"/>
            <a:ext cx="7772400" cy="1470025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ROMMA Task 1</a:t>
            </a:r>
            <a:br>
              <a:rPr lang="en-US" dirty="0" smtClean="0"/>
            </a:br>
            <a:r>
              <a:rPr lang="en-US" dirty="0" smtClean="0"/>
              <a:t>Model Functional Analysis</a:t>
            </a:r>
            <a:br>
              <a:rPr lang="en-US" dirty="0" smtClean="0"/>
            </a:br>
            <a:r>
              <a:rPr lang="en-US" dirty="0" smtClean="0"/>
              <a:t>Status Briefing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238128"/>
            <a:ext cx="6400800" cy="1847056"/>
          </a:xfrm>
        </p:spPr>
        <p:txBody>
          <a:bodyPr lIns="90000" tIns="46800" rIns="90000" bIns="46800"/>
          <a:lstStyle/>
          <a:p>
            <a:pPr marL="0" indent="0" algn="ctr" eaLnBrk="1" hangingPunct="1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 smtClean="0"/>
              <a:t>Ahmad </a:t>
            </a:r>
            <a:r>
              <a:rPr lang="en-US" sz="1600" b="1" dirty="0" err="1" smtClean="0"/>
              <a:t>Shahwan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Moreno </a:t>
            </a:r>
            <a:r>
              <a:rPr lang="en-US" sz="1600" b="1" dirty="0" err="1" smtClean="0"/>
              <a:t>Trlin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Gilles Foucault</a:t>
            </a:r>
            <a:br>
              <a:rPr lang="en-US" sz="1600" b="1" dirty="0" smtClean="0"/>
            </a:br>
            <a:r>
              <a:rPr lang="en-US" sz="1600" b="1" dirty="0" smtClean="0"/>
              <a:t>Jean-Claude L</a:t>
            </a:r>
            <a:r>
              <a:rPr lang="fr-FR" sz="1600" b="1" dirty="0" smtClean="0"/>
              <a:t>é</a:t>
            </a:r>
            <a:r>
              <a:rPr lang="en-US" sz="1600" b="1" dirty="0" smtClean="0"/>
              <a:t>on</a:t>
            </a:r>
          </a:p>
          <a:p>
            <a:pPr marL="0" indent="0" algn="ctr" eaLnBrk="1" hangingPunct="1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600" dirty="0" smtClean="0"/>
              <a:t>G-SCOP </a:t>
            </a:r>
            <a:r>
              <a:rPr lang="fr-FR" sz="1600" dirty="0" err="1" smtClean="0"/>
              <a:t>Laboratory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Université de Grenoble, Grenoble-INP</a:t>
            </a:r>
            <a:br>
              <a:rPr lang="fr-FR" sz="1600" dirty="0" smtClean="0"/>
            </a:br>
            <a:r>
              <a:rPr lang="en-US" sz="1600" dirty="0" smtClean="0"/>
              <a:t>INRIA Rhone-</a:t>
            </a:r>
            <a:r>
              <a:rPr lang="en-US" sz="1600" dirty="0" err="1" smtClean="0"/>
              <a:t>Alpes</a:t>
            </a:r>
            <a:endParaRPr lang="en-US" sz="1600" dirty="0" smtClean="0"/>
          </a:p>
          <a:p>
            <a:pPr marL="0" indent="0" algn="ctr" eaLnBrk="1" hangingPunct="1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600" dirty="0" smtClean="0"/>
          </a:p>
          <a:p>
            <a:pPr marL="0" indent="0" algn="ctr" eaLnBrk="1" hangingPunct="1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600" b="1" dirty="0" err="1" smtClean="0"/>
              <a:t>February</a:t>
            </a:r>
            <a:r>
              <a:rPr lang="fr-FR" sz="1600" b="1" dirty="0" smtClean="0"/>
              <a:t> 2012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fr-FR" dirty="0"/>
          </a:p>
        </p:txBody>
      </p:sp>
      <p:pic>
        <p:nvPicPr>
          <p:cNvPr id="5" name="Picture 4" descr="bolt_nut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0698" y="1484784"/>
            <a:ext cx="3847286" cy="2448272"/>
          </a:xfrm>
          <a:prstGeom prst="rect">
            <a:avLst/>
          </a:prstGeom>
        </p:spPr>
      </p:pic>
      <p:pic>
        <p:nvPicPr>
          <p:cNvPr id="6" name="Picture 5" descr="pump_sample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9516" y="1269974"/>
            <a:ext cx="3948947" cy="4463282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3529" y="4221088"/>
            <a:ext cx="6120680" cy="2160240"/>
          </a:xfrm>
        </p:spPr>
        <p:txBody>
          <a:bodyPr/>
          <a:lstStyle/>
          <a:p>
            <a:r>
              <a:rPr lang="en-US" sz="2400" dirty="0" smtClean="0"/>
              <a:t>Cylindrical interferences could be resolved.</a:t>
            </a:r>
          </a:p>
          <a:p>
            <a:r>
              <a:rPr lang="en-US" sz="2400" dirty="0" smtClean="0"/>
              <a:t>No decision could be taken about cylindrical contacts</a:t>
            </a:r>
            <a:endParaRPr lang="fr-FR" sz="2400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7668344" y="2276872"/>
            <a:ext cx="864096" cy="0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7668344" y="4408648"/>
            <a:ext cx="864096" cy="0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fr-FR" dirty="0"/>
          </a:p>
        </p:txBody>
      </p:sp>
      <p:pic>
        <p:nvPicPr>
          <p:cNvPr id="4" name="Content Placeholder 3" descr="rj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11960" y="1340768"/>
            <a:ext cx="4741188" cy="5328146"/>
          </a:xfrm>
        </p:spPr>
      </p:pic>
      <p:pic>
        <p:nvPicPr>
          <p:cNvPr id="7" name="Picture 6" descr="capscrew3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1484784"/>
            <a:ext cx="3238500" cy="25908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 bwMode="auto">
          <a:xfrm>
            <a:off x="6300192" y="5484574"/>
            <a:ext cx="648072" cy="0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23529" y="4221088"/>
            <a:ext cx="5616623" cy="216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341313" marR="0" lvl="0" indent="-341313" algn="l" defTabSz="449263" rtl="0" eaLnBrk="0" fontAlgn="base" latinLnBrk="0" hangingPunct="0">
              <a:lnSpc>
                <a:spcPct val="12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where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able to decide about the threaded link for the counter-nut, but not for the nut.</a:t>
            </a:r>
          </a:p>
          <a:p>
            <a:pPr marL="341313" marR="0" lvl="0" indent="-341313" algn="l" defTabSz="449263" rtl="0" eaLnBrk="0" fontAlgn="base" latinLnBrk="0" hangingPunct="0">
              <a:lnSpc>
                <a:spcPct val="12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kern="0" baseline="0" dirty="0" smtClean="0">
                <a:solidFill>
                  <a:srgbClr val="000000"/>
                </a:solidFill>
                <a:latin typeface="+mn-lt"/>
              </a:rPr>
              <a:t>Again,</a:t>
            </a:r>
            <a:r>
              <a:rPr lang="en-US" kern="0" dirty="0" smtClean="0">
                <a:solidFill>
                  <a:srgbClr val="000000"/>
                </a:solidFill>
                <a:latin typeface="+mn-lt"/>
              </a:rPr>
              <a:t> application of rules.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1313" marR="0" lvl="0" indent="-341313" algn="l" defTabSz="449263" rtl="0" eaLnBrk="0" fontAlgn="base" latinLnBrk="0" hangingPunct="0">
              <a:lnSpc>
                <a:spcPct val="12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tabLst/>
              <a:defRPr/>
            </a:pPr>
            <a:endParaRPr kumimoji="0" lang="fr-F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080184" y="3306756"/>
            <a:ext cx="288032" cy="504056"/>
          </a:xfrm>
          <a:prstGeom prst="ellips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084378" y="2946716"/>
            <a:ext cx="288032" cy="504056"/>
          </a:xfrm>
          <a:prstGeom prst="ellips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5816" y="2996952"/>
            <a:ext cx="287258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?</a:t>
            </a:r>
            <a:endParaRPr lang="fr-FR" sz="18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6" idx="6"/>
            <a:endCxn id="18" idx="1"/>
          </p:cNvCxnSpPr>
          <p:nvPr/>
        </p:nvCxnSpPr>
        <p:spPr bwMode="auto">
          <a:xfrm>
            <a:off x="2372410" y="3198744"/>
            <a:ext cx="543406" cy="251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2" idx="6"/>
            <a:endCxn id="25" idx="1"/>
          </p:cNvCxnSpPr>
          <p:nvPr/>
        </p:nvCxnSpPr>
        <p:spPr bwMode="auto">
          <a:xfrm>
            <a:off x="2368216" y="3558784"/>
            <a:ext cx="547600" cy="251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915816" y="3356992"/>
            <a:ext cx="1550424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Threaded Link</a:t>
            </a:r>
            <a:endParaRPr lang="fr-FR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74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Motivation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3126398" y="1706363"/>
            <a:ext cx="2808312" cy="1800200"/>
            <a:chOff x="467544" y="1268760"/>
            <a:chExt cx="2808312" cy="1800200"/>
          </a:xfrm>
        </p:grpSpPr>
        <p:pic>
          <p:nvPicPr>
            <p:cNvPr id="22532" name="Picture 4" descr="C:\Users\ahmad\AppData\Local\Microsoft\Windows\Temporary Internet Files\Content.IE5\127G3M6F\MC900198194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71600" y="1713959"/>
              <a:ext cx="1800200" cy="1355001"/>
            </a:xfrm>
            <a:prstGeom prst="rect">
              <a:avLst/>
            </a:prstGeom>
            <a:noFill/>
          </p:spPr>
        </p:pic>
        <p:sp>
          <p:nvSpPr>
            <p:cNvPr id="121" name="TextBox 120"/>
            <p:cNvSpPr txBox="1"/>
            <p:nvPr/>
          </p:nvSpPr>
          <p:spPr>
            <a:xfrm>
              <a:off x="467544" y="1268760"/>
              <a:ext cx="2808312" cy="438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Engineers / Manual Work</a:t>
              </a:r>
              <a:endParaRPr lang="fr-FR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8" name="Straight Arrow Connector 137"/>
          <p:cNvCxnSpPr/>
          <p:nvPr/>
        </p:nvCxnSpPr>
        <p:spPr bwMode="auto">
          <a:xfrm>
            <a:off x="4532650" y="3429000"/>
            <a:ext cx="0" cy="93610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32" name="Group 131"/>
          <p:cNvGrpSpPr/>
          <p:nvPr/>
        </p:nvGrpSpPr>
        <p:grpSpPr>
          <a:xfrm>
            <a:off x="2621092" y="1628800"/>
            <a:ext cx="3816424" cy="1872208"/>
            <a:chOff x="3491880" y="1412776"/>
            <a:chExt cx="3816424" cy="1872208"/>
          </a:xfrm>
        </p:grpSpPr>
        <p:sp>
          <p:nvSpPr>
            <p:cNvPr id="106" name="Rectangle 105"/>
            <p:cNvSpPr/>
            <p:nvPr/>
          </p:nvSpPr>
          <p:spPr bwMode="auto">
            <a:xfrm>
              <a:off x="3491880" y="1412776"/>
              <a:ext cx="3816424" cy="1872208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105" name="Picture 104" descr="capscrew_sem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7046" y="1844824"/>
              <a:ext cx="1619250" cy="1295400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3491880" y="1412776"/>
              <a:ext cx="3816424" cy="438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Semantic Annotation</a:t>
              </a:r>
              <a:endParaRPr lang="fr-FR" sz="2000" dirty="0"/>
            </a:p>
          </p:txBody>
        </p:sp>
        <p:pic>
          <p:nvPicPr>
            <p:cNvPr id="118" name="Picture 117" descr="after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63888" y="1844824"/>
              <a:ext cx="1584176" cy="1333059"/>
            </a:xfrm>
            <a:prstGeom prst="rect">
              <a:avLst/>
            </a:prstGeom>
          </p:spPr>
        </p:pic>
        <p:sp>
          <p:nvSpPr>
            <p:cNvPr id="131" name="Right Arrow 130"/>
            <p:cNvSpPr/>
            <p:nvPr/>
          </p:nvSpPr>
          <p:spPr bwMode="auto">
            <a:xfrm>
              <a:off x="5273030" y="2343547"/>
              <a:ext cx="216024" cy="288032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467544" y="3212976"/>
            <a:ext cx="8424936" cy="2088232"/>
            <a:chOff x="467544" y="4725144"/>
            <a:chExt cx="8424936" cy="2088232"/>
          </a:xfrm>
        </p:grpSpPr>
        <p:sp>
          <p:nvSpPr>
            <p:cNvPr id="70" name="Rectangle 69"/>
            <p:cNvSpPr/>
            <p:nvPr/>
          </p:nvSpPr>
          <p:spPr bwMode="auto">
            <a:xfrm>
              <a:off x="467544" y="4725144"/>
              <a:ext cx="2088232" cy="2088232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6300192" y="4725144"/>
              <a:ext cx="2088232" cy="2088232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556144" y="5410160"/>
              <a:ext cx="1931683" cy="1350149"/>
              <a:chOff x="2037267" y="1677677"/>
              <a:chExt cx="1931683" cy="1350149"/>
            </a:xfrm>
          </p:grpSpPr>
          <p:pic>
            <p:nvPicPr>
              <p:cNvPr id="50" name="Picture 6"/>
              <p:cNvPicPr preferRelativeResize="0">
                <a:picLocks noChangeAspect="1" noChangeArrowheads="1"/>
              </p:cNvPicPr>
              <p:nvPr/>
            </p:nvPicPr>
            <p:blipFill>
              <a:blip r:embed="rId6" cstate="print"/>
              <a:srcRect l="12891" t="21788" r="44792" b="20714"/>
              <a:stretch>
                <a:fillRect/>
              </a:stretch>
            </p:blipFill>
            <p:spPr bwMode="auto">
              <a:xfrm>
                <a:off x="2037267" y="1677677"/>
                <a:ext cx="1079983" cy="8860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1" name="Rectangle 15"/>
              <p:cNvSpPr>
                <a:spLocks noChangeArrowheads="1"/>
              </p:cNvSpPr>
              <p:nvPr/>
            </p:nvSpPr>
            <p:spPr bwMode="auto">
              <a:xfrm>
                <a:off x="2624413" y="2355656"/>
                <a:ext cx="227797" cy="194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124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sz="1800">
                  <a:latin typeface="Calibri" pitchFamily="34" charset="0"/>
                </a:endParaRPr>
              </a:p>
            </p:txBody>
          </p:sp>
          <p:sp>
            <p:nvSpPr>
              <p:cNvPr id="52" name="Line 16"/>
              <p:cNvSpPr>
                <a:spLocks noChangeShapeType="1"/>
              </p:cNvSpPr>
              <p:nvPr/>
            </p:nvSpPr>
            <p:spPr bwMode="auto">
              <a:xfrm flipV="1">
                <a:off x="2629250" y="2244837"/>
                <a:ext cx="608911" cy="113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3" name="Line 17"/>
              <p:cNvSpPr>
                <a:spLocks noChangeShapeType="1"/>
              </p:cNvSpPr>
              <p:nvPr/>
            </p:nvSpPr>
            <p:spPr bwMode="auto">
              <a:xfrm flipV="1">
                <a:off x="2854145" y="2259839"/>
                <a:ext cx="1100295" cy="963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4" name="Line 18"/>
              <p:cNvSpPr>
                <a:spLocks noChangeShapeType="1"/>
              </p:cNvSpPr>
              <p:nvPr/>
            </p:nvSpPr>
            <p:spPr bwMode="auto">
              <a:xfrm>
                <a:off x="2849309" y="2552129"/>
                <a:ext cx="1088205" cy="473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5" name="Line 19"/>
              <p:cNvSpPr>
                <a:spLocks noChangeShapeType="1"/>
              </p:cNvSpPr>
              <p:nvPr/>
            </p:nvSpPr>
            <p:spPr bwMode="auto">
              <a:xfrm>
                <a:off x="2622963" y="2549709"/>
                <a:ext cx="609878" cy="4781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pic>
            <p:nvPicPr>
              <p:cNvPr id="59" name="Picture 7606" descr="image1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 l="18192" t="14854" r="39702" b="20810"/>
              <a:stretch>
                <a:fillRect/>
              </a:stretch>
            </p:blipFill>
            <p:spPr bwMode="auto">
              <a:xfrm>
                <a:off x="3235742" y="2249191"/>
                <a:ext cx="733208" cy="7747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</p:grpSp>
        <p:grpSp>
          <p:nvGrpSpPr>
            <p:cNvPr id="49" name="Group 23"/>
            <p:cNvGrpSpPr>
              <a:grpSpLocks/>
            </p:cNvGrpSpPr>
            <p:nvPr/>
          </p:nvGrpSpPr>
          <p:grpSpPr bwMode="auto">
            <a:xfrm>
              <a:off x="6588224" y="5445224"/>
              <a:ext cx="1730971" cy="1322082"/>
              <a:chOff x="476" y="2763"/>
              <a:chExt cx="1350" cy="902"/>
            </a:xfrm>
          </p:grpSpPr>
          <p:pic>
            <p:nvPicPr>
              <p:cNvPr id="60" name="Picture 5"/>
              <p:cNvPicPr preferRelativeResize="0">
                <a:picLocks noChangeAspect="1" noChangeArrowheads="1"/>
              </p:cNvPicPr>
              <p:nvPr/>
            </p:nvPicPr>
            <p:blipFill>
              <a:blip r:embed="rId8" cstate="print"/>
              <a:srcRect l="13048" t="21529" r="44455" b="20714"/>
              <a:stretch>
                <a:fillRect/>
              </a:stretch>
            </p:blipFill>
            <p:spPr bwMode="auto">
              <a:xfrm>
                <a:off x="476" y="2763"/>
                <a:ext cx="643" cy="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1" name="Line 8"/>
              <p:cNvSpPr>
                <a:spLocks noChangeShapeType="1"/>
              </p:cNvSpPr>
              <p:nvPr/>
            </p:nvSpPr>
            <p:spPr bwMode="auto">
              <a:xfrm>
                <a:off x="948" y="3282"/>
                <a:ext cx="875" cy="3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2" name="Rectangle 9"/>
              <p:cNvSpPr>
                <a:spLocks noChangeArrowheads="1"/>
              </p:cNvSpPr>
              <p:nvPr/>
            </p:nvSpPr>
            <p:spPr bwMode="auto">
              <a:xfrm>
                <a:off x="831" y="3174"/>
                <a:ext cx="117" cy="1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>
                  <a:lnSpc>
                    <a:spcPct val="124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sz="1800">
                  <a:latin typeface="Calibri" pitchFamily="34" charset="0"/>
                </a:endParaRPr>
              </a:p>
            </p:txBody>
          </p:sp>
          <p:sp>
            <p:nvSpPr>
              <p:cNvPr id="63" name="Line 10"/>
              <p:cNvSpPr>
                <a:spLocks noChangeShapeType="1"/>
              </p:cNvSpPr>
              <p:nvPr/>
            </p:nvSpPr>
            <p:spPr bwMode="auto">
              <a:xfrm flipV="1">
                <a:off x="946" y="3003"/>
                <a:ext cx="880" cy="1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4" name="Line 11"/>
              <p:cNvSpPr>
                <a:spLocks noChangeShapeType="1"/>
              </p:cNvSpPr>
              <p:nvPr/>
            </p:nvSpPr>
            <p:spPr bwMode="auto">
              <a:xfrm>
                <a:off x="831" y="3281"/>
                <a:ext cx="2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5" name="Line 12"/>
              <p:cNvSpPr>
                <a:spLocks noChangeShapeType="1"/>
              </p:cNvSpPr>
              <p:nvPr/>
            </p:nvSpPr>
            <p:spPr bwMode="auto">
              <a:xfrm flipV="1">
                <a:off x="831" y="3002"/>
                <a:ext cx="257" cy="1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pic>
            <p:nvPicPr>
              <p:cNvPr id="66" name="Picture 14"/>
              <p:cNvPicPr preferRelativeResize="0">
                <a:picLocks noChangeAspect="1" noChangeArrowheads="1"/>
              </p:cNvPicPr>
              <p:nvPr/>
            </p:nvPicPr>
            <p:blipFill>
              <a:blip r:embed="rId9" cstate="print"/>
              <a:srcRect l="17345" t="9004" r="34375" b="19083"/>
              <a:stretch>
                <a:fillRect/>
              </a:stretch>
            </p:blipFill>
            <p:spPr bwMode="auto">
              <a:xfrm>
                <a:off x="1093" y="3005"/>
                <a:ext cx="730" cy="66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</p:pic>
        </p:grpSp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63688" y="4869160"/>
              <a:ext cx="1331442" cy="901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561038" y="4869160"/>
              <a:ext cx="1331442" cy="901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7" name="TextBox 76"/>
            <p:cNvSpPr txBox="1"/>
            <p:nvPr/>
          </p:nvSpPr>
          <p:spPr>
            <a:xfrm>
              <a:off x="467544" y="4725144"/>
              <a:ext cx="1643399" cy="438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Design Model</a:t>
              </a:r>
              <a:endParaRPr lang="fr-FR" sz="20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300192" y="4725144"/>
              <a:ext cx="2039341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Simulation Model</a:t>
              </a:r>
              <a:endParaRPr lang="fr-FR" sz="2000" dirty="0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3347864" y="4941168"/>
              <a:ext cx="2376264" cy="165618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2" name="Straight Arrow Connector 81"/>
            <p:cNvCxnSpPr>
              <a:stCxn id="70" idx="3"/>
              <a:endCxn id="80" idx="2"/>
            </p:cNvCxnSpPr>
            <p:nvPr/>
          </p:nvCxnSpPr>
          <p:spPr bwMode="auto">
            <a:xfrm>
              <a:off x="2555776" y="5769260"/>
              <a:ext cx="792088" cy="0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4" name="Straight Arrow Connector 83"/>
            <p:cNvCxnSpPr>
              <a:stCxn id="80" idx="6"/>
              <a:endCxn id="68" idx="1"/>
            </p:cNvCxnSpPr>
            <p:nvPr/>
          </p:nvCxnSpPr>
          <p:spPr bwMode="auto">
            <a:xfrm>
              <a:off x="5724128" y="5769260"/>
              <a:ext cx="576064" cy="0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95" name="Group 94"/>
            <p:cNvGrpSpPr/>
            <p:nvPr/>
          </p:nvGrpSpPr>
          <p:grpSpPr>
            <a:xfrm>
              <a:off x="3419872" y="5445224"/>
              <a:ext cx="2245669" cy="611241"/>
              <a:chOff x="1979315" y="1413322"/>
              <a:chExt cx="4536901" cy="1160463"/>
            </a:xfrm>
          </p:grpSpPr>
          <p:sp>
            <p:nvSpPr>
              <p:cNvPr id="85" name="Rectangle 84"/>
              <p:cNvSpPr/>
              <p:nvPr/>
            </p:nvSpPr>
            <p:spPr>
              <a:xfrm rot="5400000">
                <a:off x="2688630" y="1946069"/>
                <a:ext cx="936501" cy="194891"/>
              </a:xfrm>
              <a:prstGeom prst="rect">
                <a:avLst/>
              </a:prstGeom>
              <a:solidFill>
                <a:srgbClr val="FFC000">
                  <a:alpha val="67000"/>
                </a:srgb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979315" y="2151328"/>
                <a:ext cx="936501" cy="194891"/>
              </a:xfrm>
              <a:prstGeom prst="rect">
                <a:avLst/>
              </a:prstGeom>
              <a:solidFill>
                <a:schemeClr val="tx2">
                  <a:alpha val="67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3347467" y="2151328"/>
                <a:ext cx="936501" cy="194891"/>
              </a:xfrm>
              <a:prstGeom prst="rect">
                <a:avLst/>
              </a:prstGeom>
              <a:solidFill>
                <a:schemeClr val="tx2">
                  <a:alpha val="67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  <p:sp>
            <p:nvSpPr>
              <p:cNvPr id="88" name="Flèche droite 114"/>
              <p:cNvSpPr/>
              <p:nvPr/>
            </p:nvSpPr>
            <p:spPr>
              <a:xfrm>
                <a:off x="4428257" y="1916560"/>
                <a:ext cx="287338" cy="360362"/>
              </a:xfrm>
              <a:prstGeom prst="rightArrow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  <p:cxnSp>
            <p:nvCxnSpPr>
              <p:cNvPr id="89" name="Connecteur droit 115"/>
              <p:cNvCxnSpPr/>
              <p:nvPr/>
            </p:nvCxnSpPr>
            <p:spPr>
              <a:xfrm>
                <a:off x="4860453" y="1916560"/>
                <a:ext cx="1655763" cy="0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117"/>
              <p:cNvCxnSpPr/>
              <p:nvPr/>
            </p:nvCxnSpPr>
            <p:spPr>
              <a:xfrm flipH="1" flipV="1">
                <a:off x="5652616" y="1413322"/>
                <a:ext cx="7937" cy="1160463"/>
              </a:xfrm>
              <a:prstGeom prst="line">
                <a:avLst/>
              </a:prstGeom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ectangle 90"/>
              <p:cNvSpPr/>
              <p:nvPr/>
            </p:nvSpPr>
            <p:spPr>
              <a:xfrm>
                <a:off x="3347467" y="1791288"/>
                <a:ext cx="936501" cy="194891"/>
              </a:xfrm>
              <a:prstGeom prst="rect">
                <a:avLst/>
              </a:prstGeom>
              <a:solidFill>
                <a:srgbClr val="FFFF00">
                  <a:alpha val="67000"/>
                </a:srgb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979315" y="1791288"/>
                <a:ext cx="936501" cy="194891"/>
              </a:xfrm>
              <a:prstGeom prst="rect">
                <a:avLst/>
              </a:prstGeom>
              <a:solidFill>
                <a:srgbClr val="FFFF00">
                  <a:alpha val="67000"/>
                </a:srgb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  <p:cxnSp>
            <p:nvCxnSpPr>
              <p:cNvPr id="93" name="Connecteur droit 122"/>
              <p:cNvCxnSpPr/>
              <p:nvPr/>
            </p:nvCxnSpPr>
            <p:spPr>
              <a:xfrm>
                <a:off x="4860453" y="2205485"/>
                <a:ext cx="1655763" cy="0"/>
              </a:xfrm>
              <a:prstGeom prst="line">
                <a:avLst/>
              </a:prstGeom>
              <a:ln w="57150">
                <a:solidFill>
                  <a:schemeClr val="tx2"/>
                </a:solidFill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94" name="Connecteur droit 123"/>
              <p:cNvCxnSpPr/>
              <p:nvPr/>
            </p:nvCxnSpPr>
            <p:spPr>
              <a:xfrm>
                <a:off x="4860453" y="2061022"/>
                <a:ext cx="1655763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03"/>
            <p:cNvSpPr txBox="1"/>
            <p:nvPr/>
          </p:nvSpPr>
          <p:spPr>
            <a:xfrm>
              <a:off x="3851920" y="6021288"/>
              <a:ext cx="1391728" cy="438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F0"/>
                  </a:solidFill>
                </a:rPr>
                <a:t>Idealization</a:t>
              </a:r>
              <a:endParaRPr lang="fr-FR" sz="2000" dirty="0">
                <a:solidFill>
                  <a:srgbClr val="00B0F0"/>
                </a:solidFill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419872" y="3641247"/>
            <a:ext cx="2304256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</a:rPr>
              <a:t>Functional Properties</a:t>
            </a:r>
            <a:endParaRPr lang="fr-FR" sz="1800" dirty="0">
              <a:solidFill>
                <a:srgbClr val="C00000"/>
              </a:solidFill>
            </a:endParaRPr>
          </a:p>
        </p:txBody>
      </p:sp>
      <p:pic>
        <p:nvPicPr>
          <p:cNvPr id="22536" name="Picture 8" descr="C:\Users\ahmad\AppData\Local\Microsoft\Windows\Temporary Internet Files\Content.IE5\JT1RW365\MC900441523[1].wmf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55055" y="1673268"/>
            <a:ext cx="1296665" cy="1107660"/>
          </a:xfrm>
          <a:prstGeom prst="rect">
            <a:avLst/>
          </a:prstGeom>
          <a:noFill/>
        </p:spPr>
      </p:pic>
      <p:pic>
        <p:nvPicPr>
          <p:cNvPr id="22539" name="Picture 11" descr="C:\Users\ahmad\AppData\Local\Microsoft\Windows\Temporary Internet Files\Content.IE5\JT1RW365\MC900368274[1].wmf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038647" y="1700808"/>
            <a:ext cx="917729" cy="11521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85185E-6 L 4.44444E-6 0.141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Data and Process Flow Diagram</a:t>
            </a:r>
            <a:endParaRPr lang="fr-FR" sz="3600" dirty="0"/>
          </a:p>
        </p:txBody>
      </p:sp>
      <p:grpSp>
        <p:nvGrpSpPr>
          <p:cNvPr id="4" name="Groupe 11"/>
          <p:cNvGrpSpPr>
            <a:grpSpLocks/>
          </p:cNvGrpSpPr>
          <p:nvPr/>
        </p:nvGrpSpPr>
        <p:grpSpPr bwMode="auto">
          <a:xfrm>
            <a:off x="539552" y="1484784"/>
            <a:ext cx="1368425" cy="792163"/>
            <a:chOff x="1979712" y="3284984"/>
            <a:chExt cx="1368152" cy="792088"/>
          </a:xfrm>
        </p:grpSpPr>
        <p:sp>
          <p:nvSpPr>
            <p:cNvPr id="5" name="Ellipse 4"/>
            <p:cNvSpPr>
              <a:spLocks noChangeArrowheads="1"/>
            </p:cNvSpPr>
            <p:nvPr/>
          </p:nvSpPr>
          <p:spPr bwMode="auto">
            <a:xfrm>
              <a:off x="1979712" y="3284984"/>
              <a:ext cx="1368152" cy="792088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ZoneTexte 6"/>
            <p:cNvSpPr txBox="1"/>
            <p:nvPr/>
          </p:nvSpPr>
          <p:spPr>
            <a:xfrm>
              <a:off x="2051135" y="3356415"/>
              <a:ext cx="1225306" cy="55398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Maximal Surface/Edges Detection</a:t>
              </a:r>
            </a:p>
          </p:txBody>
        </p:sp>
      </p:grpSp>
      <p:grpSp>
        <p:nvGrpSpPr>
          <p:cNvPr id="7" name="Groupe 10"/>
          <p:cNvGrpSpPr>
            <a:grpSpLocks/>
          </p:cNvGrpSpPr>
          <p:nvPr/>
        </p:nvGrpSpPr>
        <p:grpSpPr bwMode="auto">
          <a:xfrm>
            <a:off x="610989" y="2637309"/>
            <a:ext cx="1223963" cy="576263"/>
            <a:chOff x="2051720" y="1700808"/>
            <a:chExt cx="1224136" cy="57606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51720" y="1700808"/>
              <a:ext cx="1224136" cy="57606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ZoneTexte 9"/>
            <p:cNvSpPr txBox="1"/>
            <p:nvPr/>
          </p:nvSpPr>
          <p:spPr>
            <a:xfrm>
              <a:off x="2051720" y="1845221"/>
              <a:ext cx="1224136" cy="2459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STEP File</a:t>
              </a:r>
            </a:p>
          </p:txBody>
        </p:sp>
      </p:grpSp>
      <p:cxnSp>
        <p:nvCxnSpPr>
          <p:cNvPr id="10" name="Connecteur droit avec flèche 13"/>
          <p:cNvCxnSpPr>
            <a:cxnSpLocks noChangeShapeType="1"/>
          </p:cNvCxnSpPr>
          <p:nvPr/>
        </p:nvCxnSpPr>
        <p:spPr bwMode="auto">
          <a:xfrm rot="5400000" flipH="1" flipV="1">
            <a:off x="1043583" y="2457128"/>
            <a:ext cx="3603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11" name="Groupe 14"/>
          <p:cNvGrpSpPr>
            <a:grpSpLocks/>
          </p:cNvGrpSpPr>
          <p:nvPr/>
        </p:nvGrpSpPr>
        <p:grpSpPr bwMode="auto">
          <a:xfrm>
            <a:off x="3851870" y="1495670"/>
            <a:ext cx="1366838" cy="792163"/>
            <a:chOff x="1979712" y="3284984"/>
            <a:chExt cx="1368152" cy="792088"/>
          </a:xfrm>
        </p:grpSpPr>
        <p:sp>
          <p:nvSpPr>
            <p:cNvPr id="12" name="Ellipse 15"/>
            <p:cNvSpPr>
              <a:spLocks noChangeArrowheads="1"/>
            </p:cNvSpPr>
            <p:nvPr/>
          </p:nvSpPr>
          <p:spPr bwMode="auto">
            <a:xfrm>
              <a:off x="1979712" y="3284984"/>
              <a:ext cx="1368152" cy="792088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ZoneTexte 16"/>
            <p:cNvSpPr txBox="1"/>
            <p:nvPr/>
          </p:nvSpPr>
          <p:spPr>
            <a:xfrm>
              <a:off x="2051219" y="3356415"/>
              <a:ext cx="1225139" cy="6650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Geometric Interaction Detection</a:t>
              </a:r>
            </a:p>
          </p:txBody>
        </p:sp>
      </p:grpSp>
      <p:cxnSp>
        <p:nvCxnSpPr>
          <p:cNvPr id="14" name="Connecteur droit avec flèche 20"/>
          <p:cNvCxnSpPr>
            <a:cxnSpLocks noChangeShapeType="1"/>
            <a:stCxn id="5" idx="6"/>
          </p:cNvCxnSpPr>
          <p:nvPr/>
        </p:nvCxnSpPr>
        <p:spPr bwMode="auto">
          <a:xfrm>
            <a:off x="1907977" y="1880866"/>
            <a:ext cx="1943893" cy="79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16" name="Groupe 26"/>
          <p:cNvGrpSpPr>
            <a:grpSpLocks/>
          </p:cNvGrpSpPr>
          <p:nvPr/>
        </p:nvGrpSpPr>
        <p:grpSpPr bwMode="auto">
          <a:xfrm>
            <a:off x="7235575" y="1484779"/>
            <a:ext cx="1368425" cy="792162"/>
            <a:chOff x="1979712" y="3284984"/>
            <a:chExt cx="1368152" cy="792088"/>
          </a:xfrm>
        </p:grpSpPr>
        <p:sp>
          <p:nvSpPr>
            <p:cNvPr id="17" name="Ellipse 27"/>
            <p:cNvSpPr>
              <a:spLocks noChangeArrowheads="1"/>
            </p:cNvSpPr>
            <p:nvPr/>
          </p:nvSpPr>
          <p:spPr bwMode="auto">
            <a:xfrm>
              <a:off x="1979712" y="3284984"/>
              <a:ext cx="1368152" cy="792088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ZoneTexte 28"/>
            <p:cNvSpPr txBox="1"/>
            <p:nvPr/>
          </p:nvSpPr>
          <p:spPr>
            <a:xfrm>
              <a:off x="2051136" y="3340267"/>
              <a:ext cx="1225306" cy="6647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dirty="0" smtClean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Initialization of the Instances Knowledge Base</a:t>
              </a:r>
              <a:endParaRPr lang="en-US" sz="1000" b="1" dirty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endParaRPr>
            </a:p>
          </p:txBody>
        </p:sp>
      </p:grpSp>
      <p:cxnSp>
        <p:nvCxnSpPr>
          <p:cNvPr id="19" name="Connecteur droit avec flèche 30"/>
          <p:cNvCxnSpPr>
            <a:cxnSpLocks noChangeShapeType="1"/>
            <a:endCxn id="17" idx="2"/>
          </p:cNvCxnSpPr>
          <p:nvPr/>
        </p:nvCxnSpPr>
        <p:spPr bwMode="auto">
          <a:xfrm flipV="1">
            <a:off x="5220072" y="1880866"/>
            <a:ext cx="2015503" cy="79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0" name="ZoneTexte 31"/>
          <p:cNvSpPr txBox="1"/>
          <p:nvPr/>
        </p:nvSpPr>
        <p:spPr bwMode="auto">
          <a:xfrm>
            <a:off x="5652120" y="1659781"/>
            <a:ext cx="863600" cy="473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Geometric CI Graph</a:t>
            </a:r>
          </a:p>
        </p:txBody>
      </p:sp>
      <p:grpSp>
        <p:nvGrpSpPr>
          <p:cNvPr id="21" name="Groupe 40"/>
          <p:cNvGrpSpPr>
            <a:grpSpLocks/>
          </p:cNvGrpSpPr>
          <p:nvPr/>
        </p:nvGrpSpPr>
        <p:grpSpPr bwMode="auto">
          <a:xfrm>
            <a:off x="5148113" y="2852936"/>
            <a:ext cx="1008063" cy="647700"/>
            <a:chOff x="7812374" y="2949212"/>
            <a:chExt cx="1008098" cy="648148"/>
          </a:xfrm>
        </p:grpSpPr>
        <p:cxnSp>
          <p:nvCxnSpPr>
            <p:cNvPr id="22" name="Connecteur droit 33"/>
            <p:cNvCxnSpPr>
              <a:cxnSpLocks noChangeShapeType="1"/>
            </p:cNvCxnSpPr>
            <p:nvPr/>
          </p:nvCxnSpPr>
          <p:spPr bwMode="auto">
            <a:xfrm>
              <a:off x="7956376" y="2949212"/>
              <a:ext cx="720080" cy="0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Connecteur droit 34"/>
            <p:cNvCxnSpPr>
              <a:cxnSpLocks noChangeShapeType="1"/>
            </p:cNvCxnSpPr>
            <p:nvPr/>
          </p:nvCxnSpPr>
          <p:spPr bwMode="auto">
            <a:xfrm>
              <a:off x="7956376" y="3597360"/>
              <a:ext cx="720080" cy="0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4" name="ZoneTexte 35"/>
            <p:cNvSpPr txBox="1"/>
            <p:nvPr/>
          </p:nvSpPr>
          <p:spPr>
            <a:xfrm>
              <a:off x="7812374" y="2949212"/>
              <a:ext cx="1008098" cy="5544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Conventional Interfaces Taxonomy</a:t>
              </a:r>
            </a:p>
          </p:txBody>
        </p:sp>
      </p:grpSp>
      <p:cxnSp>
        <p:nvCxnSpPr>
          <p:cNvPr id="25" name="Connecteur droit avec flèche 37"/>
          <p:cNvCxnSpPr>
            <a:cxnSpLocks noChangeShapeType="1"/>
          </p:cNvCxnSpPr>
          <p:nvPr/>
        </p:nvCxnSpPr>
        <p:spPr bwMode="auto">
          <a:xfrm rot="10800000" flipH="1">
            <a:off x="6288686" y="1877482"/>
            <a:ext cx="936625" cy="13668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26" name="Groupe 41"/>
          <p:cNvGrpSpPr>
            <a:grpSpLocks/>
          </p:cNvGrpSpPr>
          <p:nvPr/>
        </p:nvGrpSpPr>
        <p:grpSpPr bwMode="auto">
          <a:xfrm>
            <a:off x="7235575" y="2853209"/>
            <a:ext cx="1368425" cy="792163"/>
            <a:chOff x="1979712" y="3284984"/>
            <a:chExt cx="1368152" cy="792088"/>
          </a:xfrm>
        </p:grpSpPr>
        <p:sp>
          <p:nvSpPr>
            <p:cNvPr id="27" name="Ellipse 42"/>
            <p:cNvSpPr>
              <a:spLocks noChangeArrowheads="1"/>
            </p:cNvSpPr>
            <p:nvPr/>
          </p:nvSpPr>
          <p:spPr bwMode="auto">
            <a:xfrm>
              <a:off x="1979712" y="3284984"/>
              <a:ext cx="1368152" cy="792088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ZoneTexte 43"/>
            <p:cNvSpPr txBox="1"/>
            <p:nvPr/>
          </p:nvSpPr>
          <p:spPr>
            <a:xfrm>
              <a:off x="2051136" y="3356415"/>
              <a:ext cx="1225306" cy="66473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dirty="0" smtClean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Reducing Uncertainty Using </a:t>
              </a:r>
              <a:r>
                <a:rPr lang="en-US" sz="1000" b="1" dirty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Ref State 1</a:t>
              </a:r>
            </a:p>
          </p:txBody>
        </p:sp>
      </p:grpSp>
      <p:grpSp>
        <p:nvGrpSpPr>
          <p:cNvPr id="29" name="Groupe 44"/>
          <p:cNvGrpSpPr>
            <a:grpSpLocks/>
          </p:cNvGrpSpPr>
          <p:nvPr/>
        </p:nvGrpSpPr>
        <p:grpSpPr bwMode="auto">
          <a:xfrm>
            <a:off x="3969122" y="2853211"/>
            <a:ext cx="1106934" cy="647698"/>
            <a:chOff x="7755150" y="2949379"/>
            <a:chExt cx="1106974" cy="648145"/>
          </a:xfrm>
        </p:grpSpPr>
        <p:cxnSp>
          <p:nvCxnSpPr>
            <p:cNvPr id="30" name="Connecteur droit 45"/>
            <p:cNvCxnSpPr>
              <a:cxnSpLocks noChangeShapeType="1"/>
            </p:cNvCxnSpPr>
            <p:nvPr/>
          </p:nvCxnSpPr>
          <p:spPr bwMode="auto">
            <a:xfrm>
              <a:off x="7956372" y="2949379"/>
              <a:ext cx="720079" cy="0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" name="Connecteur droit 46"/>
            <p:cNvCxnSpPr>
              <a:cxnSpLocks noChangeShapeType="1"/>
            </p:cNvCxnSpPr>
            <p:nvPr/>
          </p:nvCxnSpPr>
          <p:spPr bwMode="auto">
            <a:xfrm>
              <a:off x="7956372" y="3597524"/>
              <a:ext cx="720079" cy="0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2" name="ZoneTexte 47"/>
            <p:cNvSpPr txBox="1"/>
            <p:nvPr/>
          </p:nvSpPr>
          <p:spPr>
            <a:xfrm>
              <a:off x="7755150" y="3021162"/>
              <a:ext cx="1106974" cy="4743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000" dirty="0" smtClean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Domain Specific Knowledge</a:t>
              </a:r>
              <a:endParaRPr lang="en-US" sz="1000" dirty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endParaRPr>
            </a:p>
          </p:txBody>
        </p:sp>
      </p:grpSp>
      <p:cxnSp>
        <p:nvCxnSpPr>
          <p:cNvPr id="33" name="Connecteur droit avec flèche 48"/>
          <p:cNvCxnSpPr>
            <a:cxnSpLocks noChangeShapeType="1"/>
          </p:cNvCxnSpPr>
          <p:nvPr/>
        </p:nvCxnSpPr>
        <p:spPr bwMode="auto">
          <a:xfrm rot="10800000" flipH="1" flipV="1">
            <a:off x="6288686" y="3244320"/>
            <a:ext cx="9366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4" name="Connecteur droit avec flèche 50"/>
          <p:cNvCxnSpPr>
            <a:cxnSpLocks noChangeShapeType="1"/>
          </p:cNvCxnSpPr>
          <p:nvPr/>
        </p:nvCxnSpPr>
        <p:spPr bwMode="auto">
          <a:xfrm rot="16200000" flipH="1">
            <a:off x="7631657" y="2565078"/>
            <a:ext cx="5762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" name="ZoneTexte 51"/>
          <p:cNvSpPr txBox="1"/>
          <p:nvPr/>
        </p:nvSpPr>
        <p:spPr bwMode="auto">
          <a:xfrm>
            <a:off x="6948338" y="2348384"/>
            <a:ext cx="1944142" cy="47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Functional </a:t>
            </a:r>
            <a:r>
              <a:rPr lang="en-US" sz="1000" dirty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CI Graph</a:t>
            </a:r>
          </a:p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(all possible </a:t>
            </a:r>
            <a:r>
              <a:rPr lang="en-US" sz="1000" dirty="0" smtClean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interpretation)</a:t>
            </a:r>
            <a:endParaRPr lang="en-US" sz="1000" dirty="0">
              <a:solidFill>
                <a:schemeClr val="tx1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36" name="Groupe 52"/>
          <p:cNvGrpSpPr>
            <a:grpSpLocks/>
          </p:cNvGrpSpPr>
          <p:nvPr/>
        </p:nvGrpSpPr>
        <p:grpSpPr bwMode="auto">
          <a:xfrm>
            <a:off x="3851870" y="4221634"/>
            <a:ext cx="1366838" cy="792163"/>
            <a:chOff x="1979712" y="3284984"/>
            <a:chExt cx="1368152" cy="792088"/>
          </a:xfrm>
        </p:grpSpPr>
        <p:sp>
          <p:nvSpPr>
            <p:cNvPr id="37" name="Ellipse 53"/>
            <p:cNvSpPr>
              <a:spLocks noChangeArrowheads="1"/>
            </p:cNvSpPr>
            <p:nvPr/>
          </p:nvSpPr>
          <p:spPr bwMode="auto">
            <a:xfrm>
              <a:off x="1979712" y="3284984"/>
              <a:ext cx="1368152" cy="792088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ZoneTexte 54"/>
            <p:cNvSpPr txBox="1"/>
            <p:nvPr/>
          </p:nvSpPr>
          <p:spPr>
            <a:xfrm>
              <a:off x="2051219" y="3356415"/>
              <a:ext cx="1225139" cy="66473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dirty="0" smtClean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Reducing Uncertainty Using Rules</a:t>
              </a:r>
              <a:endParaRPr lang="en-US" sz="1000" dirty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endParaRPr>
            </a:p>
          </p:txBody>
        </p:sp>
      </p:grpSp>
      <p:cxnSp>
        <p:nvCxnSpPr>
          <p:cNvPr id="39" name="Connecteur droit avec flèche 56"/>
          <p:cNvCxnSpPr>
            <a:cxnSpLocks noChangeShapeType="1"/>
          </p:cNvCxnSpPr>
          <p:nvPr/>
        </p:nvCxnSpPr>
        <p:spPr bwMode="auto">
          <a:xfrm rot="16200000" flipH="1">
            <a:off x="7631657" y="3933503"/>
            <a:ext cx="5762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0" name="ZoneTexte 57"/>
          <p:cNvSpPr txBox="1"/>
          <p:nvPr/>
        </p:nvSpPr>
        <p:spPr bwMode="auto">
          <a:xfrm>
            <a:off x="1907704" y="4395184"/>
            <a:ext cx="1944216" cy="47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Functional Designations (multiple suggestions)</a:t>
            </a:r>
          </a:p>
        </p:txBody>
      </p:sp>
      <p:grpSp>
        <p:nvGrpSpPr>
          <p:cNvPr id="41" name="Groupe 58"/>
          <p:cNvGrpSpPr>
            <a:grpSpLocks/>
          </p:cNvGrpSpPr>
          <p:nvPr/>
        </p:nvGrpSpPr>
        <p:grpSpPr bwMode="auto">
          <a:xfrm>
            <a:off x="610989" y="3285009"/>
            <a:ext cx="1223963" cy="576263"/>
            <a:chOff x="2051720" y="1700808"/>
            <a:chExt cx="1224136" cy="576064"/>
          </a:xfrm>
        </p:grpSpPr>
        <p:sp>
          <p:nvSpPr>
            <p:cNvPr id="42" name="Rectangle 59"/>
            <p:cNvSpPr>
              <a:spLocks noChangeArrowheads="1"/>
            </p:cNvSpPr>
            <p:nvPr/>
          </p:nvSpPr>
          <p:spPr bwMode="auto">
            <a:xfrm>
              <a:off x="2051720" y="1700808"/>
              <a:ext cx="1224136" cy="57606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ZoneTexte 60"/>
            <p:cNvSpPr txBox="1"/>
            <p:nvPr/>
          </p:nvSpPr>
          <p:spPr>
            <a:xfrm>
              <a:off x="2051720" y="1845221"/>
              <a:ext cx="1224136" cy="2459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Annotated Model</a:t>
              </a:r>
            </a:p>
          </p:txBody>
        </p:sp>
      </p:grpSp>
      <p:cxnSp>
        <p:nvCxnSpPr>
          <p:cNvPr id="44" name="Connecteur droit avec flèche 62"/>
          <p:cNvCxnSpPr>
            <a:cxnSpLocks noChangeShapeType="1"/>
          </p:cNvCxnSpPr>
          <p:nvPr/>
        </p:nvCxnSpPr>
        <p:spPr bwMode="auto">
          <a:xfrm rot="5400000" flipH="1" flipV="1">
            <a:off x="1043583" y="4041453"/>
            <a:ext cx="3603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9" name="ZoneTexte 53"/>
          <p:cNvSpPr txBox="1"/>
          <p:nvPr/>
        </p:nvSpPr>
        <p:spPr bwMode="auto">
          <a:xfrm flipH="1">
            <a:off x="6072786" y="2223557"/>
            <a:ext cx="1223963" cy="265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Interpretations</a:t>
            </a:r>
          </a:p>
        </p:txBody>
      </p:sp>
      <p:sp>
        <p:nvSpPr>
          <p:cNvPr id="50" name="ZoneTexte 62"/>
          <p:cNvSpPr txBox="1"/>
          <p:nvPr/>
        </p:nvSpPr>
        <p:spPr bwMode="auto">
          <a:xfrm flipH="1">
            <a:off x="6372373" y="2836211"/>
            <a:ext cx="1007939" cy="664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Internal </a:t>
            </a:r>
            <a:r>
              <a:rPr lang="en-US" sz="1000" dirty="0" smtClean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Forces Screws</a:t>
            </a:r>
            <a:endParaRPr lang="en-US" sz="1000" dirty="0">
              <a:solidFill>
                <a:schemeClr val="tx1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51" name="Groupe 41"/>
          <p:cNvGrpSpPr>
            <a:grpSpLocks/>
          </p:cNvGrpSpPr>
          <p:nvPr/>
        </p:nvGrpSpPr>
        <p:grpSpPr bwMode="auto">
          <a:xfrm>
            <a:off x="7237163" y="4221634"/>
            <a:ext cx="1366837" cy="792163"/>
            <a:chOff x="1979712" y="3284984"/>
            <a:chExt cx="1368152" cy="792088"/>
          </a:xfrm>
        </p:grpSpPr>
        <p:sp>
          <p:nvSpPr>
            <p:cNvPr id="52" name="Ellipse 42"/>
            <p:cNvSpPr>
              <a:spLocks noChangeArrowheads="1"/>
            </p:cNvSpPr>
            <p:nvPr/>
          </p:nvSpPr>
          <p:spPr bwMode="auto">
            <a:xfrm>
              <a:off x="1979712" y="3284984"/>
              <a:ext cx="1368152" cy="792088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ZoneTexte 69"/>
            <p:cNvSpPr txBox="1"/>
            <p:nvPr/>
          </p:nvSpPr>
          <p:spPr>
            <a:xfrm>
              <a:off x="2051218" y="3356415"/>
              <a:ext cx="1225141" cy="66473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dirty="0" smtClean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Reducing Uncertainty Using </a:t>
              </a:r>
              <a:r>
                <a:rPr lang="en-US" sz="1000" b="1" dirty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Ref State 2</a:t>
              </a:r>
            </a:p>
          </p:txBody>
        </p:sp>
      </p:grpSp>
      <p:cxnSp>
        <p:nvCxnSpPr>
          <p:cNvPr id="54" name="Connecteur droit avec flèche 71"/>
          <p:cNvCxnSpPr>
            <a:cxnSpLocks noChangeShapeType="1"/>
          </p:cNvCxnSpPr>
          <p:nvPr/>
        </p:nvCxnSpPr>
        <p:spPr bwMode="auto">
          <a:xfrm rot="10800000" flipH="1" flipV="1">
            <a:off x="6288686" y="3244320"/>
            <a:ext cx="936625" cy="1368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5" name="ZoneTexte 75"/>
          <p:cNvSpPr txBox="1"/>
          <p:nvPr/>
        </p:nvSpPr>
        <p:spPr bwMode="auto">
          <a:xfrm flipH="1">
            <a:off x="6156176" y="3933056"/>
            <a:ext cx="1223963" cy="263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Kinematic Screws</a:t>
            </a:r>
          </a:p>
        </p:txBody>
      </p:sp>
      <p:sp>
        <p:nvSpPr>
          <p:cNvPr id="56" name="ZoneTexte 82"/>
          <p:cNvSpPr txBox="1"/>
          <p:nvPr/>
        </p:nvSpPr>
        <p:spPr bwMode="auto">
          <a:xfrm>
            <a:off x="5508104" y="5229200"/>
            <a:ext cx="1512168" cy="28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Kinematic Constraints</a:t>
            </a:r>
          </a:p>
        </p:txBody>
      </p:sp>
      <p:sp>
        <p:nvSpPr>
          <p:cNvPr id="57" name="ZoneTexte 85"/>
          <p:cNvSpPr txBox="1"/>
          <p:nvPr/>
        </p:nvSpPr>
        <p:spPr bwMode="auto">
          <a:xfrm>
            <a:off x="7092700" y="3716809"/>
            <a:ext cx="1655763" cy="474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Functional </a:t>
            </a:r>
            <a:r>
              <a:rPr lang="en-US" sz="1000" dirty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CI Graph</a:t>
            </a:r>
          </a:p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(less </a:t>
            </a:r>
            <a:r>
              <a:rPr lang="en-US" sz="1000" dirty="0" smtClean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interpretations)</a:t>
            </a:r>
            <a:endParaRPr lang="en-US" sz="1000" dirty="0">
              <a:solidFill>
                <a:schemeClr val="tx1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58" name="Groupe 52"/>
          <p:cNvGrpSpPr>
            <a:grpSpLocks/>
          </p:cNvGrpSpPr>
          <p:nvPr/>
        </p:nvGrpSpPr>
        <p:grpSpPr bwMode="auto">
          <a:xfrm>
            <a:off x="467816" y="4221634"/>
            <a:ext cx="1511896" cy="792163"/>
            <a:chOff x="1907990" y="3284984"/>
            <a:chExt cx="1511594" cy="792088"/>
          </a:xfrm>
        </p:grpSpPr>
        <p:sp>
          <p:nvSpPr>
            <p:cNvPr id="59" name="Ellipse 53"/>
            <p:cNvSpPr>
              <a:spLocks noChangeArrowheads="1"/>
            </p:cNvSpPr>
            <p:nvPr/>
          </p:nvSpPr>
          <p:spPr bwMode="auto">
            <a:xfrm>
              <a:off x="1979712" y="3284984"/>
              <a:ext cx="1368152" cy="792088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ZoneTexte 88"/>
            <p:cNvSpPr txBox="1"/>
            <p:nvPr/>
          </p:nvSpPr>
          <p:spPr>
            <a:xfrm>
              <a:off x="1907990" y="3356414"/>
              <a:ext cx="1511594" cy="6647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000" dirty="0" smtClean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Matching Components with Functional Designations</a:t>
              </a:r>
              <a:endParaRPr lang="en-US" sz="1000" dirty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endParaRPr>
            </a:p>
          </p:txBody>
        </p:sp>
      </p:grpSp>
      <p:cxnSp>
        <p:nvCxnSpPr>
          <p:cNvPr id="61" name="Connecteur droit avec flèche 97"/>
          <p:cNvCxnSpPr>
            <a:cxnSpLocks noChangeShapeType="1"/>
            <a:stCxn id="52" idx="2"/>
          </p:cNvCxnSpPr>
          <p:nvPr/>
        </p:nvCxnSpPr>
        <p:spPr bwMode="auto">
          <a:xfrm flipH="1" flipV="1">
            <a:off x="5218708" y="4616922"/>
            <a:ext cx="2018455" cy="79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2" name="ZoneTexte 98"/>
          <p:cNvSpPr txBox="1"/>
          <p:nvPr/>
        </p:nvSpPr>
        <p:spPr bwMode="auto">
          <a:xfrm>
            <a:off x="5436096" y="4395184"/>
            <a:ext cx="1584176" cy="47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Functional CI Graph (least </a:t>
            </a:r>
            <a:r>
              <a:rPr lang="en-US" sz="1000" dirty="0" smtClean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interpretations)</a:t>
            </a:r>
            <a:endParaRPr lang="en-US" sz="1000" dirty="0">
              <a:solidFill>
                <a:schemeClr val="tx1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3" name="Connecteur droit avec flèche 103"/>
          <p:cNvCxnSpPr>
            <a:cxnSpLocks noChangeShapeType="1"/>
            <a:endCxn id="59" idx="6"/>
          </p:cNvCxnSpPr>
          <p:nvPr/>
        </p:nvCxnSpPr>
        <p:spPr bwMode="auto">
          <a:xfrm flipH="1" flipV="1">
            <a:off x="1907977" y="4617716"/>
            <a:ext cx="1943893" cy="79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4" name="Connecteur droit avec flèche 111"/>
          <p:cNvCxnSpPr>
            <a:cxnSpLocks noChangeShapeType="1"/>
          </p:cNvCxnSpPr>
          <p:nvPr/>
        </p:nvCxnSpPr>
        <p:spPr bwMode="auto">
          <a:xfrm rot="5400000">
            <a:off x="4212233" y="3897784"/>
            <a:ext cx="6477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71" name="Groupe 44"/>
          <p:cNvGrpSpPr>
            <a:grpSpLocks/>
          </p:cNvGrpSpPr>
          <p:nvPr/>
        </p:nvGrpSpPr>
        <p:grpSpPr bwMode="auto">
          <a:xfrm>
            <a:off x="2915866" y="2852936"/>
            <a:ext cx="1008062" cy="647700"/>
            <a:chOff x="7804584" y="2949377"/>
            <a:chExt cx="1008098" cy="648147"/>
          </a:xfrm>
        </p:grpSpPr>
        <p:cxnSp>
          <p:nvCxnSpPr>
            <p:cNvPr id="72" name="Connecteur droit 45"/>
            <p:cNvCxnSpPr>
              <a:cxnSpLocks noChangeShapeType="1"/>
            </p:cNvCxnSpPr>
            <p:nvPr/>
          </p:nvCxnSpPr>
          <p:spPr bwMode="auto">
            <a:xfrm>
              <a:off x="7956372" y="2949379"/>
              <a:ext cx="720079" cy="0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" name="Connecteur droit 46"/>
            <p:cNvCxnSpPr>
              <a:cxnSpLocks noChangeShapeType="1"/>
            </p:cNvCxnSpPr>
            <p:nvPr/>
          </p:nvCxnSpPr>
          <p:spPr bwMode="auto">
            <a:xfrm>
              <a:off x="7956372" y="3597524"/>
              <a:ext cx="720079" cy="0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4" name="ZoneTexte 47"/>
            <p:cNvSpPr txBox="1"/>
            <p:nvPr/>
          </p:nvSpPr>
          <p:spPr>
            <a:xfrm>
              <a:off x="7804584" y="2949377"/>
              <a:ext cx="1008098" cy="5544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Functional Designations Taxonomy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406212" y="5113648"/>
            <a:ext cx="288032" cy="576064"/>
            <a:chOff x="1979712" y="5013176"/>
            <a:chExt cx="648072" cy="1296144"/>
          </a:xfrm>
        </p:grpSpPr>
        <p:sp>
          <p:nvSpPr>
            <p:cNvPr id="78" name="Oval 77"/>
            <p:cNvSpPr/>
            <p:nvPr/>
          </p:nvSpPr>
          <p:spPr bwMode="auto">
            <a:xfrm>
              <a:off x="1979712" y="5013176"/>
              <a:ext cx="648072" cy="64807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 bwMode="auto">
            <a:xfrm>
              <a:off x="2311288" y="5661248"/>
              <a:ext cx="0" cy="3600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2311288" y="6021288"/>
              <a:ext cx="216024" cy="28803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 flipH="1">
              <a:off x="2095264" y="6021288"/>
              <a:ext cx="216024" cy="28803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2023256" y="5805264"/>
              <a:ext cx="576064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4932040" y="5013176"/>
            <a:ext cx="3024336" cy="432048"/>
            <a:chOff x="4932040" y="5085184"/>
            <a:chExt cx="3024336" cy="432048"/>
          </a:xfrm>
        </p:grpSpPr>
        <p:cxnSp>
          <p:nvCxnSpPr>
            <p:cNvPr id="103" name="Straight Connector 102"/>
            <p:cNvCxnSpPr/>
            <p:nvPr/>
          </p:nvCxnSpPr>
          <p:spPr bwMode="auto">
            <a:xfrm>
              <a:off x="4932040" y="5517232"/>
              <a:ext cx="3024336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Straight Arrow Connector 104"/>
            <p:cNvCxnSpPr/>
            <p:nvPr/>
          </p:nvCxnSpPr>
          <p:spPr bwMode="auto">
            <a:xfrm flipV="1">
              <a:off x="7956376" y="5085184"/>
              <a:ext cx="0" cy="432048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08" name="Straight Arrow Connector 107"/>
          <p:cNvCxnSpPr>
            <a:endCxn id="59" idx="6"/>
          </p:cNvCxnSpPr>
          <p:nvPr/>
        </p:nvCxnSpPr>
        <p:spPr bwMode="auto">
          <a:xfrm flipH="1">
            <a:off x="1907977" y="3284984"/>
            <a:ext cx="863823" cy="13327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3" name="ZoneTexte 98"/>
          <p:cNvSpPr txBox="1"/>
          <p:nvPr/>
        </p:nvSpPr>
        <p:spPr bwMode="auto">
          <a:xfrm>
            <a:off x="3758140" y="3923866"/>
            <a:ext cx="1584176" cy="2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Supplementary Rules</a:t>
            </a:r>
            <a:endParaRPr lang="en-US" sz="1000" dirty="0">
              <a:solidFill>
                <a:schemeClr val="tx1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114" name="ZoneTexte 98"/>
          <p:cNvSpPr txBox="1"/>
          <p:nvPr/>
        </p:nvSpPr>
        <p:spPr bwMode="auto">
          <a:xfrm>
            <a:off x="1619672" y="3919672"/>
            <a:ext cx="1584176" cy="2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Functional Patterns</a:t>
            </a:r>
            <a:endParaRPr lang="en-US" sz="1000" dirty="0">
              <a:solidFill>
                <a:schemeClr val="tx1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2483768" y="2492896"/>
            <a:ext cx="4104456" cy="13681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ZoneTexte 22"/>
          <p:cNvSpPr txBox="1"/>
          <p:nvPr/>
        </p:nvSpPr>
        <p:spPr bwMode="auto">
          <a:xfrm>
            <a:off x="2555776" y="2348880"/>
            <a:ext cx="1512168" cy="2831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Entity Knowledge Base</a:t>
            </a:r>
            <a:endParaRPr lang="en-US" sz="1000" dirty="0">
              <a:solidFill>
                <a:schemeClr val="tx1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117" name="ZoneTexte 22"/>
          <p:cNvSpPr txBox="1"/>
          <p:nvPr/>
        </p:nvSpPr>
        <p:spPr bwMode="auto">
          <a:xfrm>
            <a:off x="2122314" y="1660798"/>
            <a:ext cx="12255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Unique B-Rep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Currently Implemented Modules</a:t>
            </a:r>
            <a:endParaRPr lang="fr-FR" sz="3600" dirty="0"/>
          </a:p>
        </p:txBody>
      </p:sp>
      <p:grpSp>
        <p:nvGrpSpPr>
          <p:cNvPr id="3" name="Groupe 11"/>
          <p:cNvGrpSpPr>
            <a:grpSpLocks/>
          </p:cNvGrpSpPr>
          <p:nvPr/>
        </p:nvGrpSpPr>
        <p:grpSpPr bwMode="auto">
          <a:xfrm>
            <a:off x="539552" y="1484784"/>
            <a:ext cx="1368425" cy="792163"/>
            <a:chOff x="1979712" y="3284984"/>
            <a:chExt cx="1368152" cy="792088"/>
          </a:xfrm>
          <a:solidFill>
            <a:schemeClr val="bg1">
              <a:lumMod val="65000"/>
            </a:schemeClr>
          </a:solidFill>
        </p:grpSpPr>
        <p:sp>
          <p:nvSpPr>
            <p:cNvPr id="5" name="Ellipse 4"/>
            <p:cNvSpPr>
              <a:spLocks noChangeArrowheads="1"/>
            </p:cNvSpPr>
            <p:nvPr/>
          </p:nvSpPr>
          <p:spPr bwMode="auto">
            <a:xfrm>
              <a:off x="1979712" y="3284984"/>
              <a:ext cx="1368152" cy="792088"/>
            </a:xfrm>
            <a:prstGeom prst="ellipse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ZoneTexte 6"/>
            <p:cNvSpPr txBox="1"/>
            <p:nvPr/>
          </p:nvSpPr>
          <p:spPr>
            <a:xfrm>
              <a:off x="2051135" y="3356415"/>
              <a:ext cx="1225306" cy="55398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Maximal Surface/Edges Detection</a:t>
              </a:r>
            </a:p>
          </p:txBody>
        </p:sp>
      </p:grpSp>
      <p:grpSp>
        <p:nvGrpSpPr>
          <p:cNvPr id="4" name="Groupe 10"/>
          <p:cNvGrpSpPr>
            <a:grpSpLocks/>
          </p:cNvGrpSpPr>
          <p:nvPr/>
        </p:nvGrpSpPr>
        <p:grpSpPr bwMode="auto">
          <a:xfrm>
            <a:off x="610989" y="2637309"/>
            <a:ext cx="1223963" cy="576263"/>
            <a:chOff x="2051720" y="1700808"/>
            <a:chExt cx="1224136" cy="57606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51720" y="1700808"/>
              <a:ext cx="1224136" cy="57606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ZoneTexte 9"/>
            <p:cNvSpPr txBox="1"/>
            <p:nvPr/>
          </p:nvSpPr>
          <p:spPr>
            <a:xfrm>
              <a:off x="2051720" y="1845221"/>
              <a:ext cx="1224136" cy="2459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STEP File</a:t>
              </a:r>
            </a:p>
          </p:txBody>
        </p:sp>
      </p:grpSp>
      <p:cxnSp>
        <p:nvCxnSpPr>
          <p:cNvPr id="10" name="Connecteur droit avec flèche 13"/>
          <p:cNvCxnSpPr>
            <a:cxnSpLocks noChangeShapeType="1"/>
          </p:cNvCxnSpPr>
          <p:nvPr/>
        </p:nvCxnSpPr>
        <p:spPr bwMode="auto">
          <a:xfrm rot="5400000" flipH="1" flipV="1">
            <a:off x="1043583" y="2457128"/>
            <a:ext cx="3603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7" name="Groupe 14"/>
          <p:cNvGrpSpPr>
            <a:grpSpLocks/>
          </p:cNvGrpSpPr>
          <p:nvPr/>
        </p:nvGrpSpPr>
        <p:grpSpPr bwMode="auto">
          <a:xfrm>
            <a:off x="3851870" y="1495670"/>
            <a:ext cx="1366838" cy="792163"/>
            <a:chOff x="1979712" y="3284984"/>
            <a:chExt cx="1368152" cy="792088"/>
          </a:xfrm>
          <a:solidFill>
            <a:schemeClr val="bg1">
              <a:lumMod val="65000"/>
            </a:schemeClr>
          </a:solidFill>
        </p:grpSpPr>
        <p:sp>
          <p:nvSpPr>
            <p:cNvPr id="12" name="Ellipse 15"/>
            <p:cNvSpPr>
              <a:spLocks noChangeArrowheads="1"/>
            </p:cNvSpPr>
            <p:nvPr/>
          </p:nvSpPr>
          <p:spPr bwMode="auto">
            <a:xfrm>
              <a:off x="1979712" y="3284984"/>
              <a:ext cx="1368152" cy="792088"/>
            </a:xfrm>
            <a:prstGeom prst="ellipse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ZoneTexte 16"/>
            <p:cNvSpPr txBox="1"/>
            <p:nvPr/>
          </p:nvSpPr>
          <p:spPr>
            <a:xfrm>
              <a:off x="2051219" y="3356415"/>
              <a:ext cx="1225139" cy="6650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Geometric Interaction Detection</a:t>
              </a:r>
            </a:p>
          </p:txBody>
        </p:sp>
      </p:grpSp>
      <p:cxnSp>
        <p:nvCxnSpPr>
          <p:cNvPr id="14" name="Connecteur droit avec flèche 20"/>
          <p:cNvCxnSpPr>
            <a:cxnSpLocks noChangeShapeType="1"/>
            <a:stCxn id="5" idx="6"/>
          </p:cNvCxnSpPr>
          <p:nvPr/>
        </p:nvCxnSpPr>
        <p:spPr bwMode="auto">
          <a:xfrm>
            <a:off x="1907977" y="1880866"/>
            <a:ext cx="1943893" cy="79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11" name="Groupe 26"/>
          <p:cNvGrpSpPr>
            <a:grpSpLocks/>
          </p:cNvGrpSpPr>
          <p:nvPr/>
        </p:nvGrpSpPr>
        <p:grpSpPr bwMode="auto">
          <a:xfrm>
            <a:off x="7235575" y="1484779"/>
            <a:ext cx="1368425" cy="792162"/>
            <a:chOff x="1979712" y="3284984"/>
            <a:chExt cx="1368152" cy="792088"/>
          </a:xfrm>
          <a:solidFill>
            <a:schemeClr val="bg1">
              <a:lumMod val="65000"/>
            </a:schemeClr>
          </a:solidFill>
        </p:grpSpPr>
        <p:sp>
          <p:nvSpPr>
            <p:cNvPr id="17" name="Ellipse 27"/>
            <p:cNvSpPr>
              <a:spLocks noChangeArrowheads="1"/>
            </p:cNvSpPr>
            <p:nvPr/>
          </p:nvSpPr>
          <p:spPr bwMode="auto">
            <a:xfrm>
              <a:off x="1979712" y="3284984"/>
              <a:ext cx="1368152" cy="792088"/>
            </a:xfrm>
            <a:prstGeom prst="ellipse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ZoneTexte 28"/>
            <p:cNvSpPr txBox="1"/>
            <p:nvPr/>
          </p:nvSpPr>
          <p:spPr>
            <a:xfrm>
              <a:off x="2051136" y="3340267"/>
              <a:ext cx="1225306" cy="6647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dirty="0" smtClean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Initialization of the Instances Knowledge Base</a:t>
              </a:r>
              <a:endParaRPr lang="en-US" sz="1000" b="1" dirty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endParaRPr>
            </a:p>
          </p:txBody>
        </p:sp>
      </p:grpSp>
      <p:cxnSp>
        <p:nvCxnSpPr>
          <p:cNvPr id="19" name="Connecteur droit avec flèche 30"/>
          <p:cNvCxnSpPr>
            <a:cxnSpLocks noChangeShapeType="1"/>
            <a:endCxn id="17" idx="2"/>
          </p:cNvCxnSpPr>
          <p:nvPr/>
        </p:nvCxnSpPr>
        <p:spPr bwMode="auto">
          <a:xfrm flipV="1">
            <a:off x="5220072" y="1880866"/>
            <a:ext cx="2015503" cy="79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0" name="ZoneTexte 31"/>
          <p:cNvSpPr txBox="1"/>
          <p:nvPr/>
        </p:nvSpPr>
        <p:spPr bwMode="auto">
          <a:xfrm>
            <a:off x="5652120" y="1659781"/>
            <a:ext cx="863600" cy="473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Geometric CI Graph</a:t>
            </a:r>
          </a:p>
        </p:txBody>
      </p:sp>
      <p:grpSp>
        <p:nvGrpSpPr>
          <p:cNvPr id="16" name="Groupe 40"/>
          <p:cNvGrpSpPr>
            <a:grpSpLocks/>
          </p:cNvGrpSpPr>
          <p:nvPr/>
        </p:nvGrpSpPr>
        <p:grpSpPr bwMode="auto">
          <a:xfrm>
            <a:off x="5148113" y="2852936"/>
            <a:ext cx="1008063" cy="647700"/>
            <a:chOff x="7812374" y="2949212"/>
            <a:chExt cx="1008098" cy="648148"/>
          </a:xfrm>
        </p:grpSpPr>
        <p:cxnSp>
          <p:nvCxnSpPr>
            <p:cNvPr id="22" name="Connecteur droit 33"/>
            <p:cNvCxnSpPr>
              <a:cxnSpLocks noChangeShapeType="1"/>
            </p:cNvCxnSpPr>
            <p:nvPr/>
          </p:nvCxnSpPr>
          <p:spPr bwMode="auto">
            <a:xfrm>
              <a:off x="7956376" y="2949212"/>
              <a:ext cx="720080" cy="0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Connecteur droit 34"/>
            <p:cNvCxnSpPr>
              <a:cxnSpLocks noChangeShapeType="1"/>
            </p:cNvCxnSpPr>
            <p:nvPr/>
          </p:nvCxnSpPr>
          <p:spPr bwMode="auto">
            <a:xfrm>
              <a:off x="7956376" y="3597360"/>
              <a:ext cx="720080" cy="0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4" name="ZoneTexte 35"/>
            <p:cNvSpPr txBox="1"/>
            <p:nvPr/>
          </p:nvSpPr>
          <p:spPr>
            <a:xfrm>
              <a:off x="7812374" y="2949212"/>
              <a:ext cx="1008098" cy="5544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Conventional Interfaces Taxonomy</a:t>
              </a:r>
            </a:p>
          </p:txBody>
        </p:sp>
      </p:grpSp>
      <p:cxnSp>
        <p:nvCxnSpPr>
          <p:cNvPr id="25" name="Connecteur droit avec flèche 37"/>
          <p:cNvCxnSpPr>
            <a:cxnSpLocks noChangeShapeType="1"/>
          </p:cNvCxnSpPr>
          <p:nvPr/>
        </p:nvCxnSpPr>
        <p:spPr bwMode="auto">
          <a:xfrm rot="10800000" flipH="1">
            <a:off x="6288686" y="1877482"/>
            <a:ext cx="936625" cy="13668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21" name="Groupe 41"/>
          <p:cNvGrpSpPr>
            <a:grpSpLocks/>
          </p:cNvGrpSpPr>
          <p:nvPr/>
        </p:nvGrpSpPr>
        <p:grpSpPr bwMode="auto">
          <a:xfrm>
            <a:off x="7235575" y="2853209"/>
            <a:ext cx="1368425" cy="792163"/>
            <a:chOff x="1979712" y="3284984"/>
            <a:chExt cx="1368152" cy="792088"/>
          </a:xfrm>
          <a:solidFill>
            <a:schemeClr val="bg1">
              <a:lumMod val="65000"/>
            </a:schemeClr>
          </a:solidFill>
        </p:grpSpPr>
        <p:sp>
          <p:nvSpPr>
            <p:cNvPr id="27" name="Ellipse 42"/>
            <p:cNvSpPr>
              <a:spLocks noChangeArrowheads="1"/>
            </p:cNvSpPr>
            <p:nvPr/>
          </p:nvSpPr>
          <p:spPr bwMode="auto">
            <a:xfrm>
              <a:off x="1979712" y="3284984"/>
              <a:ext cx="1368152" cy="792088"/>
            </a:xfrm>
            <a:prstGeom prst="ellipse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ZoneTexte 43"/>
            <p:cNvSpPr txBox="1"/>
            <p:nvPr/>
          </p:nvSpPr>
          <p:spPr>
            <a:xfrm>
              <a:off x="2051136" y="3356415"/>
              <a:ext cx="1225306" cy="66473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dirty="0" smtClean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Reducing Uncertainty Using </a:t>
              </a:r>
              <a:r>
                <a:rPr lang="en-US" sz="1000" b="1" dirty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Ref State 1</a:t>
              </a:r>
            </a:p>
          </p:txBody>
        </p:sp>
      </p:grpSp>
      <p:grpSp>
        <p:nvGrpSpPr>
          <p:cNvPr id="26" name="Groupe 44"/>
          <p:cNvGrpSpPr>
            <a:grpSpLocks/>
          </p:cNvGrpSpPr>
          <p:nvPr/>
        </p:nvGrpSpPr>
        <p:grpSpPr bwMode="auto">
          <a:xfrm>
            <a:off x="3969122" y="2853211"/>
            <a:ext cx="1106934" cy="647698"/>
            <a:chOff x="7755150" y="2949379"/>
            <a:chExt cx="1106974" cy="648145"/>
          </a:xfrm>
        </p:grpSpPr>
        <p:cxnSp>
          <p:nvCxnSpPr>
            <p:cNvPr id="30" name="Connecteur droit 45"/>
            <p:cNvCxnSpPr>
              <a:cxnSpLocks noChangeShapeType="1"/>
            </p:cNvCxnSpPr>
            <p:nvPr/>
          </p:nvCxnSpPr>
          <p:spPr bwMode="auto">
            <a:xfrm>
              <a:off x="7956372" y="2949379"/>
              <a:ext cx="720079" cy="0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" name="Connecteur droit 46"/>
            <p:cNvCxnSpPr>
              <a:cxnSpLocks noChangeShapeType="1"/>
            </p:cNvCxnSpPr>
            <p:nvPr/>
          </p:nvCxnSpPr>
          <p:spPr bwMode="auto">
            <a:xfrm>
              <a:off x="7956372" y="3597524"/>
              <a:ext cx="720079" cy="0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2" name="ZoneTexte 47"/>
            <p:cNvSpPr txBox="1"/>
            <p:nvPr/>
          </p:nvSpPr>
          <p:spPr>
            <a:xfrm>
              <a:off x="7755150" y="3021162"/>
              <a:ext cx="1106974" cy="4743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000" dirty="0" smtClean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Domain Specific Knowledge</a:t>
              </a:r>
              <a:endParaRPr lang="en-US" sz="1000" dirty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endParaRPr>
            </a:p>
          </p:txBody>
        </p:sp>
      </p:grpSp>
      <p:cxnSp>
        <p:nvCxnSpPr>
          <p:cNvPr id="33" name="Connecteur droit avec flèche 48"/>
          <p:cNvCxnSpPr>
            <a:cxnSpLocks noChangeShapeType="1"/>
          </p:cNvCxnSpPr>
          <p:nvPr/>
        </p:nvCxnSpPr>
        <p:spPr bwMode="auto">
          <a:xfrm rot="10800000" flipH="1" flipV="1">
            <a:off x="6288686" y="3244320"/>
            <a:ext cx="9366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4" name="Connecteur droit avec flèche 50"/>
          <p:cNvCxnSpPr>
            <a:cxnSpLocks noChangeShapeType="1"/>
          </p:cNvCxnSpPr>
          <p:nvPr/>
        </p:nvCxnSpPr>
        <p:spPr bwMode="auto">
          <a:xfrm rot="16200000" flipH="1">
            <a:off x="7631657" y="2565078"/>
            <a:ext cx="5762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" name="ZoneTexte 51"/>
          <p:cNvSpPr txBox="1"/>
          <p:nvPr/>
        </p:nvSpPr>
        <p:spPr bwMode="auto">
          <a:xfrm>
            <a:off x="6948338" y="2348384"/>
            <a:ext cx="1944142" cy="47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Functional </a:t>
            </a:r>
            <a:r>
              <a:rPr lang="en-US" sz="1000" dirty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CI Graph</a:t>
            </a:r>
          </a:p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(all possible </a:t>
            </a:r>
            <a:r>
              <a:rPr lang="en-US" sz="1000" dirty="0" smtClean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interpretation)</a:t>
            </a:r>
            <a:endParaRPr lang="en-US" sz="1000" dirty="0">
              <a:solidFill>
                <a:schemeClr val="tx1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29" name="Groupe 52"/>
          <p:cNvGrpSpPr>
            <a:grpSpLocks/>
          </p:cNvGrpSpPr>
          <p:nvPr/>
        </p:nvGrpSpPr>
        <p:grpSpPr bwMode="auto">
          <a:xfrm>
            <a:off x="3851870" y="4221634"/>
            <a:ext cx="1366838" cy="792163"/>
            <a:chOff x="1979712" y="3284984"/>
            <a:chExt cx="1368152" cy="792088"/>
          </a:xfrm>
          <a:solidFill>
            <a:schemeClr val="bg1">
              <a:lumMod val="85000"/>
            </a:schemeClr>
          </a:solidFill>
        </p:grpSpPr>
        <p:sp>
          <p:nvSpPr>
            <p:cNvPr id="37" name="Ellipse 53"/>
            <p:cNvSpPr>
              <a:spLocks noChangeArrowheads="1"/>
            </p:cNvSpPr>
            <p:nvPr/>
          </p:nvSpPr>
          <p:spPr bwMode="auto">
            <a:xfrm>
              <a:off x="1979712" y="3284984"/>
              <a:ext cx="1368152" cy="792088"/>
            </a:xfrm>
            <a:prstGeom prst="ellipse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ZoneTexte 54"/>
            <p:cNvSpPr txBox="1"/>
            <p:nvPr/>
          </p:nvSpPr>
          <p:spPr>
            <a:xfrm>
              <a:off x="2051219" y="3356415"/>
              <a:ext cx="1225139" cy="66473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dirty="0" smtClean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Reducing Uncertainty Using Rules</a:t>
              </a:r>
              <a:endParaRPr lang="en-US" sz="1000" dirty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endParaRPr>
            </a:p>
          </p:txBody>
        </p:sp>
      </p:grpSp>
      <p:cxnSp>
        <p:nvCxnSpPr>
          <p:cNvPr id="39" name="Connecteur droit avec flèche 56"/>
          <p:cNvCxnSpPr>
            <a:cxnSpLocks noChangeShapeType="1"/>
          </p:cNvCxnSpPr>
          <p:nvPr/>
        </p:nvCxnSpPr>
        <p:spPr bwMode="auto">
          <a:xfrm rot="16200000" flipH="1">
            <a:off x="7631657" y="3933503"/>
            <a:ext cx="5762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0" name="ZoneTexte 57"/>
          <p:cNvSpPr txBox="1"/>
          <p:nvPr/>
        </p:nvSpPr>
        <p:spPr bwMode="auto">
          <a:xfrm>
            <a:off x="1907704" y="4395184"/>
            <a:ext cx="1944216" cy="47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Functional Designations (multiple suggestions)</a:t>
            </a:r>
          </a:p>
        </p:txBody>
      </p:sp>
      <p:grpSp>
        <p:nvGrpSpPr>
          <p:cNvPr id="36" name="Groupe 58"/>
          <p:cNvGrpSpPr>
            <a:grpSpLocks/>
          </p:cNvGrpSpPr>
          <p:nvPr/>
        </p:nvGrpSpPr>
        <p:grpSpPr bwMode="auto">
          <a:xfrm>
            <a:off x="610989" y="3285009"/>
            <a:ext cx="1223963" cy="576263"/>
            <a:chOff x="2051720" y="1700808"/>
            <a:chExt cx="1224136" cy="576064"/>
          </a:xfrm>
        </p:grpSpPr>
        <p:sp>
          <p:nvSpPr>
            <p:cNvPr id="42" name="Rectangle 59"/>
            <p:cNvSpPr>
              <a:spLocks noChangeArrowheads="1"/>
            </p:cNvSpPr>
            <p:nvPr/>
          </p:nvSpPr>
          <p:spPr bwMode="auto">
            <a:xfrm>
              <a:off x="2051720" y="1700808"/>
              <a:ext cx="1224136" cy="57606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ZoneTexte 60"/>
            <p:cNvSpPr txBox="1"/>
            <p:nvPr/>
          </p:nvSpPr>
          <p:spPr>
            <a:xfrm>
              <a:off x="2051720" y="1845221"/>
              <a:ext cx="1224136" cy="2459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Annotated Model</a:t>
              </a:r>
            </a:p>
          </p:txBody>
        </p:sp>
      </p:grpSp>
      <p:cxnSp>
        <p:nvCxnSpPr>
          <p:cNvPr id="44" name="Connecteur droit avec flèche 62"/>
          <p:cNvCxnSpPr>
            <a:cxnSpLocks noChangeShapeType="1"/>
          </p:cNvCxnSpPr>
          <p:nvPr/>
        </p:nvCxnSpPr>
        <p:spPr bwMode="auto">
          <a:xfrm rot="5400000" flipH="1" flipV="1">
            <a:off x="1043583" y="4041453"/>
            <a:ext cx="3603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9" name="ZoneTexte 53"/>
          <p:cNvSpPr txBox="1"/>
          <p:nvPr/>
        </p:nvSpPr>
        <p:spPr bwMode="auto">
          <a:xfrm flipH="1">
            <a:off x="6072786" y="2223557"/>
            <a:ext cx="1223963" cy="265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Interpretations</a:t>
            </a:r>
          </a:p>
        </p:txBody>
      </p:sp>
      <p:sp>
        <p:nvSpPr>
          <p:cNvPr id="50" name="ZoneTexte 62"/>
          <p:cNvSpPr txBox="1"/>
          <p:nvPr/>
        </p:nvSpPr>
        <p:spPr bwMode="auto">
          <a:xfrm flipH="1">
            <a:off x="6372373" y="2836211"/>
            <a:ext cx="1007939" cy="664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Internal </a:t>
            </a:r>
            <a:r>
              <a:rPr lang="en-US" sz="1000" dirty="0" smtClean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Forces Screws</a:t>
            </a:r>
            <a:endParaRPr lang="en-US" sz="1000" dirty="0">
              <a:solidFill>
                <a:schemeClr val="tx1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41" name="Groupe 41"/>
          <p:cNvGrpSpPr>
            <a:grpSpLocks/>
          </p:cNvGrpSpPr>
          <p:nvPr/>
        </p:nvGrpSpPr>
        <p:grpSpPr bwMode="auto">
          <a:xfrm>
            <a:off x="7237163" y="4221634"/>
            <a:ext cx="1366837" cy="792163"/>
            <a:chOff x="1979712" y="3284984"/>
            <a:chExt cx="1368152" cy="792088"/>
          </a:xfrm>
        </p:grpSpPr>
        <p:sp>
          <p:nvSpPr>
            <p:cNvPr id="52" name="Ellipse 42"/>
            <p:cNvSpPr>
              <a:spLocks noChangeArrowheads="1"/>
            </p:cNvSpPr>
            <p:nvPr/>
          </p:nvSpPr>
          <p:spPr bwMode="auto">
            <a:xfrm>
              <a:off x="1979712" y="3284984"/>
              <a:ext cx="1368152" cy="792088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ZoneTexte 69"/>
            <p:cNvSpPr txBox="1"/>
            <p:nvPr/>
          </p:nvSpPr>
          <p:spPr>
            <a:xfrm>
              <a:off x="2051218" y="3356415"/>
              <a:ext cx="1225141" cy="66473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dirty="0" smtClean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Reducing Uncertainty Using </a:t>
              </a:r>
              <a:r>
                <a:rPr lang="en-US" sz="1000" b="1" dirty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Ref State 2</a:t>
              </a:r>
            </a:p>
          </p:txBody>
        </p:sp>
      </p:grpSp>
      <p:cxnSp>
        <p:nvCxnSpPr>
          <p:cNvPr id="54" name="Connecteur droit avec flèche 71"/>
          <p:cNvCxnSpPr>
            <a:cxnSpLocks noChangeShapeType="1"/>
          </p:cNvCxnSpPr>
          <p:nvPr/>
        </p:nvCxnSpPr>
        <p:spPr bwMode="auto">
          <a:xfrm rot="10800000" flipH="1" flipV="1">
            <a:off x="6288686" y="3244320"/>
            <a:ext cx="936625" cy="1368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5" name="ZoneTexte 75"/>
          <p:cNvSpPr txBox="1"/>
          <p:nvPr/>
        </p:nvSpPr>
        <p:spPr bwMode="auto">
          <a:xfrm flipH="1">
            <a:off x="6156176" y="3933056"/>
            <a:ext cx="1223963" cy="263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Kinematic Screws</a:t>
            </a:r>
          </a:p>
        </p:txBody>
      </p:sp>
      <p:sp>
        <p:nvSpPr>
          <p:cNvPr id="56" name="ZoneTexte 82"/>
          <p:cNvSpPr txBox="1"/>
          <p:nvPr/>
        </p:nvSpPr>
        <p:spPr bwMode="auto">
          <a:xfrm>
            <a:off x="5508104" y="5229200"/>
            <a:ext cx="1512168" cy="28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Kinematic Constraints</a:t>
            </a:r>
          </a:p>
        </p:txBody>
      </p:sp>
      <p:sp>
        <p:nvSpPr>
          <p:cNvPr id="57" name="ZoneTexte 85"/>
          <p:cNvSpPr txBox="1"/>
          <p:nvPr/>
        </p:nvSpPr>
        <p:spPr bwMode="auto">
          <a:xfrm>
            <a:off x="7092700" y="3716809"/>
            <a:ext cx="1655763" cy="474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Functional </a:t>
            </a:r>
            <a:r>
              <a:rPr lang="en-US" sz="1000" dirty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CI Graph</a:t>
            </a:r>
          </a:p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(less </a:t>
            </a:r>
            <a:r>
              <a:rPr lang="en-US" sz="1000" dirty="0" smtClean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interpretations)</a:t>
            </a:r>
            <a:endParaRPr lang="en-US" sz="1000" dirty="0">
              <a:solidFill>
                <a:schemeClr val="tx1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45" name="Groupe 52"/>
          <p:cNvGrpSpPr>
            <a:grpSpLocks/>
          </p:cNvGrpSpPr>
          <p:nvPr/>
        </p:nvGrpSpPr>
        <p:grpSpPr bwMode="auto">
          <a:xfrm>
            <a:off x="467816" y="4221634"/>
            <a:ext cx="1511896" cy="792163"/>
            <a:chOff x="1907990" y="3284984"/>
            <a:chExt cx="1511594" cy="792088"/>
          </a:xfrm>
          <a:solidFill>
            <a:schemeClr val="bg1">
              <a:lumMod val="85000"/>
            </a:schemeClr>
          </a:solidFill>
        </p:grpSpPr>
        <p:sp>
          <p:nvSpPr>
            <p:cNvPr id="59" name="Ellipse 53"/>
            <p:cNvSpPr>
              <a:spLocks noChangeArrowheads="1"/>
            </p:cNvSpPr>
            <p:nvPr/>
          </p:nvSpPr>
          <p:spPr bwMode="auto">
            <a:xfrm>
              <a:off x="1979712" y="3284984"/>
              <a:ext cx="1368152" cy="792088"/>
            </a:xfrm>
            <a:prstGeom prst="ellipse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ZoneTexte 88"/>
            <p:cNvSpPr txBox="1"/>
            <p:nvPr/>
          </p:nvSpPr>
          <p:spPr>
            <a:xfrm>
              <a:off x="1907990" y="3356414"/>
              <a:ext cx="1511594" cy="6647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000" dirty="0" smtClean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Matching Components with Functional Designations</a:t>
              </a:r>
              <a:endParaRPr lang="en-US" sz="1000" dirty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endParaRPr>
            </a:p>
          </p:txBody>
        </p:sp>
      </p:grpSp>
      <p:cxnSp>
        <p:nvCxnSpPr>
          <p:cNvPr id="61" name="Connecteur droit avec flèche 97"/>
          <p:cNvCxnSpPr>
            <a:cxnSpLocks noChangeShapeType="1"/>
            <a:stCxn id="52" idx="2"/>
          </p:cNvCxnSpPr>
          <p:nvPr/>
        </p:nvCxnSpPr>
        <p:spPr bwMode="auto">
          <a:xfrm flipH="1" flipV="1">
            <a:off x="5218708" y="4616922"/>
            <a:ext cx="2018455" cy="79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2" name="ZoneTexte 98"/>
          <p:cNvSpPr txBox="1"/>
          <p:nvPr/>
        </p:nvSpPr>
        <p:spPr bwMode="auto">
          <a:xfrm>
            <a:off x="5436096" y="4395184"/>
            <a:ext cx="1584176" cy="47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Functional CI Graph (least </a:t>
            </a:r>
            <a:r>
              <a:rPr lang="en-US" sz="1000" dirty="0" smtClean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interpretations)</a:t>
            </a:r>
            <a:endParaRPr lang="en-US" sz="1000" dirty="0">
              <a:solidFill>
                <a:schemeClr val="tx1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3" name="Connecteur droit avec flèche 103"/>
          <p:cNvCxnSpPr>
            <a:cxnSpLocks noChangeShapeType="1"/>
            <a:endCxn id="59" idx="6"/>
          </p:cNvCxnSpPr>
          <p:nvPr/>
        </p:nvCxnSpPr>
        <p:spPr bwMode="auto">
          <a:xfrm flipH="1" flipV="1">
            <a:off x="1907977" y="4617716"/>
            <a:ext cx="1943893" cy="79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4" name="Connecteur droit avec flèche 111"/>
          <p:cNvCxnSpPr>
            <a:cxnSpLocks noChangeShapeType="1"/>
          </p:cNvCxnSpPr>
          <p:nvPr/>
        </p:nvCxnSpPr>
        <p:spPr bwMode="auto">
          <a:xfrm rot="5400000">
            <a:off x="4212233" y="3897784"/>
            <a:ext cx="6477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46" name="Groupe 44"/>
          <p:cNvGrpSpPr>
            <a:grpSpLocks/>
          </p:cNvGrpSpPr>
          <p:nvPr/>
        </p:nvGrpSpPr>
        <p:grpSpPr bwMode="auto">
          <a:xfrm>
            <a:off x="2915866" y="2852936"/>
            <a:ext cx="1008062" cy="647700"/>
            <a:chOff x="7804584" y="2949377"/>
            <a:chExt cx="1008098" cy="648147"/>
          </a:xfrm>
        </p:grpSpPr>
        <p:cxnSp>
          <p:nvCxnSpPr>
            <p:cNvPr id="72" name="Connecteur droit 45"/>
            <p:cNvCxnSpPr>
              <a:cxnSpLocks noChangeShapeType="1"/>
            </p:cNvCxnSpPr>
            <p:nvPr/>
          </p:nvCxnSpPr>
          <p:spPr bwMode="auto">
            <a:xfrm>
              <a:off x="7956372" y="2949379"/>
              <a:ext cx="720079" cy="0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" name="Connecteur droit 46"/>
            <p:cNvCxnSpPr>
              <a:cxnSpLocks noChangeShapeType="1"/>
            </p:cNvCxnSpPr>
            <p:nvPr/>
          </p:nvCxnSpPr>
          <p:spPr bwMode="auto">
            <a:xfrm>
              <a:off x="7956372" y="3597524"/>
              <a:ext cx="720079" cy="0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4" name="ZoneTexte 47"/>
            <p:cNvSpPr txBox="1"/>
            <p:nvPr/>
          </p:nvSpPr>
          <p:spPr>
            <a:xfrm>
              <a:off x="7804584" y="2949377"/>
              <a:ext cx="1008098" cy="5544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Functional Designations Taxonomy</a:t>
              </a:r>
            </a:p>
          </p:txBody>
        </p:sp>
      </p:grpSp>
      <p:grpSp>
        <p:nvGrpSpPr>
          <p:cNvPr id="47" name="Group 93"/>
          <p:cNvGrpSpPr/>
          <p:nvPr/>
        </p:nvGrpSpPr>
        <p:grpSpPr>
          <a:xfrm>
            <a:off x="4406212" y="5113648"/>
            <a:ext cx="288032" cy="576064"/>
            <a:chOff x="1979712" y="5013176"/>
            <a:chExt cx="648072" cy="1296144"/>
          </a:xfrm>
        </p:grpSpPr>
        <p:sp>
          <p:nvSpPr>
            <p:cNvPr id="78" name="Oval 77"/>
            <p:cNvSpPr/>
            <p:nvPr/>
          </p:nvSpPr>
          <p:spPr bwMode="auto">
            <a:xfrm>
              <a:off x="1979712" y="5013176"/>
              <a:ext cx="648072" cy="64807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 bwMode="auto">
            <a:xfrm>
              <a:off x="2311288" y="5661248"/>
              <a:ext cx="0" cy="3600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2311288" y="6021288"/>
              <a:ext cx="216024" cy="28803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 flipH="1">
              <a:off x="2095264" y="6021288"/>
              <a:ext cx="216024" cy="28803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2023256" y="5805264"/>
              <a:ext cx="576064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8" name="Group 105"/>
          <p:cNvGrpSpPr/>
          <p:nvPr/>
        </p:nvGrpSpPr>
        <p:grpSpPr>
          <a:xfrm>
            <a:off x="4932040" y="5013176"/>
            <a:ext cx="3024336" cy="432048"/>
            <a:chOff x="4932040" y="5085184"/>
            <a:chExt cx="3024336" cy="432048"/>
          </a:xfrm>
        </p:grpSpPr>
        <p:cxnSp>
          <p:nvCxnSpPr>
            <p:cNvPr id="103" name="Straight Connector 102"/>
            <p:cNvCxnSpPr/>
            <p:nvPr/>
          </p:nvCxnSpPr>
          <p:spPr bwMode="auto">
            <a:xfrm>
              <a:off x="4932040" y="5517232"/>
              <a:ext cx="3024336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Straight Arrow Connector 104"/>
            <p:cNvCxnSpPr/>
            <p:nvPr/>
          </p:nvCxnSpPr>
          <p:spPr bwMode="auto">
            <a:xfrm flipV="1">
              <a:off x="7956376" y="5085184"/>
              <a:ext cx="0" cy="432048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08" name="Straight Arrow Connector 107"/>
          <p:cNvCxnSpPr>
            <a:endCxn id="59" idx="6"/>
          </p:cNvCxnSpPr>
          <p:nvPr/>
        </p:nvCxnSpPr>
        <p:spPr bwMode="auto">
          <a:xfrm flipH="1">
            <a:off x="1907977" y="3284984"/>
            <a:ext cx="863823" cy="13327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3" name="ZoneTexte 98"/>
          <p:cNvSpPr txBox="1"/>
          <p:nvPr/>
        </p:nvSpPr>
        <p:spPr bwMode="auto">
          <a:xfrm>
            <a:off x="3758140" y="3923866"/>
            <a:ext cx="1584176" cy="2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Supplementary Rules</a:t>
            </a:r>
            <a:endParaRPr lang="en-US" sz="1000" dirty="0">
              <a:solidFill>
                <a:schemeClr val="tx1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114" name="ZoneTexte 98"/>
          <p:cNvSpPr txBox="1"/>
          <p:nvPr/>
        </p:nvSpPr>
        <p:spPr bwMode="auto">
          <a:xfrm>
            <a:off x="1619672" y="3919672"/>
            <a:ext cx="1584176" cy="2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Functional Patterns</a:t>
            </a:r>
            <a:endParaRPr lang="en-US" sz="1000" dirty="0">
              <a:solidFill>
                <a:schemeClr val="tx1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2483768" y="2492896"/>
            <a:ext cx="4104456" cy="13681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ZoneTexte 22"/>
          <p:cNvSpPr txBox="1"/>
          <p:nvPr/>
        </p:nvSpPr>
        <p:spPr bwMode="auto">
          <a:xfrm>
            <a:off x="2555776" y="2348880"/>
            <a:ext cx="1512168" cy="2831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Entity Knowledge Base</a:t>
            </a:r>
            <a:endParaRPr lang="en-US" sz="1000" dirty="0">
              <a:solidFill>
                <a:schemeClr val="tx1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117" name="ZoneTexte 22"/>
          <p:cNvSpPr txBox="1"/>
          <p:nvPr/>
        </p:nvSpPr>
        <p:spPr bwMode="auto">
          <a:xfrm>
            <a:off x="2122314" y="1660798"/>
            <a:ext cx="12255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Unique B-Rep Model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827584" y="5684656"/>
            <a:ext cx="21602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827584" y="6044696"/>
            <a:ext cx="21602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81" name="ZoneTexte 82"/>
          <p:cNvSpPr txBox="1"/>
          <p:nvPr/>
        </p:nvSpPr>
        <p:spPr bwMode="auto">
          <a:xfrm>
            <a:off x="1115616" y="5684656"/>
            <a:ext cx="1512168" cy="2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dirty="0" smtClean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Implemented</a:t>
            </a:r>
            <a:endParaRPr lang="en-US" sz="1000" dirty="0">
              <a:solidFill>
                <a:schemeClr val="tx1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83" name="ZoneTexte 82"/>
          <p:cNvSpPr txBox="1"/>
          <p:nvPr/>
        </p:nvSpPr>
        <p:spPr bwMode="auto">
          <a:xfrm>
            <a:off x="1115616" y="6044696"/>
            <a:ext cx="1512168" cy="2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dirty="0" smtClean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Partially implemented</a:t>
            </a:r>
            <a:endParaRPr lang="en-US" sz="1000" dirty="0">
              <a:solidFill>
                <a:schemeClr val="tx1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Analysis</a:t>
            </a:r>
            <a:endParaRPr lang="fr-FR" dirty="0"/>
          </a:p>
        </p:txBody>
      </p:sp>
      <p:sp>
        <p:nvSpPr>
          <p:cNvPr id="5" name="Ellipse 33"/>
          <p:cNvSpPr/>
          <p:nvPr/>
        </p:nvSpPr>
        <p:spPr>
          <a:xfrm>
            <a:off x="2915146" y="3290059"/>
            <a:ext cx="433387" cy="4318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Ellipse 36"/>
          <p:cNvSpPr/>
          <p:nvPr/>
        </p:nvSpPr>
        <p:spPr>
          <a:xfrm>
            <a:off x="827583" y="3290059"/>
            <a:ext cx="431800" cy="4318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Rectangle à coins arrondis 39"/>
          <p:cNvSpPr/>
          <p:nvPr/>
        </p:nvSpPr>
        <p:spPr>
          <a:xfrm>
            <a:off x="1403846" y="3218621"/>
            <a:ext cx="1368425" cy="57467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Planar Contact</a:t>
            </a:r>
          </a:p>
        </p:txBody>
      </p:sp>
      <p:sp>
        <p:nvSpPr>
          <p:cNvPr id="8" name="Rectangle à coins arrondis 40"/>
          <p:cNvSpPr/>
          <p:nvPr/>
        </p:nvSpPr>
        <p:spPr>
          <a:xfrm>
            <a:off x="3491408" y="3218621"/>
            <a:ext cx="1368425" cy="57467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Cylindrical Interference</a:t>
            </a:r>
          </a:p>
        </p:txBody>
      </p:sp>
      <p:sp>
        <p:nvSpPr>
          <p:cNvPr id="9" name="Ellipse 41"/>
          <p:cNvSpPr/>
          <p:nvPr/>
        </p:nvSpPr>
        <p:spPr>
          <a:xfrm>
            <a:off x="5004296" y="3290059"/>
            <a:ext cx="431800" cy="431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0" name="Connecteur droit 43"/>
          <p:cNvCxnSpPr>
            <a:stCxn id="6" idx="6"/>
            <a:endCxn id="7" idx="1"/>
          </p:cNvCxnSpPr>
          <p:nvPr/>
        </p:nvCxnSpPr>
        <p:spPr>
          <a:xfrm>
            <a:off x="1259383" y="3505959"/>
            <a:ext cx="14446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44"/>
          <p:cNvCxnSpPr>
            <a:stCxn id="5" idx="2"/>
            <a:endCxn id="7" idx="3"/>
          </p:cNvCxnSpPr>
          <p:nvPr/>
        </p:nvCxnSpPr>
        <p:spPr>
          <a:xfrm flipH="1">
            <a:off x="2772271" y="3505959"/>
            <a:ext cx="1428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48"/>
          <p:cNvCxnSpPr>
            <a:stCxn id="5" idx="6"/>
            <a:endCxn id="8" idx="1"/>
          </p:cNvCxnSpPr>
          <p:nvPr/>
        </p:nvCxnSpPr>
        <p:spPr>
          <a:xfrm>
            <a:off x="3348533" y="3505959"/>
            <a:ext cx="1428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51"/>
          <p:cNvCxnSpPr>
            <a:stCxn id="8" idx="3"/>
            <a:endCxn id="9" idx="2"/>
          </p:cNvCxnSpPr>
          <p:nvPr/>
        </p:nvCxnSpPr>
        <p:spPr>
          <a:xfrm>
            <a:off x="4859833" y="3505959"/>
            <a:ext cx="14446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54"/>
          <p:cNvSpPr/>
          <p:nvPr/>
        </p:nvSpPr>
        <p:spPr>
          <a:xfrm>
            <a:off x="2915146" y="4153659"/>
            <a:ext cx="433387" cy="4318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91408" y="4082221"/>
            <a:ext cx="1368425" cy="576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>
                <a:solidFill>
                  <a:schemeClr val="tx1"/>
                </a:solidFill>
              </a:rPr>
              <a:t>Spline</a:t>
            </a:r>
            <a:r>
              <a:rPr lang="en-US" sz="1600" dirty="0">
                <a:solidFill>
                  <a:schemeClr val="tx1"/>
                </a:solidFill>
              </a:rPr>
              <a:t> Link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03846" y="4082221"/>
            <a:ext cx="1368425" cy="576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Planar Support</a:t>
            </a:r>
          </a:p>
        </p:txBody>
      </p:sp>
      <p:sp>
        <p:nvSpPr>
          <p:cNvPr id="17" name="Ellipse 61"/>
          <p:cNvSpPr/>
          <p:nvPr/>
        </p:nvSpPr>
        <p:spPr>
          <a:xfrm>
            <a:off x="2915146" y="5450646"/>
            <a:ext cx="433387" cy="4318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91408" y="5377621"/>
            <a:ext cx="1368425" cy="576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Threaded Link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03846" y="5377621"/>
            <a:ext cx="1368425" cy="576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Planar Support</a:t>
            </a:r>
          </a:p>
        </p:txBody>
      </p:sp>
      <p:cxnSp>
        <p:nvCxnSpPr>
          <p:cNvPr id="20" name="Connecteur droit avec flèche 65"/>
          <p:cNvCxnSpPr/>
          <p:nvPr/>
        </p:nvCxnSpPr>
        <p:spPr>
          <a:xfrm flipH="1">
            <a:off x="2843708" y="4369559"/>
            <a:ext cx="28892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66"/>
          <p:cNvCxnSpPr/>
          <p:nvPr/>
        </p:nvCxnSpPr>
        <p:spPr>
          <a:xfrm flipH="1">
            <a:off x="2843708" y="5666546"/>
            <a:ext cx="28892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67"/>
          <p:cNvCxnSpPr/>
          <p:nvPr/>
        </p:nvCxnSpPr>
        <p:spPr>
          <a:xfrm>
            <a:off x="3132633" y="5666546"/>
            <a:ext cx="287338" cy="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68"/>
          <p:cNvSpPr txBox="1">
            <a:spLocks noChangeArrowheads="1"/>
          </p:cNvSpPr>
          <p:nvPr/>
        </p:nvSpPr>
        <p:spPr bwMode="auto">
          <a:xfrm>
            <a:off x="2339752" y="4764476"/>
            <a:ext cx="1555234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Unbalanced</a:t>
            </a:r>
          </a:p>
        </p:txBody>
      </p:sp>
      <p:sp>
        <p:nvSpPr>
          <p:cNvPr id="24" name="ZoneTexte 69"/>
          <p:cNvSpPr txBox="1">
            <a:spLocks noChangeArrowheads="1"/>
          </p:cNvSpPr>
          <p:nvPr/>
        </p:nvSpPr>
        <p:spPr bwMode="auto">
          <a:xfrm>
            <a:off x="2488977" y="6123376"/>
            <a:ext cx="1255472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Balanced</a:t>
            </a:r>
          </a:p>
        </p:txBody>
      </p:sp>
      <p:sp>
        <p:nvSpPr>
          <p:cNvPr id="25" name="Accolade ouvrante 71"/>
          <p:cNvSpPr/>
          <p:nvPr/>
        </p:nvSpPr>
        <p:spPr>
          <a:xfrm>
            <a:off x="1043483" y="4005064"/>
            <a:ext cx="144463" cy="223202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ZoneTexte 72"/>
          <p:cNvSpPr txBox="1">
            <a:spLocks noChangeArrowheads="1"/>
          </p:cNvSpPr>
          <p:nvPr/>
        </p:nvSpPr>
        <p:spPr bwMode="auto">
          <a:xfrm rot="-5400000">
            <a:off x="-117152" y="4880046"/>
            <a:ext cx="1808508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interpretations</a:t>
            </a:r>
          </a:p>
        </p:txBody>
      </p:sp>
      <p:pic>
        <p:nvPicPr>
          <p:cNvPr id="27" name="Image 3" descr="fan_head_cad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16216" y="3429000"/>
            <a:ext cx="2283966" cy="251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7" descr="220px-Spline-shaft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20072" y="3861048"/>
            <a:ext cx="1146532" cy="1120476"/>
          </a:xfrm>
          <a:prstGeom prst="rect">
            <a:avLst/>
          </a:prstGeom>
        </p:spPr>
      </p:pic>
      <p:pic>
        <p:nvPicPr>
          <p:cNvPr id="29" name="Picture 28" descr="bolt__nut.215195624_large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292080" y="5301208"/>
            <a:ext cx="1094524" cy="781802"/>
          </a:xfrm>
          <a:prstGeom prst="rect">
            <a:avLst/>
          </a:prstGeom>
        </p:spPr>
      </p:pic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323528" y="1268413"/>
            <a:ext cx="8671247" cy="1584523"/>
          </a:xfrm>
        </p:spPr>
        <p:txBody>
          <a:bodyPr/>
          <a:lstStyle/>
          <a:p>
            <a:r>
              <a:rPr lang="en-US" sz="2400" dirty="0" smtClean="0"/>
              <a:t>Two solutions (or more) are evenly correct from a geometrical point of view</a:t>
            </a:r>
          </a:p>
          <a:p>
            <a:r>
              <a:rPr lang="en-US" sz="2400" dirty="0" smtClean="0">
                <a:sym typeface="Wingdings" pitchFamily="2" charset="2"/>
              </a:rPr>
              <a:t> Need for other criteria to eliminate irrelevant one(s).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fr-FR" dirty="0"/>
          </a:p>
        </p:txBody>
      </p:sp>
      <p:sp>
        <p:nvSpPr>
          <p:cNvPr id="4" name="Oval 3"/>
          <p:cNvSpPr/>
          <p:nvPr/>
        </p:nvSpPr>
        <p:spPr bwMode="auto">
          <a:xfrm>
            <a:off x="3851920" y="1556792"/>
            <a:ext cx="914400" cy="914400"/>
          </a:xfrm>
          <a:prstGeom prst="ellipse">
            <a:avLst/>
          </a:prstGeom>
          <a:solidFill>
            <a:srgbClr val="00B0F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#1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062080" y="4170784"/>
            <a:ext cx="914400" cy="914400"/>
          </a:xfrm>
          <a:prstGeom prst="ellipse">
            <a:avLst/>
          </a:prstGeom>
          <a:solidFill>
            <a:srgbClr val="00B0F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#0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8" name="Oval 7"/>
          <p:cNvSpPr/>
          <p:nvPr/>
        </p:nvSpPr>
        <p:spPr bwMode="auto">
          <a:xfrm flipH="1">
            <a:off x="6660232" y="4170784"/>
            <a:ext cx="914400" cy="914400"/>
          </a:xfrm>
          <a:prstGeom prst="ellipse">
            <a:avLst/>
          </a:prstGeom>
          <a:solidFill>
            <a:srgbClr val="00B0F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#2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3131840" y="3761289"/>
            <a:ext cx="2664296" cy="1730158"/>
          </a:xfrm>
          <a:prstGeom prst="rightArrow">
            <a:avLst>
              <a:gd name="adj1" fmla="val 82404"/>
              <a:gd name="adj2" fmla="val 20971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Down Arrow 12"/>
          <p:cNvSpPr/>
          <p:nvPr/>
        </p:nvSpPr>
        <p:spPr bwMode="auto">
          <a:xfrm>
            <a:off x="5849672" y="2852936"/>
            <a:ext cx="2538752" cy="1008112"/>
          </a:xfrm>
          <a:prstGeom prst="downArrow">
            <a:avLst>
              <a:gd name="adj1" fmla="val 86105"/>
              <a:gd name="adj2" fmla="val 14726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 flipV="1">
            <a:off x="251520" y="2852936"/>
            <a:ext cx="2538752" cy="1008112"/>
          </a:xfrm>
          <a:prstGeom prst="downArrow">
            <a:avLst>
              <a:gd name="adj1" fmla="val 86105"/>
              <a:gd name="adj2" fmla="val 14726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6016" y="2916935"/>
            <a:ext cx="1656184" cy="36804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chemeClr val="tx1"/>
                </a:solidFill>
                <a:latin typeface="+mj-lt"/>
              </a:rPr>
              <a:t>Conical Contact</a:t>
            </a:r>
            <a:endParaRPr lang="fr-FR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2160" y="2916934"/>
            <a:ext cx="1656184" cy="36804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chemeClr val="tx1"/>
                </a:solidFill>
                <a:latin typeface="+mj-lt"/>
              </a:rPr>
              <a:t>Planar Contact</a:t>
            </a:r>
            <a:endParaRPr lang="fr-FR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31840" y="3907271"/>
            <a:ext cx="2376264" cy="36804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chemeClr val="tx1"/>
                </a:solidFill>
                <a:latin typeface="+mj-lt"/>
              </a:rPr>
              <a:t>Cylindrical Interference</a:t>
            </a:r>
            <a:endParaRPr lang="fr-FR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0" name="Straight Connector 19"/>
          <p:cNvCxnSpPr>
            <a:stCxn id="6" idx="0"/>
            <a:endCxn id="14" idx="0"/>
          </p:cNvCxnSpPr>
          <p:nvPr/>
        </p:nvCxnSpPr>
        <p:spPr bwMode="auto">
          <a:xfrm flipV="1">
            <a:off x="1519280" y="3861048"/>
            <a:ext cx="1616" cy="309736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4" idx="2"/>
            <a:endCxn id="4" idx="2"/>
          </p:cNvCxnSpPr>
          <p:nvPr/>
        </p:nvCxnSpPr>
        <p:spPr bwMode="auto">
          <a:xfrm flipV="1">
            <a:off x="1520896" y="2013992"/>
            <a:ext cx="2331024" cy="838944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stCxn id="4" idx="6"/>
            <a:endCxn id="13" idx="0"/>
          </p:cNvCxnSpPr>
          <p:nvPr/>
        </p:nvCxnSpPr>
        <p:spPr bwMode="auto">
          <a:xfrm>
            <a:off x="4766320" y="2013992"/>
            <a:ext cx="2352728" cy="838944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13" idx="2"/>
            <a:endCxn id="8" idx="0"/>
          </p:cNvCxnSpPr>
          <p:nvPr/>
        </p:nvCxnSpPr>
        <p:spPr bwMode="auto">
          <a:xfrm flipH="1">
            <a:off x="7117432" y="3861048"/>
            <a:ext cx="1616" cy="309736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6" idx="6"/>
            <a:endCxn id="12" idx="1"/>
          </p:cNvCxnSpPr>
          <p:nvPr/>
        </p:nvCxnSpPr>
        <p:spPr bwMode="auto">
          <a:xfrm flipV="1">
            <a:off x="1976480" y="4626368"/>
            <a:ext cx="1155360" cy="1616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12" idx="3"/>
            <a:endCxn id="8" idx="6"/>
          </p:cNvCxnSpPr>
          <p:nvPr/>
        </p:nvCxnSpPr>
        <p:spPr bwMode="auto">
          <a:xfrm>
            <a:off x="5796136" y="4626368"/>
            <a:ext cx="864096" cy="1616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385932" y="5517232"/>
            <a:ext cx="3855543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Conventional Interface Graph</a:t>
            </a:r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36" name="Picture 35" descr="capscrew_simple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60232" y="4869160"/>
            <a:ext cx="2429340" cy="1943472"/>
          </a:xfrm>
          <a:prstGeom prst="rect">
            <a:avLst/>
          </a:prstGeom>
        </p:spPr>
      </p:pic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4788024" y="1628800"/>
            <a:ext cx="4104455" cy="576064"/>
          </a:xfrm>
        </p:spPr>
        <p:txBody>
          <a:bodyPr/>
          <a:lstStyle/>
          <a:p>
            <a:pPr algn="r">
              <a:buNone/>
            </a:pPr>
            <a:r>
              <a:rPr lang="en-US" sz="2000" dirty="0" smtClean="0"/>
              <a:t>Initialization of instances</a:t>
            </a:r>
            <a:endParaRPr lang="fr-FR" sz="24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486016" y="3187191"/>
            <a:ext cx="7597236" cy="2045841"/>
            <a:chOff x="486016" y="3187191"/>
            <a:chExt cx="7597236" cy="2045841"/>
          </a:xfrm>
        </p:grpSpPr>
        <p:grpSp>
          <p:nvGrpSpPr>
            <p:cNvPr id="61" name="Group 60"/>
            <p:cNvGrpSpPr/>
            <p:nvPr/>
          </p:nvGrpSpPr>
          <p:grpSpPr>
            <a:xfrm>
              <a:off x="486016" y="3187191"/>
              <a:ext cx="2068463" cy="481013"/>
              <a:chOff x="486016" y="3187191"/>
              <a:chExt cx="2068463" cy="481013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486016" y="3251190"/>
                <a:ext cx="1656184" cy="36804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 smtClean="0">
                    <a:solidFill>
                      <a:schemeClr val="tx1"/>
                    </a:solidFill>
                    <a:latin typeface="+mj-lt"/>
                  </a:rPr>
                  <a:t>Conical Support</a:t>
                </a:r>
                <a:endParaRPr lang="fr-FR" sz="16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graphicFrame>
            <p:nvGraphicFramePr>
              <p:cNvPr id="30" name="Object 28"/>
              <p:cNvGraphicFramePr>
                <a:graphicFrameLocks noChangeAspect="1"/>
              </p:cNvGraphicFramePr>
              <p:nvPr/>
            </p:nvGraphicFramePr>
            <p:xfrm>
              <a:off x="2211579" y="3187191"/>
              <a:ext cx="342900" cy="481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7" name="Equation" r:id="rId4" imgW="507960" imgH="711000" progId="Equation.3">
                      <p:embed/>
                    </p:oleObj>
                  </mc:Choice>
                  <mc:Fallback>
                    <p:oleObj name="Equation" r:id="rId4" imgW="507960" imgH="711000" progId="Equation.3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11579" y="3187191"/>
                            <a:ext cx="342900" cy="4810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9" name="Group 58"/>
            <p:cNvGrpSpPr/>
            <p:nvPr/>
          </p:nvGrpSpPr>
          <p:grpSpPr>
            <a:xfrm>
              <a:off x="6012160" y="3210234"/>
              <a:ext cx="2071092" cy="481013"/>
              <a:chOff x="6012160" y="3210234"/>
              <a:chExt cx="2071092" cy="48101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012160" y="3251190"/>
                <a:ext cx="1656184" cy="36804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 smtClean="0">
                    <a:solidFill>
                      <a:schemeClr val="tx1"/>
                    </a:solidFill>
                    <a:latin typeface="+mj-lt"/>
                  </a:rPr>
                  <a:t>Planar Support</a:t>
                </a:r>
                <a:endParaRPr lang="fr-FR" sz="16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graphicFrame>
            <p:nvGraphicFramePr>
              <p:cNvPr id="31" name="Object 28"/>
              <p:cNvGraphicFramePr>
                <a:graphicFrameLocks noChangeAspect="1"/>
              </p:cNvGraphicFramePr>
              <p:nvPr/>
            </p:nvGraphicFramePr>
            <p:xfrm>
              <a:off x="7740352" y="3210234"/>
              <a:ext cx="342900" cy="481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8" name="Equation" r:id="rId6" imgW="507960" imgH="711000" progId="Equation.3">
                      <p:embed/>
                    </p:oleObj>
                  </mc:Choice>
                  <mc:Fallback>
                    <p:oleObj name="Equation" r:id="rId6" imgW="507960" imgH="711000" progId="Equation.3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40352" y="3210234"/>
                            <a:ext cx="342900" cy="4810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0" name="Group 59"/>
            <p:cNvGrpSpPr/>
            <p:nvPr/>
          </p:nvGrpSpPr>
          <p:grpSpPr>
            <a:xfrm>
              <a:off x="3131840" y="4194559"/>
              <a:ext cx="2065635" cy="1038473"/>
              <a:chOff x="3131840" y="4194559"/>
              <a:chExt cx="2065635" cy="1038473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3131840" y="4229678"/>
                <a:ext cx="1584176" cy="4616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i="1" dirty="0" smtClean="0">
                    <a:solidFill>
                      <a:schemeClr val="tx1"/>
                    </a:solidFill>
                    <a:latin typeface="+mj-lt"/>
                  </a:rPr>
                  <a:t>Threaded Link</a:t>
                </a:r>
              </a:p>
            </p:txBody>
          </p:sp>
          <p:graphicFrame>
            <p:nvGraphicFramePr>
              <p:cNvPr id="39" name="Object 28"/>
              <p:cNvGraphicFramePr>
                <a:graphicFrameLocks noChangeAspect="1"/>
              </p:cNvGraphicFramePr>
              <p:nvPr/>
            </p:nvGraphicFramePr>
            <p:xfrm>
              <a:off x="4862513" y="4194559"/>
              <a:ext cx="334962" cy="481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9" name="Equation" r:id="rId8" imgW="495000" imgH="711000" progId="Equation.3">
                      <p:embed/>
                    </p:oleObj>
                  </mc:Choice>
                  <mc:Fallback>
                    <p:oleObj name="Equation" r:id="rId8" imgW="495000" imgH="711000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62513" y="4194559"/>
                            <a:ext cx="334962" cy="4810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" name="TextBox 39"/>
              <p:cNvSpPr txBox="1"/>
              <p:nvPr/>
            </p:nvSpPr>
            <p:spPr>
              <a:xfrm>
                <a:off x="3131840" y="4771367"/>
                <a:ext cx="1584176" cy="4616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i="1" dirty="0" err="1" smtClean="0">
                    <a:solidFill>
                      <a:schemeClr val="tx1"/>
                    </a:solidFill>
                    <a:latin typeface="+mj-lt"/>
                  </a:rPr>
                  <a:t>Spline</a:t>
                </a:r>
                <a:r>
                  <a:rPr lang="en-US" sz="1600" i="1" dirty="0" smtClean="0">
                    <a:solidFill>
                      <a:schemeClr val="tx1"/>
                    </a:solidFill>
                    <a:latin typeface="+mj-lt"/>
                  </a:rPr>
                  <a:t> Link</a:t>
                </a:r>
              </a:p>
            </p:txBody>
          </p:sp>
          <p:graphicFrame>
            <p:nvGraphicFramePr>
              <p:cNvPr id="41" name="Object 28"/>
              <p:cNvGraphicFramePr>
                <a:graphicFrameLocks noChangeAspect="1"/>
              </p:cNvGraphicFramePr>
              <p:nvPr/>
            </p:nvGraphicFramePr>
            <p:xfrm>
              <a:off x="4872038" y="4737484"/>
              <a:ext cx="317500" cy="481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0" name="Equation" r:id="rId10" imgW="469800" imgH="711000" progId="Equation.3">
                      <p:embed/>
                    </p:oleObj>
                  </mc:Choice>
                  <mc:Fallback>
                    <p:oleObj name="Equation" r:id="rId10" imgW="469800" imgH="711000" progId="Equation.3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72038" y="4737484"/>
                            <a:ext cx="317500" cy="4810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5" name="Content Placeholder 2"/>
          <p:cNvSpPr txBox="1">
            <a:spLocks/>
          </p:cNvSpPr>
          <p:nvPr/>
        </p:nvSpPr>
        <p:spPr bwMode="auto">
          <a:xfrm>
            <a:off x="4788024" y="1268760"/>
            <a:ext cx="4104455" cy="5040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341313" marR="0" lvl="0" indent="-341313" algn="r" defTabSz="449263" rtl="0" eaLnBrk="0" fontAlgn="base" latinLnBrk="0" hangingPunct="0">
              <a:lnSpc>
                <a:spcPct val="12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Geometric Analysis</a:t>
            </a:r>
            <a:endParaRPr kumimoji="0" lang="fr-F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131840" y="2947764"/>
            <a:ext cx="2513971" cy="553244"/>
            <a:chOff x="3131840" y="2947764"/>
            <a:chExt cx="2513971" cy="553244"/>
          </a:xfrm>
        </p:grpSpPr>
        <p:grpSp>
          <p:nvGrpSpPr>
            <p:cNvPr id="1036" name="Group 12"/>
            <p:cNvGrpSpPr>
              <a:grpSpLocks/>
            </p:cNvGrpSpPr>
            <p:nvPr/>
          </p:nvGrpSpPr>
          <p:grpSpPr bwMode="auto">
            <a:xfrm>
              <a:off x="3131840" y="2947764"/>
              <a:ext cx="641763" cy="553244"/>
              <a:chOff x="1248" y="240"/>
              <a:chExt cx="4176" cy="3600"/>
            </a:xfrm>
          </p:grpSpPr>
          <p:sp>
            <p:nvSpPr>
              <p:cNvPr id="1037" name="Pyr1"/>
              <p:cNvSpPr>
                <a:spLocks noEditPoints="1" noChangeArrowheads="1"/>
              </p:cNvSpPr>
              <p:nvPr/>
            </p:nvSpPr>
            <p:spPr bwMode="auto">
              <a:xfrm>
                <a:off x="2873" y="240"/>
                <a:ext cx="936" cy="798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  <a:gd name="T6" fmla="*/ 5400 w 21600"/>
                  <a:gd name="T7" fmla="*/ 11800 h 21600"/>
                  <a:gd name="T8" fmla="*/ 16200 w 21600"/>
                  <a:gd name="T9" fmla="*/ 20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T6" t="T7" r="T8" b="T9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38" name="Pyr2"/>
              <p:cNvSpPr>
                <a:spLocks noEditPoints="1" noChangeArrowheads="1"/>
              </p:cNvSpPr>
              <p:nvPr/>
            </p:nvSpPr>
            <p:spPr bwMode="auto">
              <a:xfrm>
                <a:off x="2331" y="1038"/>
                <a:ext cx="2015" cy="936"/>
              </a:xfrm>
              <a:custGeom>
                <a:avLst/>
                <a:gdLst>
                  <a:gd name="T0" fmla="*/ 5787 w 21600"/>
                  <a:gd name="T1" fmla="*/ 0 h 21600"/>
                  <a:gd name="T2" fmla="*/ 15812 w 21600"/>
                  <a:gd name="T3" fmla="*/ 0 h 21600"/>
                  <a:gd name="T4" fmla="*/ 21600 w 21600"/>
                  <a:gd name="T5" fmla="*/ 21600 h 21600"/>
                  <a:gd name="T6" fmla="*/ 0 w 21600"/>
                  <a:gd name="T7" fmla="*/ 21600 h 21600"/>
                  <a:gd name="T8" fmla="*/ 5787 w 21600"/>
                  <a:gd name="T9" fmla="*/ 500 h 21600"/>
                  <a:gd name="T10" fmla="*/ 15812 w 21600"/>
                  <a:gd name="T11" fmla="*/ 21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5787" y="0"/>
                    </a:moveTo>
                    <a:lnTo>
                      <a:pt x="15812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5787" y="0"/>
                    </a:lnTo>
                    <a:close/>
                  </a:path>
                </a:pathLst>
              </a:custGeom>
              <a:solidFill>
                <a:srgbClr val="CC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39" name="Pyr3"/>
              <p:cNvSpPr>
                <a:spLocks noEditPoints="1" noChangeArrowheads="1"/>
              </p:cNvSpPr>
              <p:nvPr/>
            </p:nvSpPr>
            <p:spPr bwMode="auto">
              <a:xfrm>
                <a:off x="1795" y="1974"/>
                <a:ext cx="3087" cy="935"/>
              </a:xfrm>
              <a:custGeom>
                <a:avLst/>
                <a:gdLst>
                  <a:gd name="T0" fmla="*/ 3768 w 21600"/>
                  <a:gd name="T1" fmla="*/ 0 h 21600"/>
                  <a:gd name="T2" fmla="*/ 17831 w 21600"/>
                  <a:gd name="T3" fmla="*/ 0 h 21600"/>
                  <a:gd name="T4" fmla="*/ 21600 w 21600"/>
                  <a:gd name="T5" fmla="*/ 21600 h 21600"/>
                  <a:gd name="T6" fmla="*/ 0 w 21600"/>
                  <a:gd name="T7" fmla="*/ 21600 h 21600"/>
                  <a:gd name="T8" fmla="*/ 5287 w 21600"/>
                  <a:gd name="T9" fmla="*/ 500 h 21600"/>
                  <a:gd name="T10" fmla="*/ 16312 w 21600"/>
                  <a:gd name="T11" fmla="*/ 21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3768" y="0"/>
                    </a:moveTo>
                    <a:lnTo>
                      <a:pt x="17831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3768" y="0"/>
                    </a:lnTo>
                    <a:close/>
                  </a:path>
                </a:pathLst>
              </a:custGeom>
              <a:solidFill>
                <a:srgbClr val="FFBE7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40" name="Pyr4"/>
              <p:cNvSpPr>
                <a:spLocks noEditPoints="1" noChangeArrowheads="1"/>
              </p:cNvSpPr>
              <p:nvPr/>
            </p:nvSpPr>
            <p:spPr bwMode="auto">
              <a:xfrm>
                <a:off x="1248" y="2904"/>
                <a:ext cx="4176" cy="936"/>
              </a:xfrm>
              <a:custGeom>
                <a:avLst/>
                <a:gdLst>
                  <a:gd name="T0" fmla="*/ 2793 w 21600"/>
                  <a:gd name="T1" fmla="*/ 0 h 21600"/>
                  <a:gd name="T2" fmla="*/ 18806 w 21600"/>
                  <a:gd name="T3" fmla="*/ 0 h 21600"/>
                  <a:gd name="T4" fmla="*/ 21600 w 21600"/>
                  <a:gd name="T5" fmla="*/ 21600 h 21600"/>
                  <a:gd name="T6" fmla="*/ 0 w 21600"/>
                  <a:gd name="T7" fmla="*/ 21600 h 21600"/>
                  <a:gd name="T8" fmla="*/ 3287 w 21600"/>
                  <a:gd name="T9" fmla="*/ 500 h 21600"/>
                  <a:gd name="T10" fmla="*/ 17312 w 21600"/>
                  <a:gd name="T11" fmla="*/ 21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2793" y="0"/>
                    </a:moveTo>
                    <a:lnTo>
                      <a:pt x="18806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2793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3629587" y="2947764"/>
              <a:ext cx="2016224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CI Taxonomy</a:t>
              </a:r>
              <a:endParaRPr lang="fr-FR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fr-FR" dirty="0"/>
          </a:p>
        </p:txBody>
      </p:sp>
      <p:sp>
        <p:nvSpPr>
          <p:cNvPr id="4" name="Oval 3"/>
          <p:cNvSpPr/>
          <p:nvPr/>
        </p:nvSpPr>
        <p:spPr bwMode="auto">
          <a:xfrm>
            <a:off x="3851920" y="1556792"/>
            <a:ext cx="914400" cy="914400"/>
          </a:xfrm>
          <a:prstGeom prst="ellipse">
            <a:avLst/>
          </a:prstGeom>
          <a:solidFill>
            <a:srgbClr val="00B0F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#1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062080" y="4170784"/>
            <a:ext cx="914400" cy="914400"/>
          </a:xfrm>
          <a:prstGeom prst="ellipse">
            <a:avLst/>
          </a:prstGeom>
          <a:solidFill>
            <a:srgbClr val="00B0F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#0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8" name="Oval 7"/>
          <p:cNvSpPr/>
          <p:nvPr/>
        </p:nvSpPr>
        <p:spPr bwMode="auto">
          <a:xfrm flipH="1">
            <a:off x="6660232" y="4170784"/>
            <a:ext cx="914400" cy="914400"/>
          </a:xfrm>
          <a:prstGeom prst="ellipse">
            <a:avLst/>
          </a:prstGeom>
          <a:solidFill>
            <a:srgbClr val="00B0F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#2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3131840" y="3761289"/>
            <a:ext cx="2664296" cy="1730158"/>
          </a:xfrm>
          <a:prstGeom prst="rightArrow">
            <a:avLst>
              <a:gd name="adj1" fmla="val 82404"/>
              <a:gd name="adj2" fmla="val 20971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Down Arrow 12"/>
          <p:cNvSpPr/>
          <p:nvPr/>
        </p:nvSpPr>
        <p:spPr bwMode="auto">
          <a:xfrm>
            <a:off x="5849672" y="2852936"/>
            <a:ext cx="2538752" cy="1008112"/>
          </a:xfrm>
          <a:prstGeom prst="downArrow">
            <a:avLst>
              <a:gd name="adj1" fmla="val 86105"/>
              <a:gd name="adj2" fmla="val 14726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 flipV="1">
            <a:off x="251520" y="2852936"/>
            <a:ext cx="2538752" cy="1008112"/>
          </a:xfrm>
          <a:prstGeom prst="downArrow">
            <a:avLst>
              <a:gd name="adj1" fmla="val 86105"/>
              <a:gd name="adj2" fmla="val 14726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6016" y="2916935"/>
            <a:ext cx="1656184" cy="36804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chemeClr val="tx1"/>
                </a:solidFill>
                <a:latin typeface="+mj-lt"/>
              </a:rPr>
              <a:t>Conical Contact</a:t>
            </a:r>
            <a:endParaRPr lang="fr-FR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2160" y="2916934"/>
            <a:ext cx="1656184" cy="36804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chemeClr val="tx1"/>
                </a:solidFill>
                <a:latin typeface="+mj-lt"/>
              </a:rPr>
              <a:t>Planar Contact</a:t>
            </a:r>
            <a:endParaRPr lang="fr-FR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31840" y="3907271"/>
            <a:ext cx="2376264" cy="36804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chemeClr val="tx1"/>
                </a:solidFill>
                <a:latin typeface="+mj-lt"/>
              </a:rPr>
              <a:t>Cylindrical Interference</a:t>
            </a:r>
            <a:endParaRPr lang="fr-FR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0" name="Straight Connector 19"/>
          <p:cNvCxnSpPr>
            <a:stCxn id="6" idx="0"/>
            <a:endCxn id="14" idx="0"/>
          </p:cNvCxnSpPr>
          <p:nvPr/>
        </p:nvCxnSpPr>
        <p:spPr bwMode="auto">
          <a:xfrm flipV="1">
            <a:off x="1519280" y="3861048"/>
            <a:ext cx="1616" cy="309736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4" idx="2"/>
            <a:endCxn id="4" idx="2"/>
          </p:cNvCxnSpPr>
          <p:nvPr/>
        </p:nvCxnSpPr>
        <p:spPr bwMode="auto">
          <a:xfrm flipV="1">
            <a:off x="1520896" y="2013992"/>
            <a:ext cx="2331024" cy="838944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stCxn id="4" idx="6"/>
            <a:endCxn id="13" idx="0"/>
          </p:cNvCxnSpPr>
          <p:nvPr/>
        </p:nvCxnSpPr>
        <p:spPr bwMode="auto">
          <a:xfrm>
            <a:off x="4766320" y="2013992"/>
            <a:ext cx="2352728" cy="838944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13" idx="2"/>
            <a:endCxn id="8" idx="0"/>
          </p:cNvCxnSpPr>
          <p:nvPr/>
        </p:nvCxnSpPr>
        <p:spPr bwMode="auto">
          <a:xfrm flipH="1">
            <a:off x="7117432" y="3861048"/>
            <a:ext cx="1616" cy="309736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6" idx="6"/>
            <a:endCxn id="12" idx="1"/>
          </p:cNvCxnSpPr>
          <p:nvPr/>
        </p:nvCxnSpPr>
        <p:spPr bwMode="auto">
          <a:xfrm flipV="1">
            <a:off x="1976480" y="4626368"/>
            <a:ext cx="1155360" cy="1616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12" idx="3"/>
            <a:endCxn id="8" idx="6"/>
          </p:cNvCxnSpPr>
          <p:nvPr/>
        </p:nvCxnSpPr>
        <p:spPr bwMode="auto">
          <a:xfrm>
            <a:off x="5796136" y="4626368"/>
            <a:ext cx="864096" cy="1616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5220072" y="1268760"/>
            <a:ext cx="3672407" cy="576064"/>
          </a:xfrm>
        </p:spPr>
        <p:txBody>
          <a:bodyPr/>
          <a:lstStyle/>
          <a:p>
            <a:pPr algn="r">
              <a:buNone/>
            </a:pPr>
            <a:r>
              <a:rPr lang="en-US" sz="2000" dirty="0" smtClean="0"/>
              <a:t>Mechanical Analysis</a:t>
            </a:r>
            <a:endParaRPr lang="fr-FR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86016" y="3251190"/>
            <a:ext cx="1656184" cy="36804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chemeClr val="tx1"/>
                </a:solidFill>
                <a:latin typeface="+mj-lt"/>
              </a:rPr>
              <a:t>Conical Support</a:t>
            </a:r>
            <a:endParaRPr lang="fr-FR" sz="1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12160" y="3251190"/>
            <a:ext cx="1656184" cy="36804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chemeClr val="tx1"/>
                </a:solidFill>
                <a:latin typeface="+mj-lt"/>
              </a:rPr>
              <a:t>Planar Support</a:t>
            </a:r>
            <a:endParaRPr lang="fr-FR" sz="1600" i="1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30" name="Object 28"/>
          <p:cNvGraphicFramePr>
            <a:graphicFrameLocks noChangeAspect="1"/>
          </p:cNvGraphicFramePr>
          <p:nvPr/>
        </p:nvGraphicFramePr>
        <p:xfrm>
          <a:off x="2211579" y="3187191"/>
          <a:ext cx="3429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Equation" r:id="rId3" imgW="507960" imgH="711000" progId="Equation.3">
                  <p:embed/>
                </p:oleObj>
              </mc:Choice>
              <mc:Fallback>
                <p:oleObj name="Equation" r:id="rId3" imgW="507960" imgH="71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579" y="3187191"/>
                        <a:ext cx="3429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8"/>
          <p:cNvGraphicFramePr>
            <a:graphicFrameLocks noChangeAspect="1"/>
          </p:cNvGraphicFramePr>
          <p:nvPr/>
        </p:nvGraphicFramePr>
        <p:xfrm>
          <a:off x="7740352" y="3210234"/>
          <a:ext cx="3429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Equation" r:id="rId5" imgW="507960" imgH="711000" progId="Equation.3">
                  <p:embed/>
                </p:oleObj>
              </mc:Choice>
              <mc:Fallback>
                <p:oleObj name="Equation" r:id="rId5" imgW="50796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352" y="3210234"/>
                        <a:ext cx="3429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131840" y="4229678"/>
            <a:ext cx="1584176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i="1" dirty="0" smtClean="0">
                <a:solidFill>
                  <a:schemeClr val="tx1"/>
                </a:solidFill>
                <a:latin typeface="+mj-lt"/>
              </a:rPr>
              <a:t>Threaded Link</a:t>
            </a:r>
          </a:p>
        </p:txBody>
      </p:sp>
      <p:graphicFrame>
        <p:nvGraphicFramePr>
          <p:cNvPr id="39" name="Object 28"/>
          <p:cNvGraphicFramePr>
            <a:graphicFrameLocks noChangeAspect="1"/>
          </p:cNvGraphicFramePr>
          <p:nvPr/>
        </p:nvGraphicFramePr>
        <p:xfrm>
          <a:off x="4862513" y="4194559"/>
          <a:ext cx="33496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Equation" r:id="rId7" imgW="495000" imgH="711000" progId="Equation.3">
                  <p:embed/>
                </p:oleObj>
              </mc:Choice>
              <mc:Fallback>
                <p:oleObj name="Equation" r:id="rId7" imgW="495000" imgH="711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2513" y="4194559"/>
                        <a:ext cx="334962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131840" y="4771367"/>
            <a:ext cx="1584176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i="1" dirty="0" err="1" smtClean="0">
                <a:solidFill>
                  <a:schemeClr val="tx1"/>
                </a:solidFill>
                <a:latin typeface="+mj-lt"/>
              </a:rPr>
              <a:t>Spline</a:t>
            </a:r>
            <a:r>
              <a:rPr lang="en-US" sz="1600" i="1" dirty="0" smtClean="0">
                <a:solidFill>
                  <a:schemeClr val="tx1"/>
                </a:solidFill>
                <a:latin typeface="+mj-lt"/>
              </a:rPr>
              <a:t> Link</a:t>
            </a:r>
          </a:p>
        </p:txBody>
      </p:sp>
      <p:graphicFrame>
        <p:nvGraphicFramePr>
          <p:cNvPr id="41" name="Object 28"/>
          <p:cNvGraphicFramePr>
            <a:graphicFrameLocks noChangeAspect="1"/>
          </p:cNvGraphicFramePr>
          <p:nvPr/>
        </p:nvGraphicFramePr>
        <p:xfrm>
          <a:off x="4872038" y="4737484"/>
          <a:ext cx="31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Equation" r:id="rId9" imgW="469800" imgH="711000" progId="Equation.3">
                  <p:embed/>
                </p:oleObj>
              </mc:Choice>
              <mc:Fallback>
                <p:oleObj name="Equation" r:id="rId9" imgW="469800" imgH="711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8" y="4737484"/>
                        <a:ext cx="3175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Oval 33"/>
          <p:cNvSpPr/>
          <p:nvPr/>
        </p:nvSpPr>
        <p:spPr bwMode="auto">
          <a:xfrm>
            <a:off x="3779912" y="1484784"/>
            <a:ext cx="1058416" cy="1058416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993304" y="4098776"/>
            <a:ext cx="1058416" cy="1058416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6578699" y="4098776"/>
            <a:ext cx="1058416" cy="1058416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179512" y="1292597"/>
            <a:ext cx="1224136" cy="1488703"/>
            <a:chOff x="179512" y="1292597"/>
            <a:chExt cx="1224136" cy="1488703"/>
          </a:xfrm>
        </p:grpSpPr>
        <p:graphicFrame>
          <p:nvGraphicFramePr>
            <p:cNvPr id="3" name="Object 9"/>
            <p:cNvGraphicFramePr>
              <a:graphicFrameLocks noChangeAspect="1"/>
            </p:cNvGraphicFramePr>
            <p:nvPr/>
          </p:nvGraphicFramePr>
          <p:xfrm>
            <a:off x="1046485" y="1292597"/>
            <a:ext cx="334963" cy="481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" name="Equation" r:id="rId11" imgW="495000" imgH="711000" progId="Equation.3">
                    <p:embed/>
                  </p:oleObj>
                </mc:Choice>
                <mc:Fallback>
                  <p:oleObj name="Equation" r:id="rId11" imgW="495000" imgH="7110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6485" y="1292597"/>
                          <a:ext cx="334963" cy="4810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10"/>
            <p:cNvGraphicFramePr>
              <a:graphicFrameLocks noChangeAspect="1"/>
            </p:cNvGraphicFramePr>
            <p:nvPr/>
          </p:nvGraphicFramePr>
          <p:xfrm>
            <a:off x="1043608" y="1795859"/>
            <a:ext cx="342900" cy="48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" name="Equation" r:id="rId13" imgW="507960" imgH="711000" progId="Equation.3">
                    <p:embed/>
                  </p:oleObj>
                </mc:Choice>
                <mc:Fallback>
                  <p:oleObj name="Equation" r:id="rId13" imgW="507960" imgH="7110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608" y="1795859"/>
                          <a:ext cx="342900" cy="481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11"/>
            <p:cNvGraphicFramePr>
              <a:graphicFrameLocks noChangeAspect="1"/>
            </p:cNvGraphicFramePr>
            <p:nvPr/>
          </p:nvGraphicFramePr>
          <p:xfrm>
            <a:off x="1055688" y="2300288"/>
            <a:ext cx="317500" cy="481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" name="Equation" r:id="rId14" imgW="469800" imgH="711000" progId="Equation.3">
                    <p:embed/>
                  </p:oleObj>
                </mc:Choice>
                <mc:Fallback>
                  <p:oleObj name="Equation" r:id="rId14" imgW="469800" imgH="7110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5688" y="2300288"/>
                          <a:ext cx="317500" cy="4810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Oval 46"/>
            <p:cNvSpPr/>
            <p:nvPr/>
          </p:nvSpPr>
          <p:spPr bwMode="auto">
            <a:xfrm>
              <a:off x="755576" y="1436613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755576" y="1940669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755576" y="2444725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1" name="Straight Arrow Connector 50"/>
            <p:cNvCxnSpPr>
              <a:stCxn id="47" idx="4"/>
              <a:endCxn id="48" idx="0"/>
            </p:cNvCxnSpPr>
            <p:nvPr/>
          </p:nvCxnSpPr>
          <p:spPr bwMode="auto">
            <a:xfrm>
              <a:off x="863588" y="1652637"/>
              <a:ext cx="0" cy="288032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Straight Arrow Connector 52"/>
            <p:cNvCxnSpPr>
              <a:stCxn id="48" idx="4"/>
              <a:endCxn id="49" idx="0"/>
            </p:cNvCxnSpPr>
            <p:nvPr/>
          </p:nvCxnSpPr>
          <p:spPr bwMode="auto">
            <a:xfrm>
              <a:off x="863588" y="2156693"/>
              <a:ext cx="0" cy="288032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flipH="1">
              <a:off x="179512" y="1796653"/>
              <a:ext cx="1224136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flipH="1">
              <a:off x="179512" y="2300709"/>
              <a:ext cx="1224136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Box 58"/>
            <p:cNvSpPr txBox="1"/>
            <p:nvPr/>
          </p:nvSpPr>
          <p:spPr>
            <a:xfrm>
              <a:off x="179512" y="1868661"/>
              <a:ext cx="617477" cy="368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+mj-lt"/>
                </a:rPr>
                <a:t>CI#1</a:t>
              </a:r>
              <a:endParaRPr lang="fr-FR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79512" y="2300709"/>
              <a:ext cx="617477" cy="368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+mj-lt"/>
                </a:rPr>
                <a:t>CI#2</a:t>
              </a:r>
              <a:endParaRPr lang="fr-FR" sz="16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971600" y="4941168"/>
            <a:ext cx="1985629" cy="1489795"/>
            <a:chOff x="971600" y="4941168"/>
            <a:chExt cx="1985629" cy="1489795"/>
          </a:xfrm>
        </p:grpSpPr>
        <p:graphicFrame>
          <p:nvGraphicFramePr>
            <p:cNvPr id="63" name="Object 9"/>
            <p:cNvGraphicFramePr>
              <a:graphicFrameLocks noChangeAspect="1"/>
            </p:cNvGraphicFramePr>
            <p:nvPr/>
          </p:nvGraphicFramePr>
          <p:xfrm>
            <a:off x="2237149" y="4941168"/>
            <a:ext cx="334963" cy="481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" name="Equation" r:id="rId16" imgW="495000" imgH="711000" progId="Equation.3">
                    <p:embed/>
                  </p:oleObj>
                </mc:Choice>
                <mc:Fallback>
                  <p:oleObj name="Equation" r:id="rId16" imgW="495000" imgH="71100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7149" y="4941168"/>
                          <a:ext cx="334963" cy="4810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Object 10"/>
            <p:cNvGraphicFramePr>
              <a:graphicFrameLocks noChangeAspect="1"/>
            </p:cNvGraphicFramePr>
            <p:nvPr/>
          </p:nvGraphicFramePr>
          <p:xfrm>
            <a:off x="2237149" y="5468267"/>
            <a:ext cx="342900" cy="48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" name="Equation" r:id="rId18" imgW="507960" imgH="711000" progId="Equation.3">
                    <p:embed/>
                  </p:oleObj>
                </mc:Choice>
                <mc:Fallback>
                  <p:oleObj name="Equation" r:id="rId18" imgW="507960" imgH="71100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7149" y="5468267"/>
                          <a:ext cx="342900" cy="481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Object 11"/>
            <p:cNvGraphicFramePr>
              <a:graphicFrameLocks noChangeAspect="1"/>
            </p:cNvGraphicFramePr>
            <p:nvPr/>
          </p:nvGraphicFramePr>
          <p:xfrm>
            <a:off x="2622266" y="5948363"/>
            <a:ext cx="334963" cy="481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2" name="Equation" r:id="rId19" imgW="495000" imgH="711000" progId="Equation.3">
                    <p:embed/>
                  </p:oleObj>
                </mc:Choice>
                <mc:Fallback>
                  <p:oleObj name="Equation" r:id="rId19" imgW="495000" imgH="71100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2266" y="5948363"/>
                          <a:ext cx="334963" cy="4810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" name="Oval 65"/>
            <p:cNvSpPr/>
            <p:nvPr/>
          </p:nvSpPr>
          <p:spPr bwMode="auto">
            <a:xfrm>
              <a:off x="1949117" y="5085184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1949117" y="5589240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2330588" y="6093296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69" name="Straight Arrow Connector 68"/>
            <p:cNvCxnSpPr>
              <a:stCxn id="66" idx="4"/>
              <a:endCxn id="67" idx="0"/>
            </p:cNvCxnSpPr>
            <p:nvPr/>
          </p:nvCxnSpPr>
          <p:spPr bwMode="auto">
            <a:xfrm>
              <a:off x="2057129" y="5301208"/>
              <a:ext cx="0" cy="288032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0" name="Straight Arrow Connector 69"/>
            <p:cNvCxnSpPr>
              <a:stCxn id="67" idx="4"/>
              <a:endCxn id="68" idx="0"/>
            </p:cNvCxnSpPr>
            <p:nvPr/>
          </p:nvCxnSpPr>
          <p:spPr bwMode="auto">
            <a:xfrm>
              <a:off x="2057129" y="5805264"/>
              <a:ext cx="381471" cy="288032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 flipH="1">
              <a:off x="1013013" y="5445224"/>
              <a:ext cx="1944216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3" name="TextBox 72"/>
            <p:cNvSpPr txBox="1"/>
            <p:nvPr/>
          </p:nvSpPr>
          <p:spPr>
            <a:xfrm>
              <a:off x="971600" y="5517232"/>
              <a:ext cx="617477" cy="368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+mj-lt"/>
                </a:rPr>
                <a:t>CI#1</a:t>
              </a:r>
              <a:endParaRPr lang="fr-FR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71600" y="5949280"/>
              <a:ext cx="617477" cy="368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+mj-lt"/>
                </a:rPr>
                <a:t>CI#2</a:t>
              </a:r>
              <a:endParaRPr lang="fr-FR" sz="1600" dirty="0">
                <a:solidFill>
                  <a:schemeClr val="tx1"/>
                </a:solidFill>
                <a:latin typeface="+mj-lt"/>
              </a:endParaRPr>
            </a:p>
          </p:txBody>
        </p:sp>
        <p:graphicFrame>
          <p:nvGraphicFramePr>
            <p:cNvPr id="75" name="Object 11"/>
            <p:cNvGraphicFramePr>
              <a:graphicFrameLocks noChangeAspect="1"/>
            </p:cNvGraphicFramePr>
            <p:nvPr/>
          </p:nvGraphicFramePr>
          <p:xfrm>
            <a:off x="1910868" y="5949950"/>
            <a:ext cx="309563" cy="48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3" name="Equation" r:id="rId21" imgW="457200" imgH="711000" progId="Equation.3">
                    <p:embed/>
                  </p:oleObj>
                </mc:Choice>
                <mc:Fallback>
                  <p:oleObj name="Equation" r:id="rId21" imgW="457200" imgH="71100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0868" y="5949950"/>
                          <a:ext cx="309563" cy="481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" name="Oval 75"/>
            <p:cNvSpPr/>
            <p:nvPr/>
          </p:nvSpPr>
          <p:spPr bwMode="auto">
            <a:xfrm>
              <a:off x="1606217" y="6094090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78" name="Straight Arrow Connector 77"/>
            <p:cNvCxnSpPr>
              <a:stCxn id="67" idx="4"/>
              <a:endCxn id="76" idx="0"/>
            </p:cNvCxnSpPr>
            <p:nvPr/>
          </p:nvCxnSpPr>
          <p:spPr bwMode="auto">
            <a:xfrm flipH="1">
              <a:off x="1714229" y="5805264"/>
              <a:ext cx="342900" cy="288826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auto">
            <a:xfrm flipH="1">
              <a:off x="1013013" y="5949280"/>
              <a:ext cx="1944216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3" name="Group 122"/>
          <p:cNvGrpSpPr/>
          <p:nvPr/>
        </p:nvGrpSpPr>
        <p:grpSpPr>
          <a:xfrm>
            <a:off x="5505227" y="4941168"/>
            <a:ext cx="1224136" cy="1488207"/>
            <a:chOff x="5505227" y="4941168"/>
            <a:chExt cx="1224136" cy="1488207"/>
          </a:xfrm>
        </p:grpSpPr>
        <p:graphicFrame>
          <p:nvGraphicFramePr>
            <p:cNvPr id="92" name="Object 9"/>
            <p:cNvGraphicFramePr>
              <a:graphicFrameLocks noChangeAspect="1"/>
            </p:cNvGraphicFramePr>
            <p:nvPr/>
          </p:nvGraphicFramePr>
          <p:xfrm>
            <a:off x="6372200" y="4941168"/>
            <a:ext cx="334963" cy="481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" name="Equation" r:id="rId23" imgW="495000" imgH="711000" progId="Equation.3">
                    <p:embed/>
                  </p:oleObj>
                </mc:Choice>
                <mc:Fallback>
                  <p:oleObj name="Equation" r:id="rId23" imgW="495000" imgH="71100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72200" y="4941168"/>
                          <a:ext cx="334963" cy="4810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" name="Object 10"/>
            <p:cNvGraphicFramePr>
              <a:graphicFrameLocks noChangeAspect="1"/>
            </p:cNvGraphicFramePr>
            <p:nvPr/>
          </p:nvGraphicFramePr>
          <p:xfrm>
            <a:off x="6369323" y="5444430"/>
            <a:ext cx="342900" cy="48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" name="Equation" r:id="rId25" imgW="507960" imgH="711000" progId="Equation.3">
                    <p:embed/>
                  </p:oleObj>
                </mc:Choice>
                <mc:Fallback>
                  <p:oleObj name="Equation" r:id="rId25" imgW="507960" imgH="71100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69323" y="5444430"/>
                          <a:ext cx="342900" cy="481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" name="Object 11"/>
            <p:cNvGraphicFramePr>
              <a:graphicFrameLocks noChangeAspect="1"/>
            </p:cNvGraphicFramePr>
            <p:nvPr/>
          </p:nvGraphicFramePr>
          <p:xfrm>
            <a:off x="6373813" y="5948363"/>
            <a:ext cx="333375" cy="481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6" name="Equation" r:id="rId27" imgW="495000" imgH="711000" progId="Equation.3">
                    <p:embed/>
                  </p:oleObj>
                </mc:Choice>
                <mc:Fallback>
                  <p:oleObj name="Equation" r:id="rId27" imgW="495000" imgH="71100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73813" y="5948363"/>
                          <a:ext cx="333375" cy="4810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" name="Oval 94"/>
            <p:cNvSpPr/>
            <p:nvPr/>
          </p:nvSpPr>
          <p:spPr bwMode="auto">
            <a:xfrm>
              <a:off x="6081291" y="5085184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6081291" y="5589240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6081291" y="6093296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98" name="Straight Arrow Connector 97"/>
            <p:cNvCxnSpPr>
              <a:stCxn id="95" idx="4"/>
              <a:endCxn id="96" idx="0"/>
            </p:cNvCxnSpPr>
            <p:nvPr/>
          </p:nvCxnSpPr>
          <p:spPr bwMode="auto">
            <a:xfrm>
              <a:off x="6189303" y="5301208"/>
              <a:ext cx="0" cy="288032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9" name="Straight Arrow Connector 98"/>
            <p:cNvCxnSpPr>
              <a:stCxn id="96" idx="4"/>
              <a:endCxn id="97" idx="0"/>
            </p:cNvCxnSpPr>
            <p:nvPr/>
          </p:nvCxnSpPr>
          <p:spPr bwMode="auto">
            <a:xfrm>
              <a:off x="6189303" y="5805264"/>
              <a:ext cx="0" cy="288032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 flipH="1">
              <a:off x="5505227" y="5445224"/>
              <a:ext cx="1224136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 flipH="1">
              <a:off x="5505227" y="5949280"/>
              <a:ext cx="1224136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2" name="TextBox 101"/>
            <p:cNvSpPr txBox="1"/>
            <p:nvPr/>
          </p:nvSpPr>
          <p:spPr>
            <a:xfrm>
              <a:off x="5505227" y="5517232"/>
              <a:ext cx="617477" cy="368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+mj-lt"/>
                </a:rPr>
                <a:t>CI#1</a:t>
              </a:r>
              <a:endParaRPr lang="fr-FR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505227" y="5949280"/>
              <a:ext cx="617477" cy="368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+mj-lt"/>
                </a:rPr>
                <a:t>CI#2</a:t>
              </a:r>
              <a:endParaRPr lang="fr-FR" sz="16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330516" y="4772769"/>
            <a:ext cx="2385500" cy="1536551"/>
            <a:chOff x="2330516" y="4772769"/>
            <a:chExt cx="2385500" cy="1536551"/>
          </a:xfrm>
        </p:grpSpPr>
        <p:sp>
          <p:nvSpPr>
            <p:cNvPr id="86" name="TextBox 85"/>
            <p:cNvSpPr txBox="1"/>
            <p:nvPr/>
          </p:nvSpPr>
          <p:spPr>
            <a:xfrm>
              <a:off x="3131840" y="4772769"/>
              <a:ext cx="1584176" cy="41601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i="1" strike="sngStrike" dirty="0" err="1" smtClean="0">
                  <a:solidFill>
                    <a:srgbClr val="FF0000"/>
                  </a:solidFill>
                  <a:latin typeface="+mj-lt"/>
                </a:rPr>
                <a:t>Spline</a:t>
              </a:r>
              <a:r>
                <a:rPr lang="en-US" sz="1600" i="1" strike="sngStrike" dirty="0" smtClean="0">
                  <a:solidFill>
                    <a:srgbClr val="FF0000"/>
                  </a:solidFill>
                  <a:latin typeface="+mj-lt"/>
                </a:rPr>
                <a:t> Link</a:t>
              </a:r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2330516" y="6093296"/>
              <a:ext cx="216024" cy="21602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</p:grpSp>
      <p:pic>
        <p:nvPicPr>
          <p:cNvPr id="110" name="Picture 109" descr="capscrew_simple.png"/>
          <p:cNvPicPr>
            <a:picLocks noChangeAspect="1"/>
          </p:cNvPicPr>
          <p:nvPr/>
        </p:nvPicPr>
        <p:blipFill>
          <a:blip r:embed="rId2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60232" y="4869160"/>
            <a:ext cx="2429340" cy="1943472"/>
          </a:xfrm>
          <a:prstGeom prst="rect">
            <a:avLst/>
          </a:prstGeom>
        </p:spPr>
      </p:pic>
      <p:sp>
        <p:nvSpPr>
          <p:cNvPr id="119" name="Oval 118"/>
          <p:cNvSpPr/>
          <p:nvPr/>
        </p:nvSpPr>
        <p:spPr bwMode="auto">
          <a:xfrm>
            <a:off x="3851852" y="1556792"/>
            <a:ext cx="9144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#1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120" name="Oval 119"/>
          <p:cNvSpPr/>
          <p:nvPr/>
        </p:nvSpPr>
        <p:spPr bwMode="auto">
          <a:xfrm>
            <a:off x="1062012" y="4170784"/>
            <a:ext cx="9144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#0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121" name="Oval 120"/>
          <p:cNvSpPr/>
          <p:nvPr/>
        </p:nvSpPr>
        <p:spPr bwMode="auto">
          <a:xfrm flipH="1">
            <a:off x="6660164" y="4170784"/>
            <a:ext cx="9144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#2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1259632" y="2023215"/>
            <a:ext cx="6093036" cy="2999381"/>
            <a:chOff x="1259632" y="2023215"/>
            <a:chExt cx="6093036" cy="2999381"/>
          </a:xfrm>
        </p:grpSpPr>
        <p:sp>
          <p:nvSpPr>
            <p:cNvPr id="104" name="TextBox 103"/>
            <p:cNvSpPr txBox="1"/>
            <p:nvPr/>
          </p:nvSpPr>
          <p:spPr>
            <a:xfrm>
              <a:off x="4067944" y="2023215"/>
              <a:ext cx="476412" cy="3976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@1</a:t>
              </a:r>
              <a:endParaRPr lang="fr-FR" sz="16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259632" y="4653136"/>
              <a:ext cx="476412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@2</a:t>
              </a:r>
              <a:endParaRPr lang="fr-FR" sz="16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876256" y="4653136"/>
              <a:ext cx="476412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@2</a:t>
              </a:r>
              <a:endParaRPr lang="fr-FR" sz="1600" dirty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259632" y="2024681"/>
            <a:ext cx="6093036" cy="2999381"/>
            <a:chOff x="1619672" y="2013795"/>
            <a:chExt cx="6093036" cy="2999381"/>
          </a:xfrm>
        </p:grpSpPr>
        <p:sp>
          <p:nvSpPr>
            <p:cNvPr id="111" name="TextBox 110"/>
            <p:cNvSpPr txBox="1"/>
            <p:nvPr/>
          </p:nvSpPr>
          <p:spPr>
            <a:xfrm>
              <a:off x="4427984" y="2013795"/>
              <a:ext cx="476412" cy="3976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@1</a:t>
              </a:r>
              <a:endParaRPr lang="fr-FR" sz="16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619672" y="4643716"/>
              <a:ext cx="476412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@1</a:t>
              </a:r>
              <a:endParaRPr lang="fr-FR" sz="16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236296" y="4643716"/>
              <a:ext cx="476412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@1</a:t>
              </a:r>
              <a:endParaRPr lang="fr-FR" sz="1600" dirty="0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516216" y="1700808"/>
            <a:ext cx="1080120" cy="216024"/>
            <a:chOff x="6516216" y="1700808"/>
            <a:chExt cx="1080120" cy="216024"/>
          </a:xfrm>
        </p:grpSpPr>
        <p:sp>
          <p:nvSpPr>
            <p:cNvPr id="124" name="Rectangle 123"/>
            <p:cNvSpPr/>
            <p:nvPr/>
          </p:nvSpPr>
          <p:spPr bwMode="auto">
            <a:xfrm>
              <a:off x="6516216" y="1700808"/>
              <a:ext cx="216024" cy="21602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804248" y="1700808"/>
              <a:ext cx="216024" cy="21602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7092280" y="1700808"/>
              <a:ext cx="216024" cy="21602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7380312" y="1700808"/>
              <a:ext cx="216024" cy="21602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40" name="Rectangle 139"/>
          <p:cNvSpPr/>
          <p:nvPr/>
        </p:nvSpPr>
        <p:spPr bwMode="auto">
          <a:xfrm>
            <a:off x="6516216" y="1700808"/>
            <a:ext cx="216024" cy="21602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6804248" y="1700808"/>
            <a:ext cx="216024" cy="21602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7092280" y="1700808"/>
            <a:ext cx="216024" cy="21602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7380312" y="1700808"/>
            <a:ext cx="216024" cy="21602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49" name="Group 148"/>
          <p:cNvGrpSpPr/>
          <p:nvPr/>
        </p:nvGrpSpPr>
        <p:grpSpPr>
          <a:xfrm>
            <a:off x="1375184" y="4941168"/>
            <a:ext cx="1224136" cy="1488207"/>
            <a:chOff x="179512" y="1292597"/>
            <a:chExt cx="1224136" cy="1488207"/>
          </a:xfrm>
        </p:grpSpPr>
        <p:graphicFrame>
          <p:nvGraphicFramePr>
            <p:cNvPr id="150" name="Object 9"/>
            <p:cNvGraphicFramePr>
              <a:graphicFrameLocks noChangeAspect="1"/>
            </p:cNvGraphicFramePr>
            <p:nvPr/>
          </p:nvGraphicFramePr>
          <p:xfrm>
            <a:off x="1046485" y="1292597"/>
            <a:ext cx="334963" cy="481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7" name="Equation" r:id="rId30" imgW="495000" imgH="711000" progId="Equation.3">
                    <p:embed/>
                  </p:oleObj>
                </mc:Choice>
                <mc:Fallback>
                  <p:oleObj name="Equation" r:id="rId30" imgW="495000" imgH="71100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6485" y="1292597"/>
                          <a:ext cx="334963" cy="4810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" name="Object 10"/>
            <p:cNvGraphicFramePr>
              <a:graphicFrameLocks noChangeAspect="1"/>
            </p:cNvGraphicFramePr>
            <p:nvPr/>
          </p:nvGraphicFramePr>
          <p:xfrm>
            <a:off x="1043608" y="1795859"/>
            <a:ext cx="342900" cy="48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8" name="Equation" r:id="rId31" imgW="507960" imgH="711000" progId="Equation.3">
                    <p:embed/>
                  </p:oleObj>
                </mc:Choice>
                <mc:Fallback>
                  <p:oleObj name="Equation" r:id="rId31" imgW="507960" imgH="71100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608" y="1795859"/>
                          <a:ext cx="342900" cy="481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2" name="Object 11"/>
            <p:cNvGraphicFramePr>
              <a:graphicFrameLocks noChangeAspect="1"/>
            </p:cNvGraphicFramePr>
            <p:nvPr/>
          </p:nvGraphicFramePr>
          <p:xfrm>
            <a:off x="1060698" y="2299792"/>
            <a:ext cx="307975" cy="481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9" name="Equation" r:id="rId32" imgW="457200" imgH="711000" progId="Equation.3">
                    <p:embed/>
                  </p:oleObj>
                </mc:Choice>
                <mc:Fallback>
                  <p:oleObj name="Equation" r:id="rId32" imgW="457200" imgH="71100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0698" y="2299792"/>
                          <a:ext cx="307975" cy="4810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" name="Oval 152"/>
            <p:cNvSpPr/>
            <p:nvPr/>
          </p:nvSpPr>
          <p:spPr bwMode="auto">
            <a:xfrm>
              <a:off x="755576" y="1436613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4" name="Oval 153"/>
            <p:cNvSpPr/>
            <p:nvPr/>
          </p:nvSpPr>
          <p:spPr bwMode="auto">
            <a:xfrm>
              <a:off x="755576" y="1940669"/>
              <a:ext cx="216024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5" name="Oval 154"/>
            <p:cNvSpPr/>
            <p:nvPr/>
          </p:nvSpPr>
          <p:spPr bwMode="auto">
            <a:xfrm>
              <a:off x="755576" y="2444725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56" name="Straight Arrow Connector 155"/>
            <p:cNvCxnSpPr>
              <a:stCxn id="153" idx="4"/>
              <a:endCxn id="154" idx="0"/>
            </p:cNvCxnSpPr>
            <p:nvPr/>
          </p:nvCxnSpPr>
          <p:spPr bwMode="auto">
            <a:xfrm>
              <a:off x="863588" y="1652637"/>
              <a:ext cx="0" cy="288032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7" name="Straight Arrow Connector 156"/>
            <p:cNvCxnSpPr>
              <a:stCxn id="154" idx="4"/>
              <a:endCxn id="155" idx="0"/>
            </p:cNvCxnSpPr>
            <p:nvPr/>
          </p:nvCxnSpPr>
          <p:spPr bwMode="auto">
            <a:xfrm>
              <a:off x="863588" y="2156693"/>
              <a:ext cx="0" cy="288032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8" name="Straight Connector 157"/>
            <p:cNvCxnSpPr/>
            <p:nvPr/>
          </p:nvCxnSpPr>
          <p:spPr bwMode="auto">
            <a:xfrm flipH="1">
              <a:off x="179512" y="1796653"/>
              <a:ext cx="1224136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Straight Connector 158"/>
            <p:cNvCxnSpPr/>
            <p:nvPr/>
          </p:nvCxnSpPr>
          <p:spPr bwMode="auto">
            <a:xfrm flipH="1">
              <a:off x="179512" y="2300709"/>
              <a:ext cx="1224136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0" name="TextBox 159"/>
            <p:cNvSpPr txBox="1"/>
            <p:nvPr/>
          </p:nvSpPr>
          <p:spPr>
            <a:xfrm>
              <a:off x="179512" y="1868661"/>
              <a:ext cx="617477" cy="368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+mj-lt"/>
                </a:rPr>
                <a:t>CI#1</a:t>
              </a:r>
              <a:endParaRPr lang="fr-FR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179512" y="2300709"/>
              <a:ext cx="617477" cy="368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+mj-lt"/>
                </a:rPr>
                <a:t>CI#2</a:t>
              </a:r>
              <a:endParaRPr lang="fr-FR" sz="16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2555776" y="2060848"/>
            <a:ext cx="287258" cy="397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1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5724128" y="2060848"/>
            <a:ext cx="28725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2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188398" y="3789040"/>
            <a:ext cx="287258" cy="397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1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340526" y="4293096"/>
            <a:ext cx="28725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2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6084168" y="4293096"/>
            <a:ext cx="28725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2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164288" y="3779620"/>
            <a:ext cx="28725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1</a:t>
            </a:r>
            <a:endParaRPr lang="fr-FR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34" grpId="0" animBg="1"/>
      <p:bldP spid="34" grpId="1" animBg="1"/>
      <p:bldP spid="45" grpId="0" animBg="1"/>
      <p:bldP spid="45" grpId="1" animBg="1"/>
      <p:bldP spid="46" grpId="0" animBg="1"/>
      <p:bldP spid="119" grpId="0" animBg="1"/>
      <p:bldP spid="120" grpId="0" animBg="1"/>
      <p:bldP spid="121" grpId="0" animBg="1"/>
      <p:bldP spid="140" grpId="0" animBg="1"/>
      <p:bldP spid="141" grpId="0" animBg="1"/>
      <p:bldP spid="142" grpId="1" animBg="1"/>
      <p:bldP spid="1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fr-FR" dirty="0"/>
          </a:p>
        </p:txBody>
      </p:sp>
      <p:sp>
        <p:nvSpPr>
          <p:cNvPr id="4" name="Oval 3"/>
          <p:cNvSpPr/>
          <p:nvPr/>
        </p:nvSpPr>
        <p:spPr bwMode="auto">
          <a:xfrm>
            <a:off x="3851920" y="1556792"/>
            <a:ext cx="914400" cy="914400"/>
          </a:xfrm>
          <a:prstGeom prst="ellipse">
            <a:avLst/>
          </a:prstGeom>
          <a:solidFill>
            <a:srgbClr val="00B0F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#1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062080" y="4170784"/>
            <a:ext cx="914400" cy="914400"/>
          </a:xfrm>
          <a:prstGeom prst="ellipse">
            <a:avLst/>
          </a:prstGeom>
          <a:solidFill>
            <a:srgbClr val="00B0F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#0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8" name="Oval 7"/>
          <p:cNvSpPr/>
          <p:nvPr/>
        </p:nvSpPr>
        <p:spPr bwMode="auto">
          <a:xfrm flipH="1">
            <a:off x="6660232" y="4170784"/>
            <a:ext cx="914400" cy="914400"/>
          </a:xfrm>
          <a:prstGeom prst="ellipse">
            <a:avLst/>
          </a:prstGeom>
          <a:solidFill>
            <a:srgbClr val="00B0F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#2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3131840" y="4077072"/>
            <a:ext cx="2664296" cy="1098592"/>
          </a:xfrm>
          <a:prstGeom prst="rightArrow">
            <a:avLst>
              <a:gd name="adj1" fmla="val 82404"/>
              <a:gd name="adj2" fmla="val 20971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Down Arrow 12"/>
          <p:cNvSpPr/>
          <p:nvPr/>
        </p:nvSpPr>
        <p:spPr bwMode="auto">
          <a:xfrm>
            <a:off x="6084168" y="2852936"/>
            <a:ext cx="2069760" cy="1008112"/>
          </a:xfrm>
          <a:prstGeom prst="downArrow">
            <a:avLst>
              <a:gd name="adj1" fmla="val 86105"/>
              <a:gd name="adj2" fmla="val 14726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 flipV="1">
            <a:off x="486016" y="2852936"/>
            <a:ext cx="2069760" cy="1008112"/>
          </a:xfrm>
          <a:prstGeom prst="downArrow">
            <a:avLst>
              <a:gd name="adj1" fmla="val 86105"/>
              <a:gd name="adj2" fmla="val 14726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Straight Connector 19"/>
          <p:cNvCxnSpPr>
            <a:stCxn id="6" idx="0"/>
            <a:endCxn id="14" idx="0"/>
          </p:cNvCxnSpPr>
          <p:nvPr/>
        </p:nvCxnSpPr>
        <p:spPr bwMode="auto">
          <a:xfrm flipV="1">
            <a:off x="1519280" y="3861048"/>
            <a:ext cx="1616" cy="309736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4" idx="2"/>
            <a:endCxn id="4" idx="2"/>
          </p:cNvCxnSpPr>
          <p:nvPr/>
        </p:nvCxnSpPr>
        <p:spPr bwMode="auto">
          <a:xfrm flipV="1">
            <a:off x="1520896" y="2013992"/>
            <a:ext cx="2331024" cy="838944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stCxn id="4" idx="6"/>
            <a:endCxn id="13" idx="0"/>
          </p:cNvCxnSpPr>
          <p:nvPr/>
        </p:nvCxnSpPr>
        <p:spPr bwMode="auto">
          <a:xfrm>
            <a:off x="4766320" y="2013992"/>
            <a:ext cx="2352728" cy="838944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13" idx="2"/>
            <a:endCxn id="8" idx="0"/>
          </p:cNvCxnSpPr>
          <p:nvPr/>
        </p:nvCxnSpPr>
        <p:spPr bwMode="auto">
          <a:xfrm flipH="1">
            <a:off x="7117432" y="3861048"/>
            <a:ext cx="1616" cy="309736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6" idx="6"/>
            <a:endCxn id="12" idx="1"/>
          </p:cNvCxnSpPr>
          <p:nvPr/>
        </p:nvCxnSpPr>
        <p:spPr bwMode="auto">
          <a:xfrm flipV="1">
            <a:off x="1976480" y="4626368"/>
            <a:ext cx="1155360" cy="1616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12" idx="3"/>
            <a:endCxn id="8" idx="6"/>
          </p:cNvCxnSpPr>
          <p:nvPr/>
        </p:nvCxnSpPr>
        <p:spPr bwMode="auto">
          <a:xfrm>
            <a:off x="5796136" y="4626368"/>
            <a:ext cx="864096" cy="1616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6" name="Picture 35" descr="capscrew_simple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60232" y="4869160"/>
            <a:ext cx="2429340" cy="1943472"/>
          </a:xfrm>
          <a:prstGeom prst="rect">
            <a:avLst/>
          </a:prstGeom>
        </p:spPr>
      </p:pic>
      <p:grpSp>
        <p:nvGrpSpPr>
          <p:cNvPr id="58" name="Group 57"/>
          <p:cNvGrpSpPr/>
          <p:nvPr/>
        </p:nvGrpSpPr>
        <p:grpSpPr>
          <a:xfrm>
            <a:off x="611560" y="3173626"/>
            <a:ext cx="7272808" cy="1673762"/>
            <a:chOff x="611560" y="3173626"/>
            <a:chExt cx="7272808" cy="1673762"/>
          </a:xfrm>
        </p:grpSpPr>
        <p:sp>
          <p:nvSpPr>
            <p:cNvPr id="27" name="TextBox 26"/>
            <p:cNvSpPr txBox="1"/>
            <p:nvPr/>
          </p:nvSpPr>
          <p:spPr>
            <a:xfrm>
              <a:off x="611560" y="3173626"/>
              <a:ext cx="1656184" cy="36804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>
                  <a:solidFill>
                    <a:schemeClr val="tx1"/>
                  </a:solidFill>
                  <a:latin typeface="+mj-lt"/>
                </a:rPr>
                <a:t>Conical Support</a:t>
              </a:r>
              <a:endParaRPr lang="fr-FR" sz="1600" i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228184" y="3173626"/>
              <a:ext cx="1656184" cy="36804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>
                  <a:solidFill>
                    <a:schemeClr val="tx1"/>
                  </a:solidFill>
                  <a:latin typeface="+mj-lt"/>
                </a:rPr>
                <a:t>Planar Support</a:t>
              </a:r>
              <a:endParaRPr lang="fr-FR" sz="1600" i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03848" y="4385723"/>
              <a:ext cx="1584176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i="1" dirty="0" smtClean="0">
                  <a:solidFill>
                    <a:schemeClr val="tx1"/>
                  </a:solidFill>
                  <a:latin typeface="+mj-lt"/>
                </a:rPr>
                <a:t>Threaded Link</a:t>
              </a:r>
            </a:p>
          </p:txBody>
        </p:sp>
      </p:grpSp>
      <p:sp>
        <p:nvSpPr>
          <p:cNvPr id="55" name="Content Placeholder 2"/>
          <p:cNvSpPr txBox="1">
            <a:spLocks/>
          </p:cNvSpPr>
          <p:nvPr/>
        </p:nvSpPr>
        <p:spPr bwMode="auto">
          <a:xfrm>
            <a:off x="4355976" y="1268760"/>
            <a:ext cx="4536503" cy="5040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341313" marR="0" lvl="0" indent="-341313" algn="r" defTabSz="449263" rtl="0" eaLnBrk="0" fontAlgn="base" latinLnBrk="0" hangingPunct="0">
              <a:lnSpc>
                <a:spcPct val="12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Detection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Functional Designations</a:t>
            </a:r>
            <a:endParaRPr kumimoji="0" lang="fr-F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683568" y="1700808"/>
            <a:ext cx="5494380" cy="2448272"/>
            <a:chOff x="683568" y="1700808"/>
            <a:chExt cx="5494380" cy="2448272"/>
          </a:xfrm>
        </p:grpSpPr>
        <p:grpSp>
          <p:nvGrpSpPr>
            <p:cNvPr id="124" name="Group 123"/>
            <p:cNvGrpSpPr/>
            <p:nvPr/>
          </p:nvGrpSpPr>
          <p:grpSpPr>
            <a:xfrm>
              <a:off x="2422646" y="3284984"/>
              <a:ext cx="3755302" cy="864096"/>
              <a:chOff x="2422646" y="3284984"/>
              <a:chExt cx="3755302" cy="864096"/>
            </a:xfrm>
          </p:grpSpPr>
          <p:cxnSp>
            <p:nvCxnSpPr>
              <p:cNvPr id="66" name="Straight Connector 65"/>
              <p:cNvCxnSpPr/>
              <p:nvPr/>
            </p:nvCxnSpPr>
            <p:spPr bwMode="auto">
              <a:xfrm>
                <a:off x="2433532" y="3429000"/>
                <a:ext cx="3744416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8" name="Straight Connector 67"/>
              <p:cNvCxnSpPr/>
              <p:nvPr/>
            </p:nvCxnSpPr>
            <p:spPr bwMode="auto">
              <a:xfrm flipV="1">
                <a:off x="4377748" y="3429000"/>
                <a:ext cx="1800200" cy="72008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" name="Straight Connector 69"/>
              <p:cNvCxnSpPr/>
              <p:nvPr/>
            </p:nvCxnSpPr>
            <p:spPr bwMode="auto">
              <a:xfrm flipH="1" flipV="1">
                <a:off x="2422646" y="3429000"/>
                <a:ext cx="1944216" cy="72008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87" name="Group 86"/>
              <p:cNvGrpSpPr/>
              <p:nvPr/>
            </p:nvGrpSpPr>
            <p:grpSpPr>
              <a:xfrm>
                <a:off x="3275856" y="3645024"/>
                <a:ext cx="288032" cy="288032"/>
                <a:chOff x="683568" y="5445224"/>
                <a:chExt cx="288032" cy="288032"/>
              </a:xfrm>
            </p:grpSpPr>
            <p:sp>
              <p:nvSpPr>
                <p:cNvPr id="88" name="Oval 87"/>
                <p:cNvSpPr/>
                <p:nvPr/>
              </p:nvSpPr>
              <p:spPr bwMode="auto">
                <a:xfrm>
                  <a:off x="683568" y="5445224"/>
                  <a:ext cx="288032" cy="288032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0" fontAlgn="base" latinLnBrk="0" hangingPunct="0">
                    <a:lnSpc>
                      <a:spcPct val="12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/>
                  </a:pPr>
                  <a:endParaRPr kumimoji="0" lang="fr-FR" sz="24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89" name="Oval 88"/>
                <p:cNvSpPr/>
                <p:nvPr/>
              </p:nvSpPr>
              <p:spPr bwMode="auto">
                <a:xfrm>
                  <a:off x="804724" y="556638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0" fontAlgn="base" latinLnBrk="0" hangingPunct="0">
                    <a:lnSpc>
                      <a:spcPct val="12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/>
                  </a:pPr>
                  <a:endParaRPr kumimoji="0" lang="fr-FR" sz="24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211960" y="3284984"/>
                <a:ext cx="288032" cy="216024"/>
                <a:chOff x="755576" y="5877272"/>
                <a:chExt cx="288032" cy="216024"/>
              </a:xfrm>
            </p:grpSpPr>
            <p:cxnSp>
              <p:nvCxnSpPr>
                <p:cNvPr id="91" name="Straight Connector 90"/>
                <p:cNvCxnSpPr/>
                <p:nvPr/>
              </p:nvCxnSpPr>
              <p:spPr bwMode="auto">
                <a:xfrm>
                  <a:off x="755576" y="6093296"/>
                  <a:ext cx="288032" cy="0"/>
                </a:xfrm>
                <a:prstGeom prst="line">
                  <a:avLst/>
                </a:prstGeom>
                <a:solidFill>
                  <a:srgbClr val="00B8FF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2" name="Straight Connector 91"/>
                <p:cNvCxnSpPr/>
                <p:nvPr/>
              </p:nvCxnSpPr>
              <p:spPr bwMode="auto">
                <a:xfrm>
                  <a:off x="899592" y="5877272"/>
                  <a:ext cx="0" cy="216024"/>
                </a:xfrm>
                <a:prstGeom prst="line">
                  <a:avLst/>
                </a:prstGeom>
                <a:solidFill>
                  <a:srgbClr val="00B8FF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93" name="Group 92"/>
              <p:cNvGrpSpPr/>
              <p:nvPr/>
            </p:nvGrpSpPr>
            <p:grpSpPr>
              <a:xfrm>
                <a:off x="4932040" y="3666796"/>
                <a:ext cx="288032" cy="216024"/>
                <a:chOff x="755576" y="5877272"/>
                <a:chExt cx="288032" cy="216024"/>
              </a:xfrm>
            </p:grpSpPr>
            <p:cxnSp>
              <p:nvCxnSpPr>
                <p:cNvPr id="94" name="Straight Connector 93"/>
                <p:cNvCxnSpPr/>
                <p:nvPr/>
              </p:nvCxnSpPr>
              <p:spPr bwMode="auto">
                <a:xfrm>
                  <a:off x="755576" y="6093296"/>
                  <a:ext cx="288032" cy="0"/>
                </a:xfrm>
                <a:prstGeom prst="line">
                  <a:avLst/>
                </a:prstGeom>
                <a:solidFill>
                  <a:srgbClr val="00B8FF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5" name="Straight Connector 94"/>
                <p:cNvCxnSpPr/>
                <p:nvPr/>
              </p:nvCxnSpPr>
              <p:spPr bwMode="auto">
                <a:xfrm>
                  <a:off x="899592" y="5877272"/>
                  <a:ext cx="0" cy="216024"/>
                </a:xfrm>
                <a:prstGeom prst="line">
                  <a:avLst/>
                </a:prstGeom>
                <a:solidFill>
                  <a:srgbClr val="00B8FF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111" name="Group 110"/>
            <p:cNvGrpSpPr/>
            <p:nvPr/>
          </p:nvGrpSpPr>
          <p:grpSpPr>
            <a:xfrm>
              <a:off x="683568" y="1700808"/>
              <a:ext cx="2952328" cy="720080"/>
              <a:chOff x="683568" y="5373216"/>
              <a:chExt cx="2952328" cy="720080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683568" y="5445224"/>
                <a:ext cx="288032" cy="288032"/>
                <a:chOff x="683568" y="5445224"/>
                <a:chExt cx="288032" cy="288032"/>
              </a:xfrm>
            </p:grpSpPr>
            <p:sp>
              <p:nvSpPr>
                <p:cNvPr id="71" name="Oval 70"/>
                <p:cNvSpPr/>
                <p:nvPr/>
              </p:nvSpPr>
              <p:spPr bwMode="auto">
                <a:xfrm>
                  <a:off x="683568" y="5445224"/>
                  <a:ext cx="288032" cy="288032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0" fontAlgn="base" latinLnBrk="0" hangingPunct="0">
                    <a:lnSpc>
                      <a:spcPct val="12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/>
                  </a:pPr>
                  <a:endParaRPr kumimoji="0" lang="fr-FR" sz="24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72" name="Oval 71"/>
                <p:cNvSpPr/>
                <p:nvPr/>
              </p:nvSpPr>
              <p:spPr bwMode="auto">
                <a:xfrm>
                  <a:off x="804724" y="556638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0" fontAlgn="base" latinLnBrk="0" hangingPunct="0">
                    <a:lnSpc>
                      <a:spcPct val="12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/>
                  </a:pPr>
                  <a:endParaRPr kumimoji="0" lang="fr-FR" sz="24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683568" y="5805264"/>
                <a:ext cx="288032" cy="216024"/>
                <a:chOff x="755576" y="5877272"/>
                <a:chExt cx="288032" cy="216024"/>
              </a:xfrm>
            </p:grpSpPr>
            <p:cxnSp>
              <p:nvCxnSpPr>
                <p:cNvPr id="80" name="Straight Connector 79"/>
                <p:cNvCxnSpPr/>
                <p:nvPr/>
              </p:nvCxnSpPr>
              <p:spPr bwMode="auto">
                <a:xfrm>
                  <a:off x="755576" y="6093296"/>
                  <a:ext cx="288032" cy="0"/>
                </a:xfrm>
                <a:prstGeom prst="line">
                  <a:avLst/>
                </a:prstGeom>
                <a:solidFill>
                  <a:srgbClr val="00B8FF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2" name="Straight Connector 81"/>
                <p:cNvCxnSpPr/>
                <p:nvPr/>
              </p:nvCxnSpPr>
              <p:spPr bwMode="auto">
                <a:xfrm>
                  <a:off x="899592" y="5877272"/>
                  <a:ext cx="0" cy="216024"/>
                </a:xfrm>
                <a:prstGeom prst="line">
                  <a:avLst/>
                </a:prstGeom>
                <a:solidFill>
                  <a:srgbClr val="00B8FF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08" name="TextBox 107"/>
              <p:cNvSpPr txBox="1"/>
              <p:nvPr/>
            </p:nvSpPr>
            <p:spPr>
              <a:xfrm>
                <a:off x="1115616" y="5373216"/>
                <a:ext cx="2520280" cy="36804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tx1"/>
                    </a:solidFill>
                    <a:latin typeface="+mj-lt"/>
                  </a:rPr>
                  <a:t>Coaxial/Concentric</a:t>
                </a:r>
                <a:endParaRPr lang="fr-FR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115616" y="5725247"/>
                <a:ext cx="2520280" cy="36804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tx1"/>
                    </a:solidFill>
                    <a:latin typeface="+mj-lt"/>
                  </a:rPr>
                  <a:t>Orthogonal</a:t>
                </a:r>
                <a:endParaRPr lang="fr-FR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  <p:graphicFrame>
        <p:nvGraphicFramePr>
          <p:cNvPr id="113" name="Object 112"/>
          <p:cNvGraphicFramePr>
            <a:graphicFrameLocks noChangeAspect="1"/>
          </p:cNvGraphicFramePr>
          <p:nvPr/>
        </p:nvGraphicFramePr>
        <p:xfrm>
          <a:off x="1833215" y="5394027"/>
          <a:ext cx="4899025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4" imgW="3619440" imgH="888840" progId="Equation.3">
                  <p:embed/>
                </p:oleObj>
              </mc:Choice>
              <mc:Fallback>
                <p:oleObj name="Equation" r:id="rId4" imgW="3619440" imgH="8888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215" y="5394027"/>
                        <a:ext cx="4899025" cy="1203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" name="Group 121"/>
          <p:cNvGrpSpPr/>
          <p:nvPr/>
        </p:nvGrpSpPr>
        <p:grpSpPr>
          <a:xfrm>
            <a:off x="251520" y="5468044"/>
            <a:ext cx="2016224" cy="1057300"/>
            <a:chOff x="251520" y="5468044"/>
            <a:chExt cx="2016224" cy="1057300"/>
          </a:xfrm>
        </p:grpSpPr>
        <p:grpSp>
          <p:nvGrpSpPr>
            <p:cNvPr id="115" name="Group 12"/>
            <p:cNvGrpSpPr>
              <a:grpSpLocks/>
            </p:cNvGrpSpPr>
            <p:nvPr/>
          </p:nvGrpSpPr>
          <p:grpSpPr bwMode="auto">
            <a:xfrm>
              <a:off x="941397" y="5468044"/>
              <a:ext cx="641763" cy="553244"/>
              <a:chOff x="1248" y="240"/>
              <a:chExt cx="4176" cy="3600"/>
            </a:xfrm>
          </p:grpSpPr>
          <p:sp>
            <p:nvSpPr>
              <p:cNvPr id="117" name="Pyr1"/>
              <p:cNvSpPr>
                <a:spLocks noEditPoints="1" noChangeArrowheads="1"/>
              </p:cNvSpPr>
              <p:nvPr/>
            </p:nvSpPr>
            <p:spPr bwMode="auto">
              <a:xfrm>
                <a:off x="2873" y="240"/>
                <a:ext cx="936" cy="798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  <a:gd name="T6" fmla="*/ 5400 w 21600"/>
                  <a:gd name="T7" fmla="*/ 11800 h 21600"/>
                  <a:gd name="T8" fmla="*/ 16200 w 21600"/>
                  <a:gd name="T9" fmla="*/ 20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T6" t="T7" r="T8" b="T9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8" name="Pyr2"/>
              <p:cNvSpPr>
                <a:spLocks noEditPoints="1" noChangeArrowheads="1"/>
              </p:cNvSpPr>
              <p:nvPr/>
            </p:nvSpPr>
            <p:spPr bwMode="auto">
              <a:xfrm>
                <a:off x="2331" y="1038"/>
                <a:ext cx="2015" cy="936"/>
              </a:xfrm>
              <a:custGeom>
                <a:avLst/>
                <a:gdLst>
                  <a:gd name="T0" fmla="*/ 5787 w 21600"/>
                  <a:gd name="T1" fmla="*/ 0 h 21600"/>
                  <a:gd name="T2" fmla="*/ 15812 w 21600"/>
                  <a:gd name="T3" fmla="*/ 0 h 21600"/>
                  <a:gd name="T4" fmla="*/ 21600 w 21600"/>
                  <a:gd name="T5" fmla="*/ 21600 h 21600"/>
                  <a:gd name="T6" fmla="*/ 0 w 21600"/>
                  <a:gd name="T7" fmla="*/ 21600 h 21600"/>
                  <a:gd name="T8" fmla="*/ 5787 w 21600"/>
                  <a:gd name="T9" fmla="*/ 500 h 21600"/>
                  <a:gd name="T10" fmla="*/ 15812 w 21600"/>
                  <a:gd name="T11" fmla="*/ 21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5787" y="0"/>
                    </a:moveTo>
                    <a:lnTo>
                      <a:pt x="15812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5787" y="0"/>
                    </a:lnTo>
                    <a:close/>
                  </a:path>
                </a:pathLst>
              </a:custGeom>
              <a:solidFill>
                <a:srgbClr val="CC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9" name="Pyr3"/>
              <p:cNvSpPr>
                <a:spLocks noEditPoints="1" noChangeArrowheads="1"/>
              </p:cNvSpPr>
              <p:nvPr/>
            </p:nvSpPr>
            <p:spPr bwMode="auto">
              <a:xfrm>
                <a:off x="1795" y="1974"/>
                <a:ext cx="3087" cy="935"/>
              </a:xfrm>
              <a:custGeom>
                <a:avLst/>
                <a:gdLst>
                  <a:gd name="T0" fmla="*/ 3768 w 21600"/>
                  <a:gd name="T1" fmla="*/ 0 h 21600"/>
                  <a:gd name="T2" fmla="*/ 17831 w 21600"/>
                  <a:gd name="T3" fmla="*/ 0 h 21600"/>
                  <a:gd name="T4" fmla="*/ 21600 w 21600"/>
                  <a:gd name="T5" fmla="*/ 21600 h 21600"/>
                  <a:gd name="T6" fmla="*/ 0 w 21600"/>
                  <a:gd name="T7" fmla="*/ 21600 h 21600"/>
                  <a:gd name="T8" fmla="*/ 5287 w 21600"/>
                  <a:gd name="T9" fmla="*/ 500 h 21600"/>
                  <a:gd name="T10" fmla="*/ 16312 w 21600"/>
                  <a:gd name="T11" fmla="*/ 21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3768" y="0"/>
                    </a:moveTo>
                    <a:lnTo>
                      <a:pt x="17831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3768" y="0"/>
                    </a:lnTo>
                    <a:close/>
                  </a:path>
                </a:pathLst>
              </a:custGeom>
              <a:solidFill>
                <a:srgbClr val="FFBE7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20" name="Pyr4"/>
              <p:cNvSpPr>
                <a:spLocks noEditPoints="1" noChangeArrowheads="1"/>
              </p:cNvSpPr>
              <p:nvPr/>
            </p:nvSpPr>
            <p:spPr bwMode="auto">
              <a:xfrm>
                <a:off x="1248" y="2904"/>
                <a:ext cx="4176" cy="936"/>
              </a:xfrm>
              <a:custGeom>
                <a:avLst/>
                <a:gdLst>
                  <a:gd name="T0" fmla="*/ 2793 w 21600"/>
                  <a:gd name="T1" fmla="*/ 0 h 21600"/>
                  <a:gd name="T2" fmla="*/ 18806 w 21600"/>
                  <a:gd name="T3" fmla="*/ 0 h 21600"/>
                  <a:gd name="T4" fmla="*/ 21600 w 21600"/>
                  <a:gd name="T5" fmla="*/ 21600 h 21600"/>
                  <a:gd name="T6" fmla="*/ 0 w 21600"/>
                  <a:gd name="T7" fmla="*/ 21600 h 21600"/>
                  <a:gd name="T8" fmla="*/ 3287 w 21600"/>
                  <a:gd name="T9" fmla="*/ 500 h 21600"/>
                  <a:gd name="T10" fmla="*/ 17312 w 21600"/>
                  <a:gd name="T11" fmla="*/ 21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2793" y="0"/>
                    </a:moveTo>
                    <a:lnTo>
                      <a:pt x="18806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2793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16" name="TextBox 115"/>
            <p:cNvSpPr txBox="1"/>
            <p:nvPr/>
          </p:nvSpPr>
          <p:spPr>
            <a:xfrm>
              <a:off x="251520" y="5975065"/>
              <a:ext cx="2016224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FD Taxonomy</a:t>
              </a:r>
              <a:endParaRPr lang="fr-FR" dirty="0">
                <a:solidFill>
                  <a:srgbClr val="0070C0"/>
                </a:solidFill>
              </a:endParaRPr>
            </a:p>
          </p:txBody>
        </p:sp>
      </p:grpSp>
      <p:sp>
        <p:nvSpPr>
          <p:cNvPr id="123" name="Oval 122"/>
          <p:cNvSpPr/>
          <p:nvPr/>
        </p:nvSpPr>
        <p:spPr bwMode="auto">
          <a:xfrm>
            <a:off x="993304" y="4098912"/>
            <a:ext cx="1058416" cy="105828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21433" y="4797152"/>
            <a:ext cx="994183" cy="397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Capscrew</a:t>
            </a:r>
            <a:endParaRPr lang="fr-FR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fr-FR" dirty="0"/>
          </a:p>
        </p:txBody>
      </p:sp>
      <p:pic>
        <p:nvPicPr>
          <p:cNvPr id="4" name="Picture 3" descr="capscrew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5816" y="2350368"/>
            <a:ext cx="3238500" cy="2590800"/>
          </a:xfrm>
          <a:prstGeom prst="rect">
            <a:avLst/>
          </a:prstGeom>
        </p:spPr>
      </p:pic>
      <p:pic>
        <p:nvPicPr>
          <p:cNvPr id="7" name="Picture 6" descr="toulous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560" y="1268760"/>
            <a:ext cx="2213655" cy="4519802"/>
          </a:xfrm>
          <a:prstGeom prst="rect">
            <a:avLst/>
          </a:prstGeom>
        </p:spPr>
      </p:pic>
      <p:pic>
        <p:nvPicPr>
          <p:cNvPr id="8" name="Picture 7" descr="toulous2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56176" y="1268760"/>
            <a:ext cx="2253624" cy="44507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2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2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2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2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2773</TotalTime>
  <Words>423</Words>
  <Application>Microsoft Office PowerPoint</Application>
  <PresentationFormat>Affichage à l'écran (4:3)</PresentationFormat>
  <Paragraphs>157</Paragraphs>
  <Slides>12</Slides>
  <Notes>2</Notes>
  <HiddenSlides>0</HiddenSlides>
  <MMClips>0</MMClips>
  <ScaleCrop>false</ScaleCrop>
  <HeadingPairs>
    <vt:vector size="6" baseType="variant"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Modèle par défaut</vt:lpstr>
      <vt:lpstr>1_Modèle par défaut</vt:lpstr>
      <vt:lpstr>Equation</vt:lpstr>
      <vt:lpstr>ROMMA Task 1 Model Functional Analysis Status Briefing</vt:lpstr>
      <vt:lpstr>Motivation</vt:lpstr>
      <vt:lpstr>Data and Process Flow Diagram</vt:lpstr>
      <vt:lpstr>Currently Implemented Modules</vt:lpstr>
      <vt:lpstr>Mechanical Analysis</vt:lpstr>
      <vt:lpstr>The Algorithm</vt:lpstr>
      <vt:lpstr>The Algorithm</vt:lpstr>
      <vt:lpstr>The Algorithm</vt:lpstr>
      <vt:lpstr>Examples</vt:lpstr>
      <vt:lpstr>Examples</vt:lpstr>
      <vt:lpstr>Examples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JonMMx 2000</dc:creator>
  <cp:lastModifiedBy>ahmad</cp:lastModifiedBy>
  <cp:revision>219</cp:revision>
  <dcterms:modified xsi:type="dcterms:W3CDTF">2012-02-10T09:05:54Z</dcterms:modified>
</cp:coreProperties>
</file>