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56" r:id="rId3"/>
    <p:sldId id="283" r:id="rId4"/>
    <p:sldId id="284" r:id="rId5"/>
    <p:sldId id="285" r:id="rId6"/>
    <p:sldId id="287" r:id="rId7"/>
    <p:sldId id="288" r:id="rId8"/>
    <p:sldId id="286" r:id="rId9"/>
    <p:sldId id="289" r:id="rId10"/>
    <p:sldId id="290" r:id="rId11"/>
    <p:sldId id="291" r:id="rId12"/>
    <p:sldId id="292" r:id="rId13"/>
    <p:sldId id="293" r:id="rId14"/>
  </p:sldIdLst>
  <p:sldSz cx="9144000" cy="6858000" type="screen4x3"/>
  <p:notesSz cx="6797675" cy="9874250"/>
  <p:defaultTextStyle>
    <a:defPPr>
      <a:defRPr lang="en-GB"/>
    </a:defPPr>
    <a:lvl1pPr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hmad Shahwan" initials="A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F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F1E1D9F-8D8E-409F-BD5F-583E11D61205}" type="datetimeFigureOut">
              <a:rPr lang="en-US"/>
              <a:pPr>
                <a:defRPr/>
              </a:pPr>
              <a:t>5/6/2012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22711F8-2068-48C4-8C93-ECFDF611CBA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1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4813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9688" y="0"/>
            <a:ext cx="2944812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2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2362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691063"/>
            <a:ext cx="5437188" cy="4440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378950"/>
            <a:ext cx="2944813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9688" y="9378950"/>
            <a:ext cx="2944812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fld id="{EB8DA81F-536D-4775-844F-75909C90558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34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7CADADE-6D09-40D9-8EC8-D0924E3297FA}" type="slidenum">
              <a:rPr lang="en-GB"/>
              <a:pPr/>
              <a:t>1</a:t>
            </a:fld>
            <a:endParaRPr lang="en-GB"/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133475" y="741363"/>
            <a:ext cx="4530725" cy="3702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50" y="4691063"/>
            <a:ext cx="5438775" cy="44450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79D3F-996D-4A7A-A156-D354E015B80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1D7D2-B284-4D4F-B861-A4FF8EE73FFE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97713" y="61913"/>
            <a:ext cx="1897062" cy="59594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03350" y="61913"/>
            <a:ext cx="5541963" cy="595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B9ED5-1421-4727-B2C2-EDE8C1280E4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B4621-8A06-4A19-A302-044B0EA89020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A684C-B582-46D9-A35A-D5F5C9F6962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03350" y="1268413"/>
            <a:ext cx="371951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5263" y="1268413"/>
            <a:ext cx="371951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E2F68-2B5B-4B9C-98AE-B7281B7317D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1BF81-7200-45FB-AD9C-AA1919BB16E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C3BD5-758E-4EE5-B6A7-EE79C22278B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80FB-8654-4D36-8859-E6393995937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A1AFB-DB14-4DB3-BF98-D3D3520154C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F01B0-5836-4B5C-9A9D-8D65C40504C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59000" y="1089025"/>
            <a:ext cx="6985000" cy="7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7D7D7">
                  <a:alpha val="98000"/>
                </a:srgbClr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100" y="61913"/>
            <a:ext cx="6948488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268413"/>
            <a:ext cx="7591425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D15072F-24E8-41BC-B1F7-133F6283B3A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grpSp>
        <p:nvGrpSpPr>
          <p:cNvPr id="4103" name="Group 6"/>
          <p:cNvGrpSpPr>
            <a:grpSpLocks/>
          </p:cNvGrpSpPr>
          <p:nvPr/>
        </p:nvGrpSpPr>
        <p:grpSpPr bwMode="auto">
          <a:xfrm>
            <a:off x="142875" y="441325"/>
            <a:ext cx="1546225" cy="646113"/>
            <a:chOff x="90" y="278"/>
            <a:chExt cx="974" cy="407"/>
          </a:xfrm>
        </p:grpSpPr>
        <p:pic>
          <p:nvPicPr>
            <p:cNvPr id="4107" name="Picture 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0" y="278"/>
              <a:ext cx="964" cy="3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476" y="550"/>
              <a:ext cx="589" cy="1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89025"/>
            <a:ext cx="1403350" cy="5768975"/>
          </a:xfrm>
          <a:prstGeom prst="rect">
            <a:avLst/>
          </a:prstGeom>
          <a:gradFill rotWithShape="0">
            <a:gsLst>
              <a:gs pos="0">
                <a:srgbClr val="86BFEE"/>
              </a:gs>
              <a:gs pos="100000">
                <a:srgbClr val="FFFFFF"/>
              </a:gs>
            </a:gsLst>
            <a:path path="rect">
              <a:fillToRect t="100000" r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4106" name="Picture 1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34000" y="4616450"/>
            <a:ext cx="3810000" cy="224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2pPr>
      <a:lvl3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3pPr>
      <a:lvl4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4pPr>
      <a:lvl5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5pPr>
      <a:lvl6pPr marL="4572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6pPr>
      <a:lvl7pPr marL="9144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7pPr>
      <a:lvl8pPr marL="13716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8pPr>
      <a:lvl9pPr marL="18288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9pPr>
    </p:titleStyle>
    <p:bodyStyle>
      <a:lvl1pPr marL="341313" indent="-341313" algn="l" defTabSz="449263" rtl="0" eaLnBrk="0" fontAlgn="base" hangingPunct="0">
        <a:lnSpc>
          <a:spcPct val="12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2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lnSpc>
          <a:spcPct val="12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5pPr>
      <a:lvl6pPr marL="25146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4616450"/>
            <a:ext cx="3810000" cy="224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2875" y="225425"/>
            <a:ext cx="2667000" cy="992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6345238"/>
            <a:ext cx="9144000" cy="215900"/>
          </a:xfrm>
          <a:prstGeom prst="rect">
            <a:avLst/>
          </a:prstGeom>
          <a:solidFill>
            <a:srgbClr val="FFFFFF">
              <a:alpha val="7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lnSpc>
                <a:spcPct val="100000"/>
              </a:lnSpc>
              <a:spcBef>
                <a:spcPts val="175"/>
              </a:spcBef>
              <a:buClr>
                <a:srgbClr val="008CFF"/>
              </a:buClr>
              <a:buFont typeface="Zapf Dingbat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700" b="1">
                <a:solidFill>
                  <a:srgbClr val="008CFF"/>
                </a:solidFill>
                <a:latin typeface="Zapf Dingbats"/>
              </a:rPr>
              <a:t></a:t>
            </a:r>
            <a:r>
              <a:rPr lang="en-GB" sz="1000" b="1">
                <a:solidFill>
                  <a:srgbClr val="008CFF"/>
                </a:solidFill>
                <a:latin typeface="Zapf Dingbats"/>
              </a:rPr>
              <a:t></a:t>
            </a:r>
            <a:r>
              <a:rPr lang="en-GB" sz="1000" b="1">
                <a:solidFill>
                  <a:srgbClr val="000000"/>
                </a:solidFill>
                <a:latin typeface="Arial" pitchFamily="34" charset="0"/>
              </a:rPr>
              <a:t>Centre National de la Recherche Scientifique</a:t>
            </a:r>
            <a:r>
              <a:rPr lang="en-GB" sz="1000" b="1">
                <a:solidFill>
                  <a:srgbClr val="000000"/>
                </a:solidFill>
              </a:rPr>
              <a:t>    </a:t>
            </a:r>
            <a:r>
              <a:rPr lang="en-GB" sz="700" b="1">
                <a:solidFill>
                  <a:srgbClr val="008CFF"/>
                </a:solidFill>
                <a:latin typeface="Zapf Dingbats"/>
              </a:rPr>
              <a:t></a:t>
            </a:r>
            <a:r>
              <a:rPr lang="en-GB" sz="1000" b="1">
                <a:solidFill>
                  <a:srgbClr val="000000"/>
                </a:solidFill>
                <a:latin typeface="Arial" pitchFamily="34" charset="0"/>
              </a:rPr>
              <a:t>Institut National Polytechnique de Grenoble</a:t>
            </a:r>
            <a:r>
              <a:rPr lang="en-GB" sz="1000" b="1">
                <a:solidFill>
                  <a:srgbClr val="000000"/>
                </a:solidFill>
              </a:rPr>
              <a:t>   </a:t>
            </a:r>
            <a:r>
              <a:rPr lang="en-GB" sz="700" b="1">
                <a:solidFill>
                  <a:srgbClr val="008CFF"/>
                </a:solidFill>
                <a:latin typeface="Zapf Dingbats"/>
              </a:rPr>
              <a:t></a:t>
            </a:r>
            <a:r>
              <a:rPr lang="en-GB" sz="1000" b="1">
                <a:solidFill>
                  <a:srgbClr val="008CFF"/>
                </a:solidFill>
                <a:latin typeface="Zapf Dingbats"/>
              </a:rPr>
              <a:t></a:t>
            </a:r>
            <a:r>
              <a:rPr lang="en-GB" sz="1000" b="1">
                <a:solidFill>
                  <a:srgbClr val="000000"/>
                </a:solidFill>
                <a:latin typeface="Arial" pitchFamily="34" charset="0"/>
              </a:rPr>
              <a:t>Université Joseph Fourier</a:t>
            </a:r>
            <a:r>
              <a:rPr lang="en-GB" sz="1000" b="1">
                <a:solidFill>
                  <a:srgbClr val="000000"/>
                </a:solidFill>
              </a:rPr>
              <a:t>   </a:t>
            </a:r>
            <a:r>
              <a:rPr lang="en-GB" sz="700" b="1">
                <a:solidFill>
                  <a:srgbClr val="008CFF"/>
                </a:solidFill>
                <a:latin typeface="Zapf Dingbats"/>
              </a:rPr>
              <a:t>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76238" y="5589588"/>
            <a:ext cx="1328737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Laboratoire G-SCOP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46, av Félix Viallet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38031 Grenoble Cedex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www.g-scop.inpg.fr</a:t>
            </a:r>
          </a:p>
        </p:txBody>
      </p:sp>
      <p:sp>
        <p:nvSpPr>
          <p:cNvPr id="51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2pPr>
      <a:lvl3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3pPr>
      <a:lvl4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4pPr>
      <a:lvl5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5pPr>
      <a:lvl6pPr marL="4572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6pPr>
      <a:lvl7pPr marL="9144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7pPr>
      <a:lvl8pPr marL="13716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8pPr>
      <a:lvl9pPr marL="18288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9pPr>
    </p:titleStyle>
    <p:bodyStyle>
      <a:lvl1pPr marL="341313" indent="-341313" algn="l" defTabSz="449263" rtl="0" eaLnBrk="0" fontAlgn="base" hangingPunct="0">
        <a:lnSpc>
          <a:spcPct val="12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2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lnSpc>
          <a:spcPct val="12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5pPr>
      <a:lvl6pPr marL="25146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412776"/>
            <a:ext cx="7772400" cy="14700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ROMMA Task 1</a:t>
            </a:r>
            <a:br>
              <a:rPr lang="en-US" dirty="0" smtClean="0"/>
            </a:br>
            <a:r>
              <a:rPr lang="en-US" dirty="0" smtClean="0"/>
              <a:t>Model Functional Analysis</a:t>
            </a:r>
            <a:br>
              <a:rPr lang="en-US" dirty="0" smtClean="0"/>
            </a:br>
            <a:r>
              <a:rPr lang="en-US" dirty="0" smtClean="0"/>
              <a:t>Status Briefing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238128"/>
            <a:ext cx="6400800" cy="1847056"/>
          </a:xfrm>
        </p:spPr>
        <p:txBody>
          <a:bodyPr lIns="90000" tIns="46800" rIns="90000" bIns="46800"/>
          <a:lstStyle/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/>
              <a:t>Ahmad </a:t>
            </a:r>
            <a:r>
              <a:rPr lang="en-US" sz="1600" b="1" dirty="0" err="1" smtClean="0"/>
              <a:t>Shahwan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Moreno </a:t>
            </a:r>
            <a:r>
              <a:rPr lang="en-US" sz="1600" b="1" dirty="0" err="1" smtClean="0"/>
              <a:t>Trlin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Gilles Foucault</a:t>
            </a:r>
            <a:br>
              <a:rPr lang="en-US" sz="1600" b="1" dirty="0" smtClean="0"/>
            </a:br>
            <a:r>
              <a:rPr lang="en-US" sz="1600" b="1" dirty="0" smtClean="0"/>
              <a:t>Jean-Claude L</a:t>
            </a:r>
            <a:r>
              <a:rPr lang="fr-FR" sz="1600" b="1" dirty="0" smtClean="0"/>
              <a:t>é</a:t>
            </a:r>
            <a:r>
              <a:rPr lang="en-US" sz="1600" b="1" dirty="0" smtClean="0"/>
              <a:t>on</a:t>
            </a:r>
          </a:p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 smtClean="0"/>
              <a:t>G-SCOP </a:t>
            </a:r>
            <a:r>
              <a:rPr lang="fr-FR" sz="1600" dirty="0" err="1" smtClean="0"/>
              <a:t>Laboratory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Université de Grenoble, Grenoble-INP</a:t>
            </a:r>
            <a:br>
              <a:rPr lang="fr-FR" sz="1600" dirty="0" smtClean="0"/>
            </a:br>
            <a:r>
              <a:rPr lang="en-US" sz="1600" dirty="0" smtClean="0"/>
              <a:t>INRIA Rhone-</a:t>
            </a:r>
            <a:r>
              <a:rPr lang="en-US" sz="1600" dirty="0" err="1" smtClean="0"/>
              <a:t>Alpes</a:t>
            </a:r>
            <a:endParaRPr lang="en-US" sz="1600" dirty="0" smtClean="0"/>
          </a:p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600" dirty="0" smtClean="0"/>
          </a:p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b="1" dirty="0" smtClean="0"/>
              <a:t>May 2012</a:t>
            </a:r>
          </a:p>
        </p:txBody>
      </p:sp>
      <p:pic>
        <p:nvPicPr>
          <p:cNvPr id="5" name="Picture 4" descr="logo_INR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404664"/>
            <a:ext cx="1905000" cy="695325"/>
          </a:xfrm>
          <a:prstGeom prst="rect">
            <a:avLst/>
          </a:prstGeom>
        </p:spPr>
      </p:pic>
      <p:pic>
        <p:nvPicPr>
          <p:cNvPr id="6" name="Picture 5" descr="logo_inp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4738" y="188640"/>
            <a:ext cx="1809750" cy="1143000"/>
          </a:xfrm>
          <a:prstGeom prst="rect">
            <a:avLst/>
          </a:prstGeom>
        </p:spPr>
      </p:pic>
      <p:pic>
        <p:nvPicPr>
          <p:cNvPr id="7" name="Picture 6" descr="logo-encre+cadre2ligne-we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20072" y="476672"/>
            <a:ext cx="1831234" cy="5760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Detecting Internal Forces Cycles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DL </a:t>
            </a:r>
            <a:r>
              <a:rPr lang="en-US" sz="2400" dirty="0" err="1" smtClean="0"/>
              <a:t>reasoners</a:t>
            </a:r>
            <a:r>
              <a:rPr lang="en-US" sz="2400" dirty="0" smtClean="0"/>
              <a:t> cannot do!</a:t>
            </a:r>
          </a:p>
          <a:p>
            <a:r>
              <a:rPr lang="en-US" sz="2400" dirty="0" smtClean="0"/>
              <a:t>Based on mechanical analysis, for each axis, create a directed graph, where forces can propagate </a:t>
            </a:r>
            <a:r>
              <a:rPr lang="en-US" sz="2400" i="1" dirty="0" smtClean="0"/>
              <a:t>in the positive direction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Whether or not internal force can propagate in a certain direction is determined by the interface </a:t>
            </a:r>
            <a:r>
              <a:rPr lang="en-US" sz="2400" i="1" dirty="0" smtClean="0"/>
              <a:t>screw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When more than one interface exist between two components, screws are </a:t>
            </a:r>
            <a:r>
              <a:rPr lang="en-US" sz="2400" i="1" dirty="0" err="1" smtClean="0"/>
              <a:t>ORed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Detecting Internal Forces Cycles</a:t>
            </a:r>
            <a:endParaRPr lang="en-US" sz="3600" dirty="0"/>
          </a:p>
        </p:txBody>
      </p:sp>
      <p:pic>
        <p:nvPicPr>
          <p:cNvPr id="4" name="Image 3" descr="stud_and_nut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2479" y="1885965"/>
            <a:ext cx="612140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e 32"/>
          <p:cNvGrpSpPr>
            <a:grpSpLocks/>
          </p:cNvGrpSpPr>
          <p:nvPr/>
        </p:nvGrpSpPr>
        <p:grpSpPr bwMode="auto">
          <a:xfrm>
            <a:off x="5643570" y="2357430"/>
            <a:ext cx="3030537" cy="3006725"/>
            <a:chOff x="5364163" y="1196975"/>
            <a:chExt cx="3030537" cy="3006725"/>
          </a:xfrm>
        </p:grpSpPr>
        <p:grpSp>
          <p:nvGrpSpPr>
            <p:cNvPr id="12" name="Groupe 64"/>
            <p:cNvGrpSpPr>
              <a:grpSpLocks/>
            </p:cNvGrpSpPr>
            <p:nvPr/>
          </p:nvGrpSpPr>
          <p:grpSpPr bwMode="auto">
            <a:xfrm>
              <a:off x="5364163" y="1196975"/>
              <a:ext cx="3030537" cy="3006725"/>
              <a:chOff x="5436096" y="1646442"/>
              <a:chExt cx="3031039" cy="3006694"/>
            </a:xfrm>
          </p:grpSpPr>
          <p:cxnSp>
            <p:nvCxnSpPr>
              <p:cNvPr id="20" name="Connecteur droit 16"/>
              <p:cNvCxnSpPr>
                <a:cxnSpLocks noChangeShapeType="1"/>
              </p:cNvCxnSpPr>
              <p:nvPr/>
            </p:nvCxnSpPr>
            <p:spPr bwMode="auto">
              <a:xfrm rot="10800000" flipV="1">
                <a:off x="5729421" y="1915813"/>
                <a:ext cx="1271081" cy="97775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" name="Connecteur droit 18"/>
              <p:cNvCxnSpPr>
                <a:cxnSpLocks noChangeShapeType="1"/>
              </p:cNvCxnSpPr>
              <p:nvPr/>
            </p:nvCxnSpPr>
            <p:spPr bwMode="auto">
              <a:xfrm rot="16200000" flipH="1">
                <a:off x="5240544" y="3382446"/>
                <a:ext cx="1466632" cy="4888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" name="Connecteur droit 20"/>
              <p:cNvCxnSpPr>
                <a:cxnSpLocks noChangeShapeType="1"/>
              </p:cNvCxnSpPr>
              <p:nvPr/>
            </p:nvCxnSpPr>
            <p:spPr bwMode="auto">
              <a:xfrm>
                <a:off x="6218299" y="4360201"/>
                <a:ext cx="146663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3" name="Connecteur droit 2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196054" y="3382446"/>
                <a:ext cx="1466632" cy="4888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" name="Connecteur droit 28"/>
              <p:cNvCxnSpPr>
                <a:cxnSpLocks noChangeShapeType="1"/>
              </p:cNvCxnSpPr>
              <p:nvPr/>
            </p:nvCxnSpPr>
            <p:spPr bwMode="auto">
              <a:xfrm>
                <a:off x="7000503" y="1915813"/>
                <a:ext cx="1173306" cy="97775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5" name="Ellipse 9"/>
              <p:cNvSpPr>
                <a:spLocks noChangeArrowheads="1"/>
              </p:cNvSpPr>
              <p:nvPr/>
            </p:nvSpPr>
            <p:spPr bwMode="auto">
              <a:xfrm>
                <a:off x="7880482" y="2575896"/>
                <a:ext cx="586653" cy="586653"/>
              </a:xfrm>
              <a:prstGeom prst="ellipse">
                <a:avLst/>
              </a:prstGeom>
              <a:solidFill>
                <a:srgbClr val="1CE3A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Ellipse 11"/>
              <p:cNvSpPr>
                <a:spLocks noChangeArrowheads="1"/>
              </p:cNvSpPr>
              <p:nvPr/>
            </p:nvSpPr>
            <p:spPr bwMode="auto">
              <a:xfrm>
                <a:off x="5436096" y="2564904"/>
                <a:ext cx="586653" cy="586653"/>
              </a:xfrm>
              <a:prstGeom prst="ellipse">
                <a:avLst/>
              </a:prstGeom>
              <a:solidFill>
                <a:srgbClr val="D3B27D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Ellipse 12"/>
              <p:cNvSpPr>
                <a:spLocks noChangeArrowheads="1"/>
              </p:cNvSpPr>
              <p:nvPr/>
            </p:nvSpPr>
            <p:spPr bwMode="auto">
              <a:xfrm>
                <a:off x="6658484" y="1646442"/>
                <a:ext cx="586653" cy="586653"/>
              </a:xfrm>
              <a:prstGeom prst="ellipse">
                <a:avLst/>
              </a:prstGeom>
              <a:solidFill>
                <a:srgbClr val="FF8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Ellipse 13"/>
              <p:cNvSpPr>
                <a:spLocks noChangeArrowheads="1"/>
              </p:cNvSpPr>
              <p:nvPr/>
            </p:nvSpPr>
            <p:spPr bwMode="auto">
              <a:xfrm>
                <a:off x="7415951" y="4066483"/>
                <a:ext cx="586653" cy="586653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Ellipse 39"/>
              <p:cNvSpPr>
                <a:spLocks noChangeArrowheads="1"/>
              </p:cNvSpPr>
              <p:nvPr/>
            </p:nvSpPr>
            <p:spPr bwMode="auto">
              <a:xfrm>
                <a:off x="5929563" y="4057518"/>
                <a:ext cx="586653" cy="586653"/>
              </a:xfrm>
              <a:prstGeom prst="ellipse">
                <a:avLst/>
              </a:prstGeom>
              <a:solidFill>
                <a:srgbClr val="D2D2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ZoneTexte 27"/>
            <p:cNvSpPr txBox="1">
              <a:spLocks noChangeArrowheads="1"/>
            </p:cNvSpPr>
            <p:nvPr/>
          </p:nvSpPr>
          <p:spPr bwMode="auto">
            <a:xfrm>
              <a:off x="6714310" y="1259795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ZoneTexte 28"/>
            <p:cNvSpPr txBox="1">
              <a:spLocks noChangeArrowheads="1"/>
            </p:cNvSpPr>
            <p:nvPr/>
          </p:nvSpPr>
          <p:spPr bwMode="auto">
            <a:xfrm>
              <a:off x="7938446" y="2186934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ZoneTexte 29"/>
            <p:cNvSpPr txBox="1">
              <a:spLocks noChangeArrowheads="1"/>
            </p:cNvSpPr>
            <p:nvPr/>
          </p:nvSpPr>
          <p:spPr bwMode="auto">
            <a:xfrm>
              <a:off x="7479215" y="3681172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ZoneTexte 30"/>
            <p:cNvSpPr txBox="1">
              <a:spLocks noChangeArrowheads="1"/>
            </p:cNvSpPr>
            <p:nvPr/>
          </p:nvSpPr>
          <p:spPr bwMode="auto">
            <a:xfrm>
              <a:off x="5984977" y="3669485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ZoneTexte 31"/>
            <p:cNvSpPr txBox="1">
              <a:spLocks noChangeArrowheads="1"/>
            </p:cNvSpPr>
            <p:nvPr/>
          </p:nvSpPr>
          <p:spPr bwMode="auto">
            <a:xfrm>
              <a:off x="5490174" y="2177681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7224" y="4714884"/>
            <a:ext cx="1000132" cy="1344486"/>
            <a:chOff x="1785918" y="5257087"/>
            <a:chExt cx="1000132" cy="1344486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>
              <a:off x="2143108" y="6072206"/>
              <a:ext cx="642942" cy="158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rot="16200000">
              <a:off x="1822431" y="5749941"/>
              <a:ext cx="642942" cy="158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rot="5400000">
              <a:off x="1928794" y="6072206"/>
              <a:ext cx="214314" cy="21431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357422" y="5857892"/>
              <a:ext cx="333746" cy="60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  <a:latin typeface="Blackadder ITC" pitchFamily="82" charset="0"/>
                </a:rPr>
                <a:t>z</a:t>
              </a:r>
              <a:endParaRPr lang="en-US" sz="2800" dirty="0">
                <a:solidFill>
                  <a:schemeClr val="tx1"/>
                </a:solidFill>
                <a:latin typeface="Blackadder ITC" pitchFamily="82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71644" y="5257087"/>
              <a:ext cx="341760" cy="60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  <a:latin typeface="Blackadder ITC" pitchFamily="82" charset="0"/>
                </a:rPr>
                <a:t>y</a:t>
              </a:r>
              <a:endParaRPr lang="en-US" sz="2800" dirty="0">
                <a:solidFill>
                  <a:schemeClr val="tx1"/>
                </a:solidFill>
                <a:latin typeface="Blackadder ITC" pitchFamily="82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85918" y="6000768"/>
              <a:ext cx="341760" cy="60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  <a:latin typeface="Blackadder ITC" pitchFamily="82" charset="0"/>
                </a:rPr>
                <a:t>x</a:t>
              </a:r>
              <a:endParaRPr lang="en-US" sz="2800" dirty="0">
                <a:solidFill>
                  <a:schemeClr val="tx1"/>
                </a:solidFill>
                <a:latin typeface="Blackadder ITC" pitchFamily="82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970325" y="2821470"/>
            <a:ext cx="2370155" cy="2322042"/>
            <a:chOff x="5970325" y="2821470"/>
            <a:chExt cx="2370155" cy="2322042"/>
          </a:xfrm>
        </p:grpSpPr>
        <p:sp>
          <p:nvSpPr>
            <p:cNvPr id="36" name="Isosceles Triangle 35"/>
            <p:cNvSpPr/>
            <p:nvPr/>
          </p:nvSpPr>
          <p:spPr bwMode="auto">
            <a:xfrm rot="1264382">
              <a:off x="8197604" y="3869012"/>
              <a:ext cx="142876" cy="14287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rot="11867955" flipH="1">
              <a:off x="7941682" y="4644050"/>
              <a:ext cx="142876" cy="14287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Isosceles Triangle 37"/>
            <p:cNvSpPr/>
            <p:nvPr/>
          </p:nvSpPr>
          <p:spPr bwMode="auto">
            <a:xfrm rot="5400000" flipH="1">
              <a:off x="7472383" y="5000636"/>
              <a:ext cx="142876" cy="14287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 rot="16200000">
              <a:off x="6734190" y="5000636"/>
              <a:ext cx="142876" cy="14287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0335618" flipH="1">
              <a:off x="5970325" y="3854728"/>
              <a:ext cx="142876" cy="14287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Isosceles Triangle 49"/>
            <p:cNvSpPr/>
            <p:nvPr/>
          </p:nvSpPr>
          <p:spPr bwMode="auto">
            <a:xfrm rot="13851698" flipV="1">
              <a:off x="6795003" y="2821470"/>
              <a:ext cx="142876" cy="14287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 bwMode="auto">
            <a:xfrm rot="18808391" flipV="1">
              <a:off x="8014703" y="3282341"/>
              <a:ext cx="142876" cy="14287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56" name="Circular Arrow 55"/>
          <p:cNvSpPr/>
          <p:nvPr/>
        </p:nvSpPr>
        <p:spPr bwMode="auto">
          <a:xfrm>
            <a:off x="6715140" y="3429000"/>
            <a:ext cx="978408" cy="978408"/>
          </a:xfrm>
          <a:prstGeom prst="circularArrow">
            <a:avLst>
              <a:gd name="adj1" fmla="val 5545"/>
              <a:gd name="adj2" fmla="val 1142319"/>
              <a:gd name="adj3" fmla="val 7359200"/>
              <a:gd name="adj4" fmla="val 10800000"/>
              <a:gd name="adj5" fmla="val 125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5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with DL </a:t>
            </a:r>
            <a:r>
              <a:rPr lang="en-US" dirty="0" err="1" smtClean="0"/>
              <a:t>Reasoners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000100" y="2071678"/>
            <a:ext cx="3714776" cy="4286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Ontology / DIG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857752" y="1571612"/>
            <a:ext cx="3714776" cy="928694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Semantic Annotator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000100" y="2643182"/>
            <a:ext cx="7572428" cy="71438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DIG Client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4033154" y="3429000"/>
            <a:ext cx="1500198" cy="1214446"/>
          </a:xfrm>
          <a:prstGeom prst="upDownArrow">
            <a:avLst>
              <a:gd name="adj1" fmla="val 71043"/>
              <a:gd name="adj2" fmla="val 38995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HTTP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00100" y="4714884"/>
            <a:ext cx="7572428" cy="7143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Fact++ DIG Server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00100" y="5500702"/>
            <a:ext cx="7572428" cy="71438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DL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Reasoner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Fact++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000100" y="1571612"/>
            <a:ext cx="3714776" cy="4286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Ontology / OWL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214810" y="1857364"/>
            <a:ext cx="285752" cy="35719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214810" y="2357430"/>
            <a:ext cx="285752" cy="35719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Up-Down Arrow 14"/>
          <p:cNvSpPr/>
          <p:nvPr/>
        </p:nvSpPr>
        <p:spPr bwMode="auto">
          <a:xfrm>
            <a:off x="6572264" y="2357430"/>
            <a:ext cx="285752" cy="428628"/>
          </a:xfrm>
          <a:prstGeom prst="up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Up-Down Arrow 15"/>
          <p:cNvSpPr/>
          <p:nvPr/>
        </p:nvSpPr>
        <p:spPr bwMode="auto">
          <a:xfrm>
            <a:off x="4572000" y="5258494"/>
            <a:ext cx="285752" cy="428628"/>
          </a:xfrm>
          <a:prstGeom prst="up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mechanical analysis.</a:t>
            </a:r>
          </a:p>
          <a:p>
            <a:r>
              <a:rPr lang="en-US" dirty="0" smtClean="0"/>
              <a:t>Enhanced “determinant” algorithm for mechanical analysis.</a:t>
            </a:r>
          </a:p>
          <a:p>
            <a:r>
              <a:rPr lang="en-US" dirty="0" smtClean="0"/>
              <a:t>Using a </a:t>
            </a:r>
            <a:r>
              <a:rPr lang="en-US" dirty="0" err="1" smtClean="0"/>
              <a:t>ontologies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Internal forces’ cycle detection.</a:t>
            </a:r>
          </a:p>
          <a:p>
            <a:r>
              <a:rPr lang="en-US" dirty="0" smtClean="0"/>
              <a:t>Interface with DL </a:t>
            </a:r>
            <a:r>
              <a:rPr lang="en-US" dirty="0" err="1" smtClean="0"/>
              <a:t>reasoners</a:t>
            </a:r>
            <a:r>
              <a:rPr lang="en-US" dirty="0" smtClean="0"/>
              <a:t>.</a:t>
            </a:r>
            <a:endParaRPr lang="fr-FR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Review of mechanical analysis</a:t>
            </a:r>
            <a:endParaRPr lang="fr-FR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504" y="1412776"/>
            <a:ext cx="1368152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Geometric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Configurations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455304" y="3745607"/>
            <a:ext cx="1135536" cy="936104"/>
            <a:chOff x="1455304" y="3745607"/>
            <a:chExt cx="1135536" cy="936104"/>
          </a:xfrm>
        </p:grpSpPr>
        <p:sp>
          <p:nvSpPr>
            <p:cNvPr id="14" name="Right Arrow 13"/>
            <p:cNvSpPr/>
            <p:nvPr/>
          </p:nvSpPr>
          <p:spPr bwMode="auto">
            <a:xfrm>
              <a:off x="1510720" y="3745607"/>
              <a:ext cx="1080120" cy="93610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lang="fr-F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55304" y="3954275"/>
              <a:ext cx="1063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Geometric Analysis</a:t>
              </a:r>
              <a:endParaRPr lang="fr-FR" sz="14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2627784" y="1412776"/>
            <a:ext cx="1368152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Conventional Interface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975584" y="3745607"/>
            <a:ext cx="1135536" cy="936104"/>
            <a:chOff x="3975584" y="3745607"/>
            <a:chExt cx="1135536" cy="936104"/>
          </a:xfrm>
        </p:grpSpPr>
        <p:sp>
          <p:nvSpPr>
            <p:cNvPr id="27" name="Right Arrow 26"/>
            <p:cNvSpPr/>
            <p:nvPr/>
          </p:nvSpPr>
          <p:spPr bwMode="auto">
            <a:xfrm>
              <a:off x="4031000" y="3745607"/>
              <a:ext cx="1080120" cy="93610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lang="fr-F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75584" y="3954275"/>
              <a:ext cx="1063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Mech. Analysis</a:t>
              </a:r>
              <a:endParaRPr lang="fr-FR" sz="14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148064" y="1412776"/>
            <a:ext cx="1368152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Functional Interpretation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495864" y="3745607"/>
            <a:ext cx="1135536" cy="936104"/>
            <a:chOff x="6495864" y="3745607"/>
            <a:chExt cx="1135536" cy="936104"/>
          </a:xfrm>
        </p:grpSpPr>
        <p:sp>
          <p:nvSpPr>
            <p:cNvPr id="31" name="Right Arrow 30"/>
            <p:cNvSpPr/>
            <p:nvPr/>
          </p:nvSpPr>
          <p:spPr bwMode="auto">
            <a:xfrm>
              <a:off x="6551280" y="3745607"/>
              <a:ext cx="1080120" cy="93610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lang="fr-F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5864" y="3954275"/>
              <a:ext cx="1063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Domain Rules App,</a:t>
              </a:r>
              <a:endParaRPr lang="fr-FR" sz="14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3" name="Rectangle 32"/>
          <p:cNvSpPr/>
          <p:nvPr/>
        </p:nvSpPr>
        <p:spPr bwMode="auto">
          <a:xfrm>
            <a:off x="7668344" y="1412776"/>
            <a:ext cx="1368152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Functional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Designations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35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31" t="1767" b="2649"/>
          <a:stretch>
            <a:fillRect/>
          </a:stretch>
        </p:blipFill>
        <p:spPr bwMode="auto">
          <a:xfrm>
            <a:off x="179512" y="3284984"/>
            <a:ext cx="1080581" cy="1944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69" name="Group 68"/>
          <p:cNvGrpSpPr/>
          <p:nvPr/>
        </p:nvGrpSpPr>
        <p:grpSpPr>
          <a:xfrm>
            <a:off x="7941393" y="3789040"/>
            <a:ext cx="970137" cy="864096"/>
            <a:chOff x="7941393" y="3789040"/>
            <a:chExt cx="970137" cy="864096"/>
          </a:xfrm>
        </p:grpSpPr>
        <p:sp>
          <p:nvSpPr>
            <p:cNvPr id="45" name="Oval 44"/>
            <p:cNvSpPr/>
            <p:nvPr/>
          </p:nvSpPr>
          <p:spPr bwMode="auto">
            <a:xfrm>
              <a:off x="7993320" y="3789040"/>
              <a:ext cx="864096" cy="86409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41393" y="4077072"/>
              <a:ext cx="970137" cy="299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+mj-lt"/>
                </a:rPr>
                <a:t>Cap Screw</a:t>
              </a:r>
              <a:endParaRPr lang="fr-FR" sz="12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339752" y="2780928"/>
            <a:ext cx="1944216" cy="2880320"/>
            <a:chOff x="2339752" y="2780928"/>
            <a:chExt cx="1944216" cy="2880320"/>
          </a:xfrm>
        </p:grpSpPr>
        <p:sp>
          <p:nvSpPr>
            <p:cNvPr id="36" name="Oval 35"/>
            <p:cNvSpPr/>
            <p:nvPr/>
          </p:nvSpPr>
          <p:spPr bwMode="auto">
            <a:xfrm>
              <a:off x="2880752" y="3789040"/>
              <a:ext cx="864096" cy="86409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92778" y="4077072"/>
              <a:ext cx="1040670" cy="299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+mj-lt"/>
                </a:rPr>
                <a:t>Component</a:t>
              </a:r>
              <a:endParaRPr lang="fr-FR" sz="12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339752" y="2780928"/>
              <a:ext cx="1944216" cy="72008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CI:</a:t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Planar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 Contact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339752" y="4941168"/>
              <a:ext cx="1944216" cy="72008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CI:</a:t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</a:b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Cylindric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 Interference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cxnSp>
          <p:nvCxnSpPr>
            <p:cNvPr id="50" name="Straight Arrow Connector 49"/>
            <p:cNvCxnSpPr>
              <a:stCxn id="36" idx="0"/>
              <a:endCxn id="39" idx="2"/>
            </p:cNvCxnSpPr>
            <p:nvPr/>
          </p:nvCxnSpPr>
          <p:spPr bwMode="auto">
            <a:xfrm flipH="1" flipV="1">
              <a:off x="3311860" y="3501008"/>
              <a:ext cx="940" cy="28803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36" idx="4"/>
              <a:endCxn id="40" idx="0"/>
            </p:cNvCxnSpPr>
            <p:nvPr/>
          </p:nvCxnSpPr>
          <p:spPr bwMode="auto">
            <a:xfrm flipH="1">
              <a:off x="3311860" y="4653136"/>
              <a:ext cx="940" cy="28803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4932040" y="5013176"/>
            <a:ext cx="2016224" cy="792088"/>
            <a:chOff x="4932040" y="5013176"/>
            <a:chExt cx="2016224" cy="792088"/>
          </a:xfrm>
        </p:grpSpPr>
        <p:sp>
          <p:nvSpPr>
            <p:cNvPr id="64" name="Rectangle 63"/>
            <p:cNvSpPr/>
            <p:nvPr/>
          </p:nvSpPr>
          <p:spPr bwMode="auto">
            <a:xfrm>
              <a:off x="5004048" y="5085184"/>
              <a:ext cx="1944216" cy="72008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CI:</a:t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Threaded Link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932040" y="5013176"/>
              <a:ext cx="1944216" cy="72008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CI:</a:t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Threaded Link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60032" y="2780928"/>
            <a:ext cx="1944216" cy="2880320"/>
            <a:chOff x="4860032" y="2780928"/>
            <a:chExt cx="1944216" cy="2880320"/>
          </a:xfrm>
        </p:grpSpPr>
        <p:sp>
          <p:nvSpPr>
            <p:cNvPr id="41" name="Oval 40"/>
            <p:cNvSpPr/>
            <p:nvPr/>
          </p:nvSpPr>
          <p:spPr bwMode="auto">
            <a:xfrm>
              <a:off x="5401032" y="3789040"/>
              <a:ext cx="864096" cy="86409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13058" y="4077072"/>
              <a:ext cx="1040670" cy="299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+mj-lt"/>
                </a:rPr>
                <a:t>Component</a:t>
              </a:r>
              <a:endParaRPr lang="fr-FR" sz="12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60032" y="2780928"/>
              <a:ext cx="1944216" cy="72008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FI:</a:t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Planar Support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860032" y="4941168"/>
              <a:ext cx="1944216" cy="72008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FI:</a:t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Threaded Link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cxnSp>
          <p:nvCxnSpPr>
            <p:cNvPr id="55" name="Straight Arrow Connector 54"/>
            <p:cNvCxnSpPr>
              <a:stCxn id="41" idx="0"/>
              <a:endCxn id="43" idx="2"/>
            </p:cNvCxnSpPr>
            <p:nvPr/>
          </p:nvCxnSpPr>
          <p:spPr bwMode="auto">
            <a:xfrm flipH="1" flipV="1">
              <a:off x="5832140" y="3501008"/>
              <a:ext cx="940" cy="28803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41" idx="4"/>
              <a:endCxn id="44" idx="0"/>
            </p:cNvCxnSpPr>
            <p:nvPr/>
          </p:nvCxnSpPr>
          <p:spPr bwMode="auto">
            <a:xfrm flipH="1">
              <a:off x="5832140" y="4653136"/>
              <a:ext cx="940" cy="28803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39938" name="Picture 2" descr="C:\Users\ahmad\AppData\Local\Microsoft\Windows\Temporary Internet Files\Content.IE5\U3TYSOGM\MC90028217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3789040"/>
            <a:ext cx="818388" cy="943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Enhanced Deterministic Algorithm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350" y="1268413"/>
            <a:ext cx="7591425" cy="1728539"/>
          </a:xfrm>
        </p:spPr>
        <p:txBody>
          <a:bodyPr/>
          <a:lstStyle/>
          <a:p>
            <a:r>
              <a:rPr lang="en-US" dirty="0" smtClean="0"/>
              <a:t>For each geometric configuration, sort possible functional interpretation according to their simplicity.</a:t>
            </a:r>
          </a:p>
          <a:p>
            <a:endParaRPr lang="en-US" dirty="0" smtClean="0"/>
          </a:p>
        </p:txBody>
      </p:sp>
      <p:pic>
        <p:nvPicPr>
          <p:cNvPr id="5" name="Picture 4" descr="bolt__nut.215195624_large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763688" y="4872202"/>
            <a:ext cx="1368152" cy="977250"/>
          </a:xfrm>
          <a:prstGeom prst="rect">
            <a:avLst/>
          </a:prstGeom>
        </p:spPr>
      </p:pic>
      <p:pic>
        <p:nvPicPr>
          <p:cNvPr id="6" name="Picture 5" descr="220px-Spline-shaf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2160" y="4797152"/>
            <a:ext cx="1224136" cy="1196316"/>
          </a:xfrm>
          <a:prstGeom prst="rect">
            <a:avLst/>
          </a:prstGeom>
        </p:spPr>
      </p:pic>
      <p:pic>
        <p:nvPicPr>
          <p:cNvPr id="7" name="Image 3" descr="fan_head_cad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3278" y="2852936"/>
            <a:ext cx="1440160" cy="15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63888" y="4653136"/>
            <a:ext cx="223009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Cylindric</a:t>
            </a:r>
            <a:r>
              <a:rPr lang="en-US" sz="1800" dirty="0" smtClean="0">
                <a:solidFill>
                  <a:schemeClr val="tx1"/>
                </a:solidFill>
              </a:rPr>
              <a:t> Interference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5877272"/>
            <a:ext cx="1550424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Threaded Link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(simpler)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9194" y="5877272"/>
            <a:ext cx="1595310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Spline</a:t>
            </a:r>
            <a:r>
              <a:rPr lang="en-US" sz="1800" dirty="0" smtClean="0">
                <a:solidFill>
                  <a:schemeClr val="tx1"/>
                </a:solidFill>
              </a:rPr>
              <a:t> Link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(more complicated)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2"/>
          </p:cNvCxnSpPr>
          <p:nvPr/>
        </p:nvCxnSpPr>
        <p:spPr bwMode="auto">
          <a:xfrm>
            <a:off x="4678937" y="5057221"/>
            <a:ext cx="1117199" cy="6760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1331640" y="5733256"/>
            <a:ext cx="4658748" cy="487215"/>
            <a:chOff x="1331640" y="5733256"/>
            <a:chExt cx="4658748" cy="487215"/>
          </a:xfrm>
        </p:grpSpPr>
        <p:sp>
          <p:nvSpPr>
            <p:cNvPr id="18" name="Oval 17"/>
            <p:cNvSpPr/>
            <p:nvPr/>
          </p:nvSpPr>
          <p:spPr bwMode="auto">
            <a:xfrm>
              <a:off x="1331640" y="5783492"/>
              <a:ext cx="360040" cy="36004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3412" y="5733256"/>
              <a:ext cx="327334" cy="43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1</a:t>
              </a:r>
              <a:endParaRPr lang="fr-FR" sz="2000" b="1" dirty="0">
                <a:latin typeface="+mj-lt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630348" y="5833728"/>
              <a:ext cx="360040" cy="36004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52120" y="5783492"/>
              <a:ext cx="327334" cy="43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2</a:t>
              </a:r>
              <a:endParaRPr lang="fr-FR" sz="2000" b="1" dirty="0">
                <a:latin typeface="+mj-lt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 bwMode="auto">
          <a:xfrm flipH="1">
            <a:off x="3563888" y="5060396"/>
            <a:ext cx="1117199" cy="6760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Enhanced Deterministic Algorithm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350" y="1268413"/>
            <a:ext cx="7591425" cy="2304603"/>
          </a:xfrm>
        </p:spPr>
        <p:txBody>
          <a:bodyPr/>
          <a:lstStyle/>
          <a:p>
            <a:r>
              <a:rPr lang="en-US" dirty="0" smtClean="0"/>
              <a:t>Explore the simplest interpretation first, if a solution is possible, stop searching, and return this solution, otherwise, explore the next simplest interpretation.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355976" y="3789040"/>
            <a:ext cx="504056" cy="50405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355976" y="4653136"/>
            <a:ext cx="504056" cy="50405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364088" y="4653136"/>
            <a:ext cx="504056" cy="50405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347864" y="4653136"/>
            <a:ext cx="504056" cy="50405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>
            <a:off x="5187414" y="5229200"/>
            <a:ext cx="864096" cy="432048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>
            <a:off x="4183496" y="5229200"/>
            <a:ext cx="864096" cy="432048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Straight Connector 15"/>
          <p:cNvCxnSpPr>
            <a:stCxn id="4" idx="5"/>
            <a:endCxn id="6" idx="0"/>
          </p:cNvCxnSpPr>
          <p:nvPr/>
        </p:nvCxnSpPr>
        <p:spPr bwMode="auto">
          <a:xfrm>
            <a:off x="4786215" y="4219279"/>
            <a:ext cx="829901" cy="43385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4" idx="4"/>
            <a:endCxn id="5" idx="0"/>
          </p:cNvCxnSpPr>
          <p:nvPr/>
        </p:nvCxnSpPr>
        <p:spPr bwMode="auto">
          <a:xfrm>
            <a:off x="4608004" y="4293096"/>
            <a:ext cx="0" cy="36004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4" idx="3"/>
            <a:endCxn id="9" idx="0"/>
          </p:cNvCxnSpPr>
          <p:nvPr/>
        </p:nvCxnSpPr>
        <p:spPr bwMode="auto">
          <a:xfrm flipH="1">
            <a:off x="3599892" y="4219279"/>
            <a:ext cx="829901" cy="43385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5307156" y="4598364"/>
            <a:ext cx="615414" cy="61541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187414" y="5229200"/>
            <a:ext cx="864096" cy="432048"/>
          </a:xfrm>
          <a:prstGeom prst="triangl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364088" y="4653136"/>
            <a:ext cx="504056" cy="50405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303018" y="4598364"/>
            <a:ext cx="615414" cy="61541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4190188" y="5229200"/>
            <a:ext cx="864096" cy="432048"/>
          </a:xfrm>
          <a:prstGeom prst="triangle">
            <a:avLst/>
          </a:prstGeom>
          <a:solidFill>
            <a:srgbClr val="43FF3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355976" y="4653136"/>
            <a:ext cx="504056" cy="504056"/>
          </a:xfrm>
          <a:prstGeom prst="ellipse">
            <a:avLst/>
          </a:prstGeom>
          <a:solidFill>
            <a:srgbClr val="43FF3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851920" y="4149080"/>
            <a:ext cx="288032" cy="28803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1200" dirty="0" smtClean="0"/>
              <a:t>3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355976" y="3789040"/>
            <a:ext cx="504056" cy="504056"/>
          </a:xfrm>
          <a:prstGeom prst="ellipse">
            <a:avLst/>
          </a:prstGeom>
          <a:solidFill>
            <a:srgbClr val="43FF3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292080" y="4149080"/>
            <a:ext cx="288032" cy="28803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1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716016" y="4293096"/>
            <a:ext cx="288032" cy="28803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2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23928" y="4221088"/>
            <a:ext cx="144016" cy="144016"/>
            <a:chOff x="2555776" y="3861048"/>
            <a:chExt cx="144016" cy="144016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2555776" y="3861048"/>
              <a:ext cx="144016" cy="14401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2555776" y="3861048"/>
              <a:ext cx="144016" cy="14401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2" animBg="1"/>
      <p:bldP spid="22" grpId="0" animBg="1"/>
      <p:bldP spid="23" grpId="0" animBg="1"/>
      <p:bldP spid="24" grpId="0" animBg="1"/>
      <p:bldP spid="24" grpId="2" animBg="1"/>
      <p:bldP spid="25" grpId="0" animBg="1"/>
      <p:bldP spid="26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Enhanced Deterministic Algorithm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one, best, solution.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63688" y="3429000"/>
            <a:ext cx="1944216" cy="72008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Conventional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Interface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92080" y="3429000"/>
            <a:ext cx="1944216" cy="72008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Functional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Interpretation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 bwMode="auto">
          <a:xfrm>
            <a:off x="3707904" y="3789040"/>
            <a:ext cx="158417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708678" y="3429000"/>
            <a:ext cx="2872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822" y="3429000"/>
            <a:ext cx="2872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fr-FR" dirty="0"/>
          </a:p>
        </p:txBody>
      </p:sp>
      <p:pic>
        <p:nvPicPr>
          <p:cNvPr id="5" name="Picture 4" descr="bolt_nut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0698" y="1484784"/>
            <a:ext cx="3847286" cy="2448272"/>
          </a:xfrm>
          <a:prstGeom prst="rect">
            <a:avLst/>
          </a:prstGeom>
        </p:spPr>
      </p:pic>
      <p:pic>
        <p:nvPicPr>
          <p:cNvPr id="6" name="Picture 5" descr="pump_sample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9516" y="1269974"/>
            <a:ext cx="3948947" cy="4463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3529" y="4221088"/>
            <a:ext cx="6120680" cy="1872208"/>
          </a:xfrm>
        </p:spPr>
        <p:txBody>
          <a:bodyPr/>
          <a:lstStyle/>
          <a:p>
            <a:r>
              <a:rPr lang="en-US" sz="2400" dirty="0" smtClean="0"/>
              <a:t>Initialization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668344" y="2276872"/>
            <a:ext cx="864096" cy="2131776"/>
            <a:chOff x="7668344" y="2276872"/>
            <a:chExt cx="864096" cy="2131776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7668344" y="2276872"/>
              <a:ext cx="864096" cy="0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668344" y="4408648"/>
              <a:ext cx="864096" cy="0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3528" y="4221088"/>
            <a:ext cx="6120680" cy="1872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All-solutions method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23528" y="4221088"/>
            <a:ext cx="6120680" cy="1872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kern="0" dirty="0" smtClean="0">
              <a:solidFill>
                <a:srgbClr val="000000"/>
              </a:solidFill>
              <a:latin typeface="+mn-lt"/>
            </a:endParaRPr>
          </a:p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Best-solution method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66382" y="2276872"/>
            <a:ext cx="1743849" cy="1329478"/>
            <a:chOff x="4866382" y="2276872"/>
            <a:chExt cx="1743849" cy="1329478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5242079" y="3606350"/>
              <a:ext cx="1368152" cy="0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866382" y="2276872"/>
              <a:ext cx="1368152" cy="0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Knowledge Base</a:t>
            </a:r>
            <a:endParaRPr lang="fr-FR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971600" y="1700808"/>
            <a:ext cx="3888432" cy="3888432"/>
          </a:xfrm>
          <a:prstGeom prst="roundRect">
            <a:avLst>
              <a:gd name="adj" fmla="val 669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75656" y="1412776"/>
            <a:ext cx="720080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KB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043608" y="1844824"/>
            <a:ext cx="3744416" cy="172819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75656" y="331344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T-Box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043608" y="3717032"/>
            <a:ext cx="3744416" cy="172819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75656" y="51856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A-Box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15616" y="1916832"/>
            <a:ext cx="1728192" cy="144016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Concepts</a:t>
            </a:r>
          </a:p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/>
              <a:t>(classes)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987824" y="1916832"/>
            <a:ext cx="1728192" cy="144016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Axioms</a:t>
            </a:r>
          </a:p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/>
              <a:t>(rules)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115616" y="3789040"/>
            <a:ext cx="1728192" cy="144016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Individuals</a:t>
            </a:r>
          </a:p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/>
              <a:t>(instances)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824" y="3789040"/>
            <a:ext cx="1728192" cy="144016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Roles</a:t>
            </a:r>
          </a:p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/>
              <a:t>(relations)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8" name="Picture 8" descr="C:\Users\ahmad\AppData\Local\Microsoft\Windows\Temporary Internet Files\Content.IE5\J1N9QV7G\MC9000234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5307" y="2060848"/>
            <a:ext cx="925373" cy="910742"/>
          </a:xfrm>
          <a:prstGeom prst="rect">
            <a:avLst/>
          </a:prstGeom>
          <a:noFill/>
        </p:spPr>
      </p:pic>
      <p:pic>
        <p:nvPicPr>
          <p:cNvPr id="40969" name="Picture 9" descr="C:\Users\ahmad\AppData\Local\Microsoft\Windows\Temporary Internet Files\Content.IE5\U3TYSOGM\MC90002348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0468" y="3814825"/>
            <a:ext cx="860450" cy="921715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5004048" y="2996952"/>
            <a:ext cx="4039888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General Domain Knowledge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36096" y="4822937"/>
            <a:ext cx="2940228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Specific Case Study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ight Arrow 29"/>
          <p:cNvSpPr/>
          <p:nvPr/>
        </p:nvSpPr>
        <p:spPr bwMode="auto">
          <a:xfrm flipH="1">
            <a:off x="5148064" y="2420888"/>
            <a:ext cx="576064" cy="40575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 flipH="1">
            <a:off x="5148064" y="4247377"/>
            <a:ext cx="576064" cy="40575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Knowledge Base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23528" y="1484784"/>
            <a:ext cx="5760640" cy="4752528"/>
          </a:xfrm>
          <a:prstGeom prst="roundRect">
            <a:avLst>
              <a:gd name="adj" fmla="val 669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3568" y="1196752"/>
            <a:ext cx="3888432" cy="5507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Knowledge Base (Ontology)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67544" y="1840834"/>
            <a:ext cx="2724691" cy="2088232"/>
            <a:chOff x="467544" y="1844824"/>
            <a:chExt cx="2724691" cy="2088232"/>
          </a:xfrm>
        </p:grpSpPr>
        <p:sp>
          <p:nvSpPr>
            <p:cNvPr id="6" name="Oval 5"/>
            <p:cNvSpPr/>
            <p:nvPr/>
          </p:nvSpPr>
          <p:spPr bwMode="auto">
            <a:xfrm>
              <a:off x="1187624" y="1844824"/>
              <a:ext cx="792088" cy="792088"/>
            </a:xfrm>
            <a:prstGeom prst="ellips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67544" y="2852936"/>
              <a:ext cx="792088" cy="792088"/>
            </a:xfrm>
            <a:prstGeom prst="ellips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979712" y="2852936"/>
              <a:ext cx="792088" cy="792088"/>
            </a:xfrm>
            <a:prstGeom prst="ellips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" name="Straight Connector 9"/>
            <p:cNvCxnSpPr>
              <a:stCxn id="6" idx="5"/>
              <a:endCxn id="8" idx="0"/>
            </p:cNvCxnSpPr>
            <p:nvPr/>
          </p:nvCxnSpPr>
          <p:spPr bwMode="auto">
            <a:xfrm>
              <a:off x="1863713" y="2520913"/>
              <a:ext cx="512043" cy="332023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6" idx="3"/>
              <a:endCxn id="7" idx="0"/>
            </p:cNvCxnSpPr>
            <p:nvPr/>
          </p:nvCxnSpPr>
          <p:spPr bwMode="auto">
            <a:xfrm flipH="1">
              <a:off x="863588" y="2520913"/>
              <a:ext cx="440035" cy="332023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699792" y="2924944"/>
              <a:ext cx="492443" cy="507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  <a:latin typeface="+mj-lt"/>
                </a:rPr>
                <a:t>…</a:t>
              </a:r>
              <a:endParaRPr lang="fr-FR" dirty="0">
                <a:solidFill>
                  <a:srgbClr val="00B0F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4424" y="3599503"/>
              <a:ext cx="683200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Screw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64196" y="3599503"/>
              <a:ext cx="463588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Nut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4129" y="2564904"/>
              <a:ext cx="1109599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Component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059832" y="1844824"/>
            <a:ext cx="3012723" cy="2114136"/>
            <a:chOff x="3059832" y="1844824"/>
            <a:chExt cx="3012723" cy="2114136"/>
          </a:xfrm>
        </p:grpSpPr>
        <p:sp>
          <p:nvSpPr>
            <p:cNvPr id="19" name="TextBox 18"/>
            <p:cNvSpPr txBox="1"/>
            <p:nvPr/>
          </p:nvSpPr>
          <p:spPr>
            <a:xfrm>
              <a:off x="5580112" y="2924944"/>
              <a:ext cx="492443" cy="507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  <a:latin typeface="+mj-lt"/>
                </a:rPr>
                <a:t>…</a:t>
              </a:r>
              <a:endParaRPr lang="fr-FR" dirty="0">
                <a:solidFill>
                  <a:srgbClr val="00B0F0"/>
                </a:solidFill>
                <a:latin typeface="+mj-lt"/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3059832" y="1844824"/>
              <a:ext cx="2891072" cy="2114136"/>
              <a:chOff x="3059832" y="1844824"/>
              <a:chExt cx="2891072" cy="2114136"/>
            </a:xfrm>
          </p:grpSpPr>
          <p:sp>
            <p:nvSpPr>
              <p:cNvPr id="14" name="Oval 13"/>
              <p:cNvSpPr/>
              <p:nvPr/>
            </p:nvSpPr>
            <p:spPr bwMode="auto">
              <a:xfrm>
                <a:off x="4067944" y="1844824"/>
                <a:ext cx="792088" cy="792088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fr-FR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3347864" y="2852936"/>
                <a:ext cx="792088" cy="792088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fr-FR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4860032" y="2852936"/>
                <a:ext cx="792088" cy="792088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fr-FR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7" name="Straight Connector 16"/>
              <p:cNvCxnSpPr>
                <a:stCxn id="14" idx="5"/>
                <a:endCxn id="16" idx="0"/>
              </p:cNvCxnSpPr>
              <p:nvPr/>
            </p:nvCxnSpPr>
            <p:spPr bwMode="auto">
              <a:xfrm>
                <a:off x="4744033" y="2520913"/>
                <a:ext cx="512043" cy="33202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14" idx="3"/>
                <a:endCxn id="15" idx="0"/>
              </p:cNvCxnSpPr>
              <p:nvPr/>
            </p:nvCxnSpPr>
            <p:spPr bwMode="auto">
              <a:xfrm flipH="1">
                <a:off x="3743908" y="2520913"/>
                <a:ext cx="440035" cy="33202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059832" y="3599503"/>
                <a:ext cx="1327608" cy="333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Threaded Link</a:t>
                </a:r>
                <a:endParaRPr lang="fr-FR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72000" y="3599503"/>
                <a:ext cx="1378904" cy="359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Planar Support</a:t>
                </a:r>
                <a:endParaRPr lang="fr-FR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91880" y="2564904"/>
                <a:ext cx="1975221" cy="333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Conventional Interface</a:t>
                </a:r>
                <a:endParaRPr lang="fr-FR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1259632" y="2132856"/>
            <a:ext cx="274434" cy="405561"/>
            <a:chOff x="1259632" y="2132856"/>
            <a:chExt cx="274434" cy="405561"/>
          </a:xfrm>
        </p:grpSpPr>
        <p:grpSp>
          <p:nvGrpSpPr>
            <p:cNvPr id="31" name="Group 30"/>
            <p:cNvGrpSpPr/>
            <p:nvPr/>
          </p:nvGrpSpPr>
          <p:grpSpPr>
            <a:xfrm>
              <a:off x="1331640" y="2132856"/>
              <a:ext cx="144016" cy="144016"/>
              <a:chOff x="2771800" y="2060848"/>
              <a:chExt cx="144016" cy="144016"/>
            </a:xfrm>
          </p:grpSpPr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2" name="TextBox 61"/>
            <p:cNvSpPr txBox="1"/>
            <p:nvPr/>
          </p:nvSpPr>
          <p:spPr>
            <a:xfrm>
              <a:off x="1259632" y="2204864"/>
              <a:ext cx="274434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x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547664" y="2132856"/>
            <a:ext cx="274434" cy="405561"/>
            <a:chOff x="1547664" y="2132856"/>
            <a:chExt cx="274434" cy="405561"/>
          </a:xfrm>
        </p:grpSpPr>
        <p:grpSp>
          <p:nvGrpSpPr>
            <p:cNvPr id="32" name="Group 31"/>
            <p:cNvGrpSpPr/>
            <p:nvPr/>
          </p:nvGrpSpPr>
          <p:grpSpPr>
            <a:xfrm>
              <a:off x="1619672" y="2132856"/>
              <a:ext cx="144016" cy="144016"/>
              <a:chOff x="2771800" y="2060848"/>
              <a:chExt cx="144016" cy="144016"/>
            </a:xfrm>
          </p:grpSpPr>
          <p:cxnSp>
            <p:nvCxnSpPr>
              <p:cNvPr id="33" name="Straight Connector 32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3" name="TextBox 62"/>
            <p:cNvSpPr txBox="1"/>
            <p:nvPr/>
          </p:nvSpPr>
          <p:spPr>
            <a:xfrm>
              <a:off x="1547664" y="2204864"/>
              <a:ext cx="274434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y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563888" y="3068960"/>
            <a:ext cx="284052" cy="432048"/>
            <a:chOff x="3563888" y="3068960"/>
            <a:chExt cx="284052" cy="432048"/>
          </a:xfrm>
        </p:grpSpPr>
        <p:grpSp>
          <p:nvGrpSpPr>
            <p:cNvPr id="35" name="Group 34"/>
            <p:cNvGrpSpPr/>
            <p:nvPr/>
          </p:nvGrpSpPr>
          <p:grpSpPr>
            <a:xfrm>
              <a:off x="3635896" y="3068960"/>
              <a:ext cx="144016" cy="144016"/>
              <a:chOff x="2771800" y="2060848"/>
              <a:chExt cx="144016" cy="144016"/>
            </a:xfrm>
          </p:grpSpPr>
          <p:cxnSp>
            <p:nvCxnSpPr>
              <p:cNvPr id="36" name="Straight Connector 35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3563888" y="3167455"/>
              <a:ext cx="284052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a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80036" y="3068960"/>
            <a:ext cx="284052" cy="432048"/>
            <a:chOff x="5080036" y="3068960"/>
            <a:chExt cx="284052" cy="432048"/>
          </a:xfrm>
        </p:grpSpPr>
        <p:grpSp>
          <p:nvGrpSpPr>
            <p:cNvPr id="38" name="Group 37"/>
            <p:cNvGrpSpPr/>
            <p:nvPr/>
          </p:nvGrpSpPr>
          <p:grpSpPr>
            <a:xfrm>
              <a:off x="5148064" y="3068960"/>
              <a:ext cx="144016" cy="144016"/>
              <a:chOff x="2771800" y="2060848"/>
              <a:chExt cx="144016" cy="144016"/>
            </a:xfrm>
          </p:grpSpPr>
          <p:cxnSp>
            <p:nvCxnSpPr>
              <p:cNvPr id="39" name="Straight Connector 38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5" name="TextBox 64"/>
            <p:cNvSpPr txBox="1"/>
            <p:nvPr/>
          </p:nvSpPr>
          <p:spPr>
            <a:xfrm>
              <a:off x="5080036" y="3167455"/>
              <a:ext cx="284052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b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3568" y="4293096"/>
            <a:ext cx="274434" cy="405561"/>
            <a:chOff x="1259632" y="2132856"/>
            <a:chExt cx="274434" cy="405561"/>
          </a:xfrm>
        </p:grpSpPr>
        <p:grpSp>
          <p:nvGrpSpPr>
            <p:cNvPr id="72" name="Group 71"/>
            <p:cNvGrpSpPr/>
            <p:nvPr/>
          </p:nvGrpSpPr>
          <p:grpSpPr>
            <a:xfrm>
              <a:off x="1331640" y="2132856"/>
              <a:ext cx="144016" cy="144016"/>
              <a:chOff x="2771800" y="2060848"/>
              <a:chExt cx="144016" cy="144016"/>
            </a:xfrm>
          </p:grpSpPr>
          <p:cxnSp>
            <p:nvCxnSpPr>
              <p:cNvPr id="74" name="Straight Connector 73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3" name="TextBox 72"/>
            <p:cNvSpPr txBox="1"/>
            <p:nvPr/>
          </p:nvSpPr>
          <p:spPr>
            <a:xfrm>
              <a:off x="1259632" y="2204864"/>
              <a:ext cx="274434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x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563888" y="4293096"/>
            <a:ext cx="274434" cy="405561"/>
            <a:chOff x="1547664" y="2132856"/>
            <a:chExt cx="274434" cy="405561"/>
          </a:xfrm>
        </p:grpSpPr>
        <p:grpSp>
          <p:nvGrpSpPr>
            <p:cNvPr id="77" name="Group 76"/>
            <p:cNvGrpSpPr/>
            <p:nvPr/>
          </p:nvGrpSpPr>
          <p:grpSpPr>
            <a:xfrm>
              <a:off x="1619672" y="2132856"/>
              <a:ext cx="144016" cy="144016"/>
              <a:chOff x="2771800" y="2060848"/>
              <a:chExt cx="144016" cy="144016"/>
            </a:xfrm>
          </p:grpSpPr>
          <p:cxnSp>
            <p:nvCxnSpPr>
              <p:cNvPr id="79" name="Straight Connector 78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1547664" y="2204864"/>
              <a:ext cx="274434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y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271724" y="4293096"/>
            <a:ext cx="284052" cy="432048"/>
            <a:chOff x="3563888" y="3068960"/>
            <a:chExt cx="284052" cy="432048"/>
          </a:xfrm>
        </p:grpSpPr>
        <p:grpSp>
          <p:nvGrpSpPr>
            <p:cNvPr id="82" name="Group 81"/>
            <p:cNvGrpSpPr/>
            <p:nvPr/>
          </p:nvGrpSpPr>
          <p:grpSpPr>
            <a:xfrm>
              <a:off x="3635896" y="3068960"/>
              <a:ext cx="144016" cy="144016"/>
              <a:chOff x="2771800" y="2060848"/>
              <a:chExt cx="144016" cy="144016"/>
            </a:xfrm>
          </p:grpSpPr>
          <p:cxnSp>
            <p:nvCxnSpPr>
              <p:cNvPr id="84" name="Straight Connector 83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3" name="TextBox 82"/>
            <p:cNvSpPr txBox="1"/>
            <p:nvPr/>
          </p:nvSpPr>
          <p:spPr>
            <a:xfrm>
              <a:off x="3563888" y="3167455"/>
              <a:ext cx="284052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a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152044" y="4293096"/>
            <a:ext cx="284052" cy="432048"/>
            <a:chOff x="5080036" y="3068960"/>
            <a:chExt cx="284052" cy="432048"/>
          </a:xfrm>
        </p:grpSpPr>
        <p:grpSp>
          <p:nvGrpSpPr>
            <p:cNvPr id="87" name="Group 86"/>
            <p:cNvGrpSpPr/>
            <p:nvPr/>
          </p:nvGrpSpPr>
          <p:grpSpPr>
            <a:xfrm>
              <a:off x="5148064" y="3068960"/>
              <a:ext cx="144016" cy="144016"/>
              <a:chOff x="2771800" y="2060848"/>
              <a:chExt cx="144016" cy="144016"/>
            </a:xfrm>
          </p:grpSpPr>
          <p:cxnSp>
            <p:nvCxnSpPr>
              <p:cNvPr id="89" name="Straight Connector 88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8" name="TextBox 87"/>
            <p:cNvSpPr txBox="1"/>
            <p:nvPr/>
          </p:nvSpPr>
          <p:spPr>
            <a:xfrm>
              <a:off x="5080036" y="3167455"/>
              <a:ext cx="284052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a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54366" y="4149080"/>
            <a:ext cx="1141370" cy="432048"/>
            <a:chOff x="982358" y="4149080"/>
            <a:chExt cx="1141370" cy="432048"/>
          </a:xfrm>
        </p:grpSpPr>
        <p:sp>
          <p:nvSpPr>
            <p:cNvPr id="91" name="Right Arrow 90"/>
            <p:cNvSpPr/>
            <p:nvPr/>
          </p:nvSpPr>
          <p:spPr bwMode="auto">
            <a:xfrm>
              <a:off x="1043608" y="4149080"/>
              <a:ext cx="1080120" cy="432048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82358" y="4181354"/>
              <a:ext cx="1027461" cy="334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inner-forms</a:t>
              </a:r>
              <a:endParaRPr lang="fr-FR" sz="14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34686" y="4149080"/>
            <a:ext cx="1141370" cy="432048"/>
            <a:chOff x="982358" y="4149080"/>
            <a:chExt cx="1141370" cy="432048"/>
          </a:xfrm>
        </p:grpSpPr>
        <p:sp>
          <p:nvSpPr>
            <p:cNvPr id="95" name="Right Arrow 94"/>
            <p:cNvSpPr/>
            <p:nvPr/>
          </p:nvSpPr>
          <p:spPr bwMode="auto">
            <a:xfrm>
              <a:off x="1043608" y="4149080"/>
              <a:ext cx="1080120" cy="432048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82358" y="4181354"/>
              <a:ext cx="1067536" cy="334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outer-forms</a:t>
              </a:r>
              <a:endParaRPr lang="fr-FR" sz="14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83568" y="4797152"/>
            <a:ext cx="274434" cy="405561"/>
            <a:chOff x="1259632" y="2132856"/>
            <a:chExt cx="274434" cy="405561"/>
          </a:xfrm>
        </p:grpSpPr>
        <p:grpSp>
          <p:nvGrpSpPr>
            <p:cNvPr id="98" name="Group 97"/>
            <p:cNvGrpSpPr/>
            <p:nvPr/>
          </p:nvGrpSpPr>
          <p:grpSpPr>
            <a:xfrm>
              <a:off x="1331640" y="2132856"/>
              <a:ext cx="144016" cy="144016"/>
              <a:chOff x="2771800" y="2060848"/>
              <a:chExt cx="144016" cy="144016"/>
            </a:xfrm>
          </p:grpSpPr>
          <p:cxnSp>
            <p:nvCxnSpPr>
              <p:cNvPr id="100" name="Straight Connector 99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TextBox 98"/>
            <p:cNvSpPr txBox="1"/>
            <p:nvPr/>
          </p:nvSpPr>
          <p:spPr>
            <a:xfrm>
              <a:off x="1259632" y="2204864"/>
              <a:ext cx="274434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x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563888" y="4797152"/>
            <a:ext cx="274434" cy="405561"/>
            <a:chOff x="1547664" y="2132856"/>
            <a:chExt cx="274434" cy="405561"/>
          </a:xfrm>
        </p:grpSpPr>
        <p:grpSp>
          <p:nvGrpSpPr>
            <p:cNvPr id="103" name="Group 102"/>
            <p:cNvGrpSpPr/>
            <p:nvPr/>
          </p:nvGrpSpPr>
          <p:grpSpPr>
            <a:xfrm>
              <a:off x="1619672" y="2132856"/>
              <a:ext cx="144016" cy="144016"/>
              <a:chOff x="2771800" y="2060848"/>
              <a:chExt cx="144016" cy="144016"/>
            </a:xfrm>
          </p:grpSpPr>
          <p:cxnSp>
            <p:nvCxnSpPr>
              <p:cNvPr id="105" name="Straight Connector 104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4" name="TextBox 103"/>
            <p:cNvSpPr txBox="1"/>
            <p:nvPr/>
          </p:nvSpPr>
          <p:spPr>
            <a:xfrm>
              <a:off x="1547664" y="2204864"/>
              <a:ext cx="274434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y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271724" y="4797152"/>
            <a:ext cx="284052" cy="432048"/>
            <a:chOff x="3563888" y="3068960"/>
            <a:chExt cx="284052" cy="432048"/>
          </a:xfrm>
        </p:grpSpPr>
        <p:grpSp>
          <p:nvGrpSpPr>
            <p:cNvPr id="108" name="Group 107"/>
            <p:cNvGrpSpPr/>
            <p:nvPr/>
          </p:nvGrpSpPr>
          <p:grpSpPr>
            <a:xfrm>
              <a:off x="3635896" y="3068960"/>
              <a:ext cx="144016" cy="144016"/>
              <a:chOff x="2771800" y="2060848"/>
              <a:chExt cx="144016" cy="144016"/>
            </a:xfrm>
          </p:grpSpPr>
          <p:cxnSp>
            <p:nvCxnSpPr>
              <p:cNvPr id="110" name="Straight Connector 109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Straight Connector 110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9" name="TextBox 108"/>
            <p:cNvSpPr txBox="1"/>
            <p:nvPr/>
          </p:nvSpPr>
          <p:spPr>
            <a:xfrm>
              <a:off x="3563888" y="3167455"/>
              <a:ext cx="284052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b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152044" y="4797152"/>
            <a:ext cx="284052" cy="432048"/>
            <a:chOff x="5080036" y="3068960"/>
            <a:chExt cx="284052" cy="432048"/>
          </a:xfrm>
        </p:grpSpPr>
        <p:grpSp>
          <p:nvGrpSpPr>
            <p:cNvPr id="113" name="Group 112"/>
            <p:cNvGrpSpPr/>
            <p:nvPr/>
          </p:nvGrpSpPr>
          <p:grpSpPr>
            <a:xfrm>
              <a:off x="5148064" y="3068960"/>
              <a:ext cx="144016" cy="144016"/>
              <a:chOff x="2771800" y="2060848"/>
              <a:chExt cx="144016" cy="144016"/>
            </a:xfrm>
          </p:grpSpPr>
          <p:cxnSp>
            <p:nvCxnSpPr>
              <p:cNvPr id="115" name="Straight Connector 114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4" name="TextBox 113"/>
            <p:cNvSpPr txBox="1"/>
            <p:nvPr/>
          </p:nvSpPr>
          <p:spPr>
            <a:xfrm>
              <a:off x="5080036" y="3167455"/>
              <a:ext cx="284052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b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054366" y="4653136"/>
            <a:ext cx="1141370" cy="432048"/>
            <a:chOff x="982358" y="4149080"/>
            <a:chExt cx="1141370" cy="432048"/>
          </a:xfrm>
        </p:grpSpPr>
        <p:sp>
          <p:nvSpPr>
            <p:cNvPr id="118" name="Right Arrow 117"/>
            <p:cNvSpPr/>
            <p:nvPr/>
          </p:nvSpPr>
          <p:spPr bwMode="auto">
            <a:xfrm>
              <a:off x="1043608" y="4149080"/>
              <a:ext cx="1080120" cy="432048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82358" y="4181354"/>
              <a:ext cx="603050" cy="334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forms</a:t>
              </a:r>
              <a:endParaRPr lang="fr-FR" sz="14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934686" y="4653136"/>
            <a:ext cx="1141370" cy="432048"/>
            <a:chOff x="982358" y="4149080"/>
            <a:chExt cx="1141370" cy="432048"/>
          </a:xfrm>
        </p:grpSpPr>
        <p:sp>
          <p:nvSpPr>
            <p:cNvPr id="121" name="Right Arrow 120"/>
            <p:cNvSpPr/>
            <p:nvPr/>
          </p:nvSpPr>
          <p:spPr bwMode="auto">
            <a:xfrm>
              <a:off x="1043608" y="4149080"/>
              <a:ext cx="1080120" cy="432048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2358" y="4181354"/>
              <a:ext cx="603050" cy="334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forms</a:t>
              </a:r>
              <a:endParaRPr lang="fr-FR" sz="14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707904" y="5326993"/>
            <a:ext cx="1557345" cy="550279"/>
            <a:chOff x="3230679" y="5157192"/>
            <a:chExt cx="1557345" cy="550279"/>
          </a:xfrm>
        </p:grpSpPr>
        <p:sp>
          <p:nvSpPr>
            <p:cNvPr id="27" name="TextBox 26"/>
            <p:cNvSpPr txBox="1"/>
            <p:nvPr/>
          </p:nvSpPr>
          <p:spPr>
            <a:xfrm>
              <a:off x="3230679" y="5157192"/>
              <a:ext cx="990977" cy="55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j-lt"/>
                </a:rPr>
                <a:t>Nut</a:t>
              </a:r>
              <a:r>
                <a:rPr lang="en-US" dirty="0" smtClean="0">
                  <a:solidFill>
                    <a:srgbClr val="FF0000"/>
                  </a:solidFill>
                  <a:latin typeface="+mj-lt"/>
                  <a:sym typeface="Wingdings" pitchFamily="2" charset="2"/>
                </a:rPr>
                <a:t></a:t>
              </a:r>
              <a:endParaRPr lang="fr-FR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23" name="Rounded Rectangle 122"/>
            <p:cNvSpPr/>
            <p:nvPr/>
          </p:nvSpPr>
          <p:spPr bwMode="auto">
            <a:xfrm>
              <a:off x="4139952" y="5229200"/>
              <a:ext cx="648072" cy="432048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----</a:t>
              </a: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39552" y="5326993"/>
            <a:ext cx="2016224" cy="550279"/>
            <a:chOff x="899592" y="5157192"/>
            <a:chExt cx="2016224" cy="550279"/>
          </a:xfrm>
        </p:grpSpPr>
        <p:sp>
          <p:nvSpPr>
            <p:cNvPr id="26" name="TextBox 25"/>
            <p:cNvSpPr txBox="1"/>
            <p:nvPr/>
          </p:nvSpPr>
          <p:spPr>
            <a:xfrm>
              <a:off x="899592" y="5157192"/>
              <a:ext cx="1452642" cy="55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j-lt"/>
                </a:rPr>
                <a:t>Screw </a:t>
              </a:r>
              <a:r>
                <a:rPr lang="en-US" dirty="0" smtClean="0">
                  <a:solidFill>
                    <a:srgbClr val="FF0000"/>
                  </a:solidFill>
                  <a:latin typeface="+mj-lt"/>
                  <a:sym typeface="Wingdings" pitchFamily="2" charset="2"/>
                </a:rPr>
                <a:t></a:t>
              </a:r>
              <a:endParaRPr lang="fr-FR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24" name="Rounded Rectangle 123"/>
            <p:cNvSpPr/>
            <p:nvPr/>
          </p:nvSpPr>
          <p:spPr bwMode="auto">
            <a:xfrm>
              <a:off x="2267744" y="5229200"/>
              <a:ext cx="648072" cy="432048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----</a:t>
              </a: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6072198" y="1714488"/>
            <a:ext cx="2214578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Initialization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Concepts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Rules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72198" y="3248713"/>
            <a:ext cx="2214578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Instantiation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Individuals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Relations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72198" y="4748911"/>
            <a:ext cx="2571768" cy="100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Reasoning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Classification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7173" name="Picture 5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5715016"/>
            <a:ext cx="1228725" cy="723900"/>
          </a:xfrm>
          <a:prstGeom prst="rect">
            <a:avLst/>
          </a:prstGeom>
          <a:noFill/>
        </p:spPr>
      </p:pic>
      <p:sp>
        <p:nvSpPr>
          <p:cNvPr id="135" name="Rectangle 134"/>
          <p:cNvSpPr/>
          <p:nvPr/>
        </p:nvSpPr>
        <p:spPr bwMode="auto">
          <a:xfrm rot="16200000">
            <a:off x="8001024" y="2214554"/>
            <a:ext cx="1357322" cy="6429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</a:rPr>
              <a:t>Domain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</a:rPr>
              <a:t>Experties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+mj-lt"/>
            </a:endParaRPr>
          </a:p>
        </p:txBody>
      </p:sp>
      <p:sp>
        <p:nvSpPr>
          <p:cNvPr id="137" name="Rectangle 136"/>
          <p:cNvSpPr/>
          <p:nvPr/>
        </p:nvSpPr>
        <p:spPr bwMode="auto">
          <a:xfrm rot="16200000">
            <a:off x="8001024" y="3786190"/>
            <a:ext cx="1357322" cy="6429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</a:rPr>
              <a:t>Ref. Sate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1898 L 0.07153 0.1384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790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1898 L -0.06302 0.1469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  <p:bldP spid="129" grpId="0"/>
      <p:bldP spid="135" grpId="0" animBg="1"/>
      <p:bldP spid="137" grpId="0" animBg="1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353</Words>
  <Application>Microsoft Office PowerPoint</Application>
  <PresentationFormat>Affichage à l'écran (4:3)</PresentationFormat>
  <Paragraphs>132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Modèle par défaut</vt:lpstr>
      <vt:lpstr>1_Modèle par défaut</vt:lpstr>
      <vt:lpstr>ROMMA Task 1 Model Functional Analysis Status Briefing</vt:lpstr>
      <vt:lpstr>Overview</vt:lpstr>
      <vt:lpstr>Review of mechanical analysis</vt:lpstr>
      <vt:lpstr>Enhanced Deterministic Algorithm</vt:lpstr>
      <vt:lpstr>Enhanced Deterministic Algorithm</vt:lpstr>
      <vt:lpstr>Enhanced Deterministic Algorithm</vt:lpstr>
      <vt:lpstr>Examples</vt:lpstr>
      <vt:lpstr>Using a Knowledge Base</vt:lpstr>
      <vt:lpstr>Using a Knowledge Base</vt:lpstr>
      <vt:lpstr>Detecting Internal Forces Cycles</vt:lpstr>
      <vt:lpstr>Detecting Internal Forces Cycles</vt:lpstr>
      <vt:lpstr>Interface with DL Reasoners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JonMMx 2000</dc:creator>
  <cp:lastModifiedBy>ahmad</cp:lastModifiedBy>
  <cp:revision>320</cp:revision>
  <dcterms:modified xsi:type="dcterms:W3CDTF">2012-05-06T16:21:23Z</dcterms:modified>
</cp:coreProperties>
</file>