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15"/>
  </p:notesMasterIdLst>
  <p:sldIdLst>
    <p:sldId id="256" r:id="rId3"/>
    <p:sldId id="257" r:id="rId4"/>
    <p:sldId id="267" r:id="rId5"/>
    <p:sldId id="262" r:id="rId6"/>
    <p:sldId id="271" r:id="rId7"/>
    <p:sldId id="272" r:id="rId8"/>
    <p:sldId id="273" r:id="rId9"/>
    <p:sldId id="274" r:id="rId10"/>
    <p:sldId id="275" r:id="rId11"/>
    <p:sldId id="270" r:id="rId12"/>
    <p:sldId id="263" r:id="rId13"/>
    <p:sldId id="266" r:id="rId14"/>
  </p:sldIdLst>
  <p:sldSz cx="9144000" cy="6858000" type="screen4x3"/>
  <p:notesSz cx="6858000" cy="9144000"/>
  <p:defaultTextStyle>
    <a:defPPr>
      <a:defRPr lang="en-GB"/>
    </a:defPPr>
    <a:lvl1pPr algn="l" defTabSz="449263" rtl="0" eaLnBrk="0" fontAlgn="base" hangingPunct="0">
      <a:lnSpc>
        <a:spcPct val="124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Times New Roman" pitchFamily="16" charset="0"/>
        <a:ea typeface="+mn-ea"/>
        <a:cs typeface="+mn-cs"/>
      </a:defRPr>
    </a:lvl1pPr>
    <a:lvl2pPr marL="457200" algn="l" defTabSz="449263" rtl="0" eaLnBrk="0" fontAlgn="base" hangingPunct="0">
      <a:lnSpc>
        <a:spcPct val="124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Times New Roman" pitchFamily="16" charset="0"/>
        <a:ea typeface="+mn-ea"/>
        <a:cs typeface="+mn-cs"/>
      </a:defRPr>
    </a:lvl2pPr>
    <a:lvl3pPr marL="914400" algn="l" defTabSz="449263" rtl="0" eaLnBrk="0" fontAlgn="base" hangingPunct="0">
      <a:lnSpc>
        <a:spcPct val="124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Times New Roman" pitchFamily="16" charset="0"/>
        <a:ea typeface="+mn-ea"/>
        <a:cs typeface="+mn-cs"/>
      </a:defRPr>
    </a:lvl3pPr>
    <a:lvl4pPr marL="1371600" algn="l" defTabSz="449263" rtl="0" eaLnBrk="0" fontAlgn="base" hangingPunct="0">
      <a:lnSpc>
        <a:spcPct val="124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Times New Roman" pitchFamily="16" charset="0"/>
        <a:ea typeface="+mn-ea"/>
        <a:cs typeface="+mn-cs"/>
      </a:defRPr>
    </a:lvl4pPr>
    <a:lvl5pPr marL="1828800" algn="l" defTabSz="449263" rtl="0" eaLnBrk="0" fontAlgn="base" hangingPunct="0">
      <a:lnSpc>
        <a:spcPct val="124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Times New Roman" pitchFamily="16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Times New Roman" pitchFamily="16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Times New Roman" pitchFamily="16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Times New Roman" pitchFamily="16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D2B280"/>
    <a:srgbClr val="D2D2FF"/>
    <a:srgbClr val="1CE3A3"/>
    <a:srgbClr val="FF8000"/>
    <a:srgbClr val="872D7C"/>
    <a:srgbClr val="A1138D"/>
    <a:srgbClr val="00FF00"/>
    <a:srgbClr val="FA66DA"/>
    <a:srgbClr val="FFCD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062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2970213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100000"/>
              </a:lnSpc>
              <a:buSzPct val="45000"/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DejaVu Serif" pitchFamily="16" charset="0"/>
              </a:defRPr>
            </a:lvl1pPr>
          </a:lstStyle>
          <a:p>
            <a:endParaRPr lang="en-GB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3884613" y="0"/>
            <a:ext cx="2970212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 eaLnBrk="1">
              <a:lnSpc>
                <a:spcPct val="100000"/>
              </a:lnSpc>
              <a:buSzPct val="45000"/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DejaVu Serif" pitchFamily="16" charset="0"/>
              </a:defRPr>
            </a:lvl1pPr>
          </a:lstStyle>
          <a:p>
            <a:endParaRPr lang="en-GB"/>
          </a:p>
        </p:txBody>
      </p:sp>
      <p:sp>
        <p:nvSpPr>
          <p:cNvPr id="3076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0413" cy="342741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4813" cy="411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fr-FR" smtClean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0" y="8685213"/>
            <a:ext cx="2970213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eaLnBrk="1">
              <a:lnSpc>
                <a:spcPct val="100000"/>
              </a:lnSpc>
              <a:buSzPct val="45000"/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DejaVu Serif" pitchFamily="16" charset="0"/>
              </a:defRPr>
            </a:lvl1pPr>
          </a:lstStyle>
          <a:p>
            <a:endParaRPr lang="en-GB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 eaLnBrk="1">
              <a:lnSpc>
                <a:spcPct val="100000"/>
              </a:lnSpc>
              <a:buSzPct val="45000"/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DejaVu Serif" pitchFamily="16" charset="0"/>
              </a:defRPr>
            </a:lvl1pPr>
          </a:lstStyle>
          <a:p>
            <a:fld id="{E5CBFCD2-A490-4B6D-A626-EDA5923E15F9}" type="slidenum">
              <a:rPr lang="en-GB"/>
              <a:pPr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276246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0D42635-D8B4-4745-8B5E-FCB39F19C7BB}" type="slidenum">
              <a:rPr lang="en-GB"/>
              <a:pPr/>
              <a:t>1</a:t>
            </a:fld>
            <a:endParaRPr lang="en-GB"/>
          </a:p>
        </p:txBody>
      </p:sp>
      <p:sp>
        <p:nvSpPr>
          <p:cNvPr id="6145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614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6400" cy="411638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1D5E2F3-DDEE-4C14-9B32-5B6EB1D645E0}" type="slidenum">
              <a:rPr lang="en-GB"/>
              <a:pPr/>
              <a:t>2</a:t>
            </a:fld>
            <a:endParaRPr lang="en-GB"/>
          </a:p>
        </p:txBody>
      </p:sp>
      <p:sp>
        <p:nvSpPr>
          <p:cNvPr id="7169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717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6400" cy="411638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75A8D3A7-7395-4DBD-873C-0363E2011BAA}" type="slidenum">
              <a:rPr lang="en-GB"/>
              <a:pPr/>
              <a:t>‹N°›</a:t>
            </a:fld>
            <a:endParaRPr lang="en-GB"/>
          </a:p>
        </p:txBody>
      </p:sp>
      <p:sp>
        <p:nvSpPr>
          <p:cNvPr id="6" name="Espace réservé de la date 5"/>
          <p:cNvSpPr>
            <a:spLocks noGrp="1"/>
          </p:cNvSpPr>
          <p:nvPr>
            <p:ph type="dt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0405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9A194EBC-44AF-4831-A31E-D623E2AD8655}" type="slidenum">
              <a:rPr lang="en-GB"/>
              <a:pPr/>
              <a:t>‹N°›</a:t>
            </a:fld>
            <a:endParaRPr lang="en-GB"/>
          </a:p>
        </p:txBody>
      </p:sp>
      <p:sp>
        <p:nvSpPr>
          <p:cNvPr id="6" name="Espace réservé de la date 5"/>
          <p:cNvSpPr>
            <a:spLocks noGrp="1"/>
          </p:cNvSpPr>
          <p:nvPr>
            <p:ph type="dt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7332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97713" y="61913"/>
            <a:ext cx="1897062" cy="595947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403350" y="61913"/>
            <a:ext cx="5541963" cy="595947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99F89673-9594-4B26-86A9-B1DF9471BBA8}" type="slidenum">
              <a:rPr lang="en-GB"/>
              <a:pPr/>
              <a:t>‹N°›</a:t>
            </a:fld>
            <a:endParaRPr lang="en-GB"/>
          </a:p>
        </p:txBody>
      </p:sp>
      <p:sp>
        <p:nvSpPr>
          <p:cNvPr id="6" name="Espace réservé de la date 5"/>
          <p:cNvSpPr>
            <a:spLocks noGrp="1"/>
          </p:cNvSpPr>
          <p:nvPr>
            <p:ph type="dt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3112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39008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89977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5638662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4037013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6613" y="1604963"/>
            <a:ext cx="4038600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32004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8802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38669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880105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46493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F6E09E05-6FA9-4CE5-9CC3-6F28FDD091B9}" type="slidenum">
              <a:rPr lang="en-GB"/>
              <a:pPr/>
              <a:t>‹N°›</a:t>
            </a:fld>
            <a:endParaRPr lang="en-GB"/>
          </a:p>
        </p:txBody>
      </p:sp>
      <p:sp>
        <p:nvSpPr>
          <p:cNvPr id="6" name="Espace réservé de la date 5"/>
          <p:cNvSpPr>
            <a:spLocks noGrp="1"/>
          </p:cNvSpPr>
          <p:nvPr>
            <p:ph type="dt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011805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1668593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69700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1604963"/>
            <a:ext cx="2055813" cy="452437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604963"/>
            <a:ext cx="6019800" cy="452437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103950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0" y="2130425"/>
            <a:ext cx="7770813" cy="1468438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4425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ACD6B111-4089-4760-B60C-36CB68057581}" type="slidenum">
              <a:rPr lang="en-GB"/>
              <a:pPr/>
              <a:t>‹N°›</a:t>
            </a:fld>
            <a:endParaRPr lang="en-GB"/>
          </a:p>
        </p:txBody>
      </p:sp>
      <p:sp>
        <p:nvSpPr>
          <p:cNvPr id="6" name="Espace réservé de la date 5"/>
          <p:cNvSpPr>
            <a:spLocks noGrp="1"/>
          </p:cNvSpPr>
          <p:nvPr>
            <p:ph type="dt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2143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403350" y="1268413"/>
            <a:ext cx="3719513" cy="4752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275263" y="1268413"/>
            <a:ext cx="3719512" cy="4752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A1793666-1BAB-413C-AD44-2441AFDE4BEA}" type="slidenum">
              <a:rPr lang="en-GB"/>
              <a:pPr/>
              <a:t>‹N°›</a:t>
            </a:fld>
            <a:endParaRPr lang="en-GB"/>
          </a:p>
        </p:txBody>
      </p:sp>
      <p:sp>
        <p:nvSpPr>
          <p:cNvPr id="7" name="Espace réservé de la date 6"/>
          <p:cNvSpPr>
            <a:spLocks noGrp="1"/>
          </p:cNvSpPr>
          <p:nvPr>
            <p:ph type="dt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5355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8E1C972D-2CD9-42B7-B1E3-CE40F13F42BE}" type="slidenum">
              <a:rPr lang="en-GB"/>
              <a:pPr/>
              <a:t>‹N°›</a:t>
            </a:fld>
            <a:endParaRPr lang="en-GB"/>
          </a:p>
        </p:txBody>
      </p:sp>
      <p:sp>
        <p:nvSpPr>
          <p:cNvPr id="9" name="Espace réservé de la date 8"/>
          <p:cNvSpPr>
            <a:spLocks noGrp="1"/>
          </p:cNvSpPr>
          <p:nvPr>
            <p:ph type="dt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8122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D4520335-0949-483C-BA73-9F2F3975A2D1}" type="slidenum">
              <a:rPr lang="en-GB"/>
              <a:pPr/>
              <a:t>‹N°›</a:t>
            </a:fld>
            <a:endParaRPr lang="en-GB"/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6926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2D7FE9A4-CBBB-4569-8CFF-687DB24316D4}" type="slidenum">
              <a:rPr lang="en-GB"/>
              <a:pPr/>
              <a:t>‹N°›</a:t>
            </a:fld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7050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1B870DB0-A6A7-4493-82D9-55F715312DF5}" type="slidenum">
              <a:rPr lang="en-GB"/>
              <a:pPr/>
              <a:t>‹N°›</a:t>
            </a:fld>
            <a:endParaRPr lang="en-GB"/>
          </a:p>
        </p:txBody>
      </p:sp>
      <p:sp>
        <p:nvSpPr>
          <p:cNvPr id="7" name="Espace réservé de la date 6"/>
          <p:cNvSpPr>
            <a:spLocks noGrp="1"/>
          </p:cNvSpPr>
          <p:nvPr>
            <p:ph type="dt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1421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B58B498A-DB80-495B-BF94-90344B681465}" type="slidenum">
              <a:rPr lang="en-GB"/>
              <a:pPr/>
              <a:t>‹N°›</a:t>
            </a:fld>
            <a:endParaRPr lang="en-GB"/>
          </a:p>
        </p:txBody>
      </p:sp>
      <p:sp>
        <p:nvSpPr>
          <p:cNvPr id="7" name="Espace réservé de la date 6"/>
          <p:cNvSpPr>
            <a:spLocks noGrp="1"/>
          </p:cNvSpPr>
          <p:nvPr>
            <p:ph type="dt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1967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2159000" y="1089025"/>
            <a:ext cx="6985000" cy="71438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7D7D7">
                  <a:alpha val="98000"/>
                </a:srgbClr>
              </a:gs>
            </a:gsLst>
            <a:path path="rect">
              <a:fillToRect l="100000" b="10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43100" y="61913"/>
            <a:ext cx="6948488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Cliquez pour éditer le format du texte-titre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03350" y="1268413"/>
            <a:ext cx="7591425" cy="475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Cliquez pour éditer le format du plan de texte</a:t>
            </a:r>
          </a:p>
          <a:p>
            <a:pPr lvl="1"/>
            <a:r>
              <a:rPr lang="en-GB" smtClean="0"/>
              <a:t>Second niveau de plan</a:t>
            </a:r>
          </a:p>
          <a:p>
            <a:pPr lvl="2"/>
            <a:r>
              <a:rPr lang="en-GB" smtClean="0"/>
              <a:t>Troisième niveau de plan</a:t>
            </a:r>
          </a:p>
          <a:p>
            <a:pPr lvl="3"/>
            <a:r>
              <a:rPr lang="en-GB" smtClean="0"/>
              <a:t>Quatrième niveau de plan</a:t>
            </a:r>
          </a:p>
          <a:p>
            <a:pPr lvl="4"/>
            <a:r>
              <a:rPr lang="en-GB" smtClean="0"/>
              <a:t>Cinquième niveau de plan</a:t>
            </a:r>
          </a:p>
          <a:p>
            <a:pPr lvl="4"/>
            <a:r>
              <a:rPr lang="en-GB" smtClean="0"/>
              <a:t>Sixième niveau de plan</a:t>
            </a:r>
          </a:p>
          <a:p>
            <a:pPr lvl="4"/>
            <a:r>
              <a:rPr lang="en-GB" smtClean="0"/>
              <a:t>Septième niveau de plan</a:t>
            </a:r>
          </a:p>
          <a:p>
            <a:pPr lvl="4"/>
            <a:r>
              <a:rPr lang="en-GB" smtClean="0"/>
              <a:t>Huitième niveau de plan</a:t>
            </a:r>
          </a:p>
          <a:p>
            <a:pPr lvl="4"/>
            <a:r>
              <a:rPr lang="en-GB" smtClean="0"/>
              <a:t>Neuvième niveau de plan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124200" y="6248400"/>
            <a:ext cx="2894013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400">
                <a:solidFill>
                  <a:srgbClr val="000000"/>
                </a:solidFill>
              </a:defRPr>
            </a:lvl1pPr>
          </a:lstStyle>
          <a:p>
            <a:endParaRPr lang="en-GB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8400"/>
            <a:ext cx="1903413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400">
                <a:solidFill>
                  <a:srgbClr val="000000"/>
                </a:solidFill>
              </a:defRPr>
            </a:lvl1pPr>
          </a:lstStyle>
          <a:p>
            <a:fld id="{EDEEBD6D-C07B-478F-BA99-CED0C8B53220}" type="slidenum">
              <a:rPr lang="en-GB"/>
              <a:pPr/>
              <a:t>‹N°›</a:t>
            </a:fld>
            <a:endParaRPr lang="en-GB"/>
          </a:p>
        </p:txBody>
      </p:sp>
      <p:grpSp>
        <p:nvGrpSpPr>
          <p:cNvPr id="1030" name="Group 6"/>
          <p:cNvGrpSpPr>
            <a:grpSpLocks/>
          </p:cNvGrpSpPr>
          <p:nvPr/>
        </p:nvGrpSpPr>
        <p:grpSpPr bwMode="auto">
          <a:xfrm>
            <a:off x="142875" y="441325"/>
            <a:ext cx="1546225" cy="646113"/>
            <a:chOff x="90" y="278"/>
            <a:chExt cx="974" cy="407"/>
          </a:xfrm>
        </p:grpSpPr>
        <p:pic>
          <p:nvPicPr>
            <p:cNvPr id="1031" name="Picture 7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" y="278"/>
              <a:ext cx="964" cy="3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1032" name="Rectangle 8"/>
            <p:cNvSpPr>
              <a:spLocks noChangeArrowheads="1"/>
            </p:cNvSpPr>
            <p:nvPr/>
          </p:nvSpPr>
          <p:spPr bwMode="auto">
            <a:xfrm>
              <a:off x="476" y="550"/>
              <a:ext cx="589" cy="13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</p:grp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1089025"/>
            <a:ext cx="1403350" cy="5768975"/>
          </a:xfrm>
          <a:prstGeom prst="rect">
            <a:avLst/>
          </a:prstGeom>
          <a:gradFill rotWithShape="0">
            <a:gsLst>
              <a:gs pos="0">
                <a:srgbClr val="86BFEE"/>
              </a:gs>
              <a:gs pos="100000">
                <a:srgbClr val="FFFFFF"/>
              </a:gs>
            </a:gsLst>
            <a:path path="rect">
              <a:fillToRect t="100000" r="10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dt"/>
          </p:nvPr>
        </p:nvSpPr>
        <p:spPr bwMode="auto">
          <a:xfrm>
            <a:off x="685800" y="6248400"/>
            <a:ext cx="1903413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400">
                <a:solidFill>
                  <a:srgbClr val="000000"/>
                </a:solidFill>
              </a:defRPr>
            </a:lvl1pPr>
          </a:lstStyle>
          <a:p>
            <a:endParaRPr lang="en-GB"/>
          </a:p>
        </p:txBody>
      </p:sp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4616450"/>
            <a:ext cx="3810000" cy="224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r" defTabSz="449263" rtl="0" eaLnBrk="1" fontAlgn="base" hangingPunct="1">
        <a:lnSpc>
          <a:spcPct val="126000"/>
        </a:lnSpc>
        <a:spcBef>
          <a:spcPct val="0"/>
        </a:spcBef>
        <a:spcAft>
          <a:spcPct val="0"/>
        </a:spcAft>
        <a:buClr>
          <a:srgbClr val="007ECB"/>
        </a:buClr>
        <a:buSzPct val="100000"/>
        <a:buFont typeface="Arial" charset="0"/>
        <a:defRPr sz="4000">
          <a:solidFill>
            <a:srgbClr val="007ECB"/>
          </a:solidFill>
          <a:latin typeface="+mj-lt"/>
          <a:ea typeface="+mj-ea"/>
          <a:cs typeface="+mj-cs"/>
        </a:defRPr>
      </a:lvl1pPr>
      <a:lvl2pPr algn="r" defTabSz="449263" rtl="0" eaLnBrk="1" fontAlgn="base" hangingPunct="1">
        <a:lnSpc>
          <a:spcPct val="126000"/>
        </a:lnSpc>
        <a:spcBef>
          <a:spcPct val="0"/>
        </a:spcBef>
        <a:spcAft>
          <a:spcPct val="0"/>
        </a:spcAft>
        <a:buClr>
          <a:srgbClr val="007ECB"/>
        </a:buClr>
        <a:buSzPct val="100000"/>
        <a:buFont typeface="Arial" charset="0"/>
        <a:defRPr sz="4000">
          <a:solidFill>
            <a:srgbClr val="007ECB"/>
          </a:solidFill>
          <a:latin typeface="Arial" charset="0"/>
        </a:defRPr>
      </a:lvl2pPr>
      <a:lvl3pPr algn="r" defTabSz="449263" rtl="0" eaLnBrk="1" fontAlgn="base" hangingPunct="1">
        <a:lnSpc>
          <a:spcPct val="126000"/>
        </a:lnSpc>
        <a:spcBef>
          <a:spcPct val="0"/>
        </a:spcBef>
        <a:spcAft>
          <a:spcPct val="0"/>
        </a:spcAft>
        <a:buClr>
          <a:srgbClr val="007ECB"/>
        </a:buClr>
        <a:buSzPct val="100000"/>
        <a:buFont typeface="Arial" charset="0"/>
        <a:defRPr sz="4000">
          <a:solidFill>
            <a:srgbClr val="007ECB"/>
          </a:solidFill>
          <a:latin typeface="Arial" charset="0"/>
        </a:defRPr>
      </a:lvl3pPr>
      <a:lvl4pPr algn="r" defTabSz="449263" rtl="0" eaLnBrk="1" fontAlgn="base" hangingPunct="1">
        <a:lnSpc>
          <a:spcPct val="126000"/>
        </a:lnSpc>
        <a:spcBef>
          <a:spcPct val="0"/>
        </a:spcBef>
        <a:spcAft>
          <a:spcPct val="0"/>
        </a:spcAft>
        <a:buClr>
          <a:srgbClr val="007ECB"/>
        </a:buClr>
        <a:buSzPct val="100000"/>
        <a:buFont typeface="Arial" charset="0"/>
        <a:defRPr sz="4000">
          <a:solidFill>
            <a:srgbClr val="007ECB"/>
          </a:solidFill>
          <a:latin typeface="Arial" charset="0"/>
        </a:defRPr>
      </a:lvl4pPr>
      <a:lvl5pPr algn="r" defTabSz="449263" rtl="0" eaLnBrk="1" fontAlgn="base" hangingPunct="1">
        <a:lnSpc>
          <a:spcPct val="126000"/>
        </a:lnSpc>
        <a:spcBef>
          <a:spcPct val="0"/>
        </a:spcBef>
        <a:spcAft>
          <a:spcPct val="0"/>
        </a:spcAft>
        <a:buClr>
          <a:srgbClr val="007ECB"/>
        </a:buClr>
        <a:buSzPct val="100000"/>
        <a:buFont typeface="Arial" charset="0"/>
        <a:defRPr sz="4000">
          <a:solidFill>
            <a:srgbClr val="007ECB"/>
          </a:solidFill>
          <a:latin typeface="Arial" charset="0"/>
        </a:defRPr>
      </a:lvl5pPr>
      <a:lvl6pPr marL="457200" algn="r" defTabSz="449263" rtl="0" eaLnBrk="1" fontAlgn="base" hangingPunct="1">
        <a:lnSpc>
          <a:spcPct val="126000"/>
        </a:lnSpc>
        <a:spcBef>
          <a:spcPct val="0"/>
        </a:spcBef>
        <a:spcAft>
          <a:spcPct val="0"/>
        </a:spcAft>
        <a:buClr>
          <a:srgbClr val="007ECB"/>
        </a:buClr>
        <a:buSzPct val="100000"/>
        <a:buFont typeface="Arial" charset="0"/>
        <a:defRPr sz="4000">
          <a:solidFill>
            <a:srgbClr val="007ECB"/>
          </a:solidFill>
          <a:latin typeface="Arial" charset="0"/>
        </a:defRPr>
      </a:lvl6pPr>
      <a:lvl7pPr marL="914400" algn="r" defTabSz="449263" rtl="0" eaLnBrk="1" fontAlgn="base" hangingPunct="1">
        <a:lnSpc>
          <a:spcPct val="126000"/>
        </a:lnSpc>
        <a:spcBef>
          <a:spcPct val="0"/>
        </a:spcBef>
        <a:spcAft>
          <a:spcPct val="0"/>
        </a:spcAft>
        <a:buClr>
          <a:srgbClr val="007ECB"/>
        </a:buClr>
        <a:buSzPct val="100000"/>
        <a:buFont typeface="Arial" charset="0"/>
        <a:defRPr sz="4000">
          <a:solidFill>
            <a:srgbClr val="007ECB"/>
          </a:solidFill>
          <a:latin typeface="Arial" charset="0"/>
        </a:defRPr>
      </a:lvl7pPr>
      <a:lvl8pPr marL="1371600" algn="r" defTabSz="449263" rtl="0" eaLnBrk="1" fontAlgn="base" hangingPunct="1">
        <a:lnSpc>
          <a:spcPct val="126000"/>
        </a:lnSpc>
        <a:spcBef>
          <a:spcPct val="0"/>
        </a:spcBef>
        <a:spcAft>
          <a:spcPct val="0"/>
        </a:spcAft>
        <a:buClr>
          <a:srgbClr val="007ECB"/>
        </a:buClr>
        <a:buSzPct val="100000"/>
        <a:buFont typeface="Arial" charset="0"/>
        <a:defRPr sz="4000">
          <a:solidFill>
            <a:srgbClr val="007ECB"/>
          </a:solidFill>
          <a:latin typeface="Arial" charset="0"/>
        </a:defRPr>
      </a:lvl8pPr>
      <a:lvl9pPr marL="1828800" algn="r" defTabSz="449263" rtl="0" eaLnBrk="1" fontAlgn="base" hangingPunct="1">
        <a:lnSpc>
          <a:spcPct val="126000"/>
        </a:lnSpc>
        <a:spcBef>
          <a:spcPct val="0"/>
        </a:spcBef>
        <a:spcAft>
          <a:spcPct val="0"/>
        </a:spcAft>
        <a:buClr>
          <a:srgbClr val="007ECB"/>
        </a:buClr>
        <a:buSzPct val="100000"/>
        <a:buFont typeface="Arial" charset="0"/>
        <a:defRPr sz="4000">
          <a:solidFill>
            <a:srgbClr val="007ECB"/>
          </a:solidFill>
          <a:latin typeface="Arial" charset="0"/>
        </a:defRPr>
      </a:lvl9pPr>
    </p:titleStyle>
    <p:bodyStyle>
      <a:lvl1pPr marL="341313" indent="-341313" algn="l" defTabSz="449263" rtl="0" eaLnBrk="1" fontAlgn="base" hangingPunct="1">
        <a:lnSpc>
          <a:spcPct val="126000"/>
        </a:lnSpc>
        <a:spcBef>
          <a:spcPts val="700"/>
        </a:spcBef>
        <a:spcAft>
          <a:spcPct val="0"/>
        </a:spcAft>
        <a:buClr>
          <a:srgbClr val="000000"/>
        </a:buClr>
        <a:buSzPct val="100000"/>
        <a:buFont typeface="Arial" charset="0"/>
        <a:buChar char="•"/>
        <a:defRPr sz="2800">
          <a:solidFill>
            <a:srgbClr val="000000"/>
          </a:solidFill>
          <a:latin typeface="+mn-lt"/>
          <a:ea typeface="+mn-ea"/>
          <a:cs typeface="+mn-cs"/>
        </a:defRPr>
      </a:lvl1pPr>
      <a:lvl2pPr marL="741363" indent="-284163" algn="l" defTabSz="449263" rtl="0" eaLnBrk="1" fontAlgn="base" hangingPunct="1">
        <a:lnSpc>
          <a:spcPct val="126000"/>
        </a:lnSpc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charset="0"/>
        <a:buChar char="–"/>
        <a:defRPr sz="2400">
          <a:solidFill>
            <a:srgbClr val="000000"/>
          </a:solidFill>
          <a:latin typeface="+mn-lt"/>
        </a:defRPr>
      </a:lvl2pPr>
      <a:lvl3pPr marL="1143000" indent="-228600" algn="l" defTabSz="449263" rtl="0" eaLnBrk="1" fontAlgn="base" hangingPunct="1">
        <a:lnSpc>
          <a:spcPct val="126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•"/>
        <a:defRPr sz="2000">
          <a:solidFill>
            <a:srgbClr val="000000"/>
          </a:solidFill>
          <a:latin typeface="+mn-lt"/>
        </a:defRPr>
      </a:lvl3pPr>
      <a:lvl4pPr marL="1600200" indent="-228600" algn="l" defTabSz="449263" rtl="0" eaLnBrk="1" fontAlgn="base" hangingPunct="1">
        <a:lnSpc>
          <a:spcPct val="126000"/>
        </a:lnSpc>
        <a:spcBef>
          <a:spcPts val="450"/>
        </a:spcBef>
        <a:spcAft>
          <a:spcPct val="0"/>
        </a:spcAft>
        <a:buClr>
          <a:srgbClr val="000000"/>
        </a:buClr>
        <a:buSzPct val="100000"/>
        <a:buFont typeface="Arial" charset="0"/>
        <a:buChar char="–"/>
        <a:defRPr>
          <a:solidFill>
            <a:srgbClr val="000000"/>
          </a:solidFill>
          <a:latin typeface="+mn-lt"/>
        </a:defRPr>
      </a:lvl4pPr>
      <a:lvl5pPr marL="2057400" indent="-228600" algn="l" defTabSz="449263" rtl="0" eaLnBrk="1" fontAlgn="base" hangingPunct="1">
        <a:lnSpc>
          <a:spcPct val="126000"/>
        </a:lnSpc>
        <a:spcBef>
          <a:spcPts val="45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>
          <a:solidFill>
            <a:srgbClr val="000000"/>
          </a:solidFill>
          <a:latin typeface="+mn-lt"/>
        </a:defRPr>
      </a:lvl5pPr>
      <a:lvl6pPr marL="2514600" indent="-228600" algn="l" defTabSz="449263" rtl="0" eaLnBrk="1" fontAlgn="base" hangingPunct="1">
        <a:lnSpc>
          <a:spcPct val="126000"/>
        </a:lnSpc>
        <a:spcBef>
          <a:spcPts val="45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>
          <a:solidFill>
            <a:srgbClr val="000000"/>
          </a:solidFill>
          <a:latin typeface="+mn-lt"/>
        </a:defRPr>
      </a:lvl6pPr>
      <a:lvl7pPr marL="2971800" indent="-228600" algn="l" defTabSz="449263" rtl="0" eaLnBrk="1" fontAlgn="base" hangingPunct="1">
        <a:lnSpc>
          <a:spcPct val="126000"/>
        </a:lnSpc>
        <a:spcBef>
          <a:spcPts val="45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>
          <a:solidFill>
            <a:srgbClr val="000000"/>
          </a:solidFill>
          <a:latin typeface="+mn-lt"/>
        </a:defRPr>
      </a:lvl7pPr>
      <a:lvl8pPr marL="3429000" indent="-228600" algn="l" defTabSz="449263" rtl="0" eaLnBrk="1" fontAlgn="base" hangingPunct="1">
        <a:lnSpc>
          <a:spcPct val="126000"/>
        </a:lnSpc>
        <a:spcBef>
          <a:spcPts val="45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>
          <a:solidFill>
            <a:srgbClr val="000000"/>
          </a:solidFill>
          <a:latin typeface="+mn-lt"/>
        </a:defRPr>
      </a:lvl8pPr>
      <a:lvl9pPr marL="3886200" indent="-228600" algn="l" defTabSz="449263" rtl="0" eaLnBrk="1" fontAlgn="base" hangingPunct="1">
        <a:lnSpc>
          <a:spcPct val="126000"/>
        </a:lnSpc>
        <a:spcBef>
          <a:spcPts val="45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>
          <a:solidFill>
            <a:srgbClr val="000000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616450"/>
            <a:ext cx="3810000" cy="224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130425"/>
            <a:ext cx="7770813" cy="1468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Cliquez pour éditer le format du texte-titre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225425"/>
            <a:ext cx="2667000" cy="992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6345238"/>
            <a:ext cx="9144000" cy="215900"/>
          </a:xfrm>
          <a:prstGeom prst="rect">
            <a:avLst/>
          </a:prstGeom>
          <a:solidFill>
            <a:srgbClr val="FFFFFF">
              <a:alpha val="75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algn="ctr" eaLnBrk="1" hangingPunct="1">
              <a:lnSpc>
                <a:spcPct val="100000"/>
              </a:lnSpc>
              <a:spcBef>
                <a:spcPts val="175"/>
              </a:spcBef>
              <a:buClr>
                <a:srgbClr val="008CFF"/>
              </a:buClr>
              <a:buFont typeface="Zapf Dingbats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700" b="1">
                <a:solidFill>
                  <a:srgbClr val="008CFF"/>
                </a:solidFill>
                <a:latin typeface="Zapf Dingbats" charset="2"/>
              </a:rPr>
              <a:t></a:t>
            </a:r>
            <a:r>
              <a:rPr lang="en-GB" sz="1000" b="1">
                <a:solidFill>
                  <a:srgbClr val="008CFF"/>
                </a:solidFill>
                <a:latin typeface="Zapf Dingbats" charset="2"/>
              </a:rPr>
              <a:t></a:t>
            </a:r>
            <a:r>
              <a:rPr lang="en-GB" sz="1000" b="1">
                <a:solidFill>
                  <a:srgbClr val="000000"/>
                </a:solidFill>
                <a:latin typeface="Arial" charset="0"/>
              </a:rPr>
              <a:t>Centre National de la Recherche Scientifique</a:t>
            </a:r>
            <a:r>
              <a:rPr lang="en-GB" sz="1000" b="1">
                <a:solidFill>
                  <a:srgbClr val="000000"/>
                </a:solidFill>
              </a:rPr>
              <a:t>    </a:t>
            </a:r>
            <a:r>
              <a:rPr lang="en-GB" sz="700" b="1">
                <a:solidFill>
                  <a:srgbClr val="008CFF"/>
                </a:solidFill>
                <a:latin typeface="Zapf Dingbats" charset="2"/>
              </a:rPr>
              <a:t></a:t>
            </a:r>
            <a:r>
              <a:rPr lang="en-GB" sz="1000" b="1">
                <a:solidFill>
                  <a:srgbClr val="000000"/>
                </a:solidFill>
                <a:latin typeface="Arial" charset="0"/>
              </a:rPr>
              <a:t>Institut National Polytechnique de Grenoble</a:t>
            </a:r>
            <a:r>
              <a:rPr lang="en-GB" sz="1000" b="1">
                <a:solidFill>
                  <a:srgbClr val="000000"/>
                </a:solidFill>
              </a:rPr>
              <a:t>   </a:t>
            </a:r>
            <a:r>
              <a:rPr lang="en-GB" sz="700" b="1">
                <a:solidFill>
                  <a:srgbClr val="008CFF"/>
                </a:solidFill>
                <a:latin typeface="Zapf Dingbats" charset="2"/>
              </a:rPr>
              <a:t></a:t>
            </a:r>
            <a:r>
              <a:rPr lang="en-GB" sz="1000" b="1">
                <a:solidFill>
                  <a:srgbClr val="008CFF"/>
                </a:solidFill>
                <a:latin typeface="Zapf Dingbats" charset="2"/>
              </a:rPr>
              <a:t></a:t>
            </a:r>
            <a:r>
              <a:rPr lang="en-GB" sz="1000" b="1">
                <a:solidFill>
                  <a:srgbClr val="000000"/>
                </a:solidFill>
                <a:latin typeface="Arial" charset="0"/>
              </a:rPr>
              <a:t>Université Joseph Fourier</a:t>
            </a:r>
            <a:r>
              <a:rPr lang="en-GB" sz="1000" b="1">
                <a:solidFill>
                  <a:srgbClr val="000000"/>
                </a:solidFill>
              </a:rPr>
              <a:t>   </a:t>
            </a:r>
            <a:r>
              <a:rPr lang="en-GB" sz="700" b="1">
                <a:solidFill>
                  <a:srgbClr val="008CFF"/>
                </a:solidFill>
                <a:latin typeface="Zapf Dingbats" charset="2"/>
              </a:rPr>
              <a:t></a:t>
            </a:r>
          </a:p>
        </p:txBody>
      </p:sp>
      <p:sp>
        <p:nvSpPr>
          <p:cNvPr id="2053" name="Text Box 5"/>
          <p:cNvSpPr txBox="1">
            <a:spLocks noChangeArrowheads="1"/>
          </p:cNvSpPr>
          <p:nvPr/>
        </p:nvSpPr>
        <p:spPr bwMode="auto">
          <a:xfrm>
            <a:off x="376238" y="5589588"/>
            <a:ext cx="1328737" cy="642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5pPr>
            <a:lvl6pPr defTabSz="449263" eaLnBrk="0" fontAlgn="base" hangingPunct="0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6pPr>
            <a:lvl7pPr defTabSz="449263" eaLnBrk="0" fontAlgn="base" hangingPunct="0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7pPr>
            <a:lvl8pPr defTabSz="449263" eaLnBrk="0" fontAlgn="base" hangingPunct="0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8pPr>
            <a:lvl9pPr defTabSz="449263" eaLnBrk="0" fontAlgn="base" hangingPunct="0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>
              <a:lnSpc>
                <a:spcPct val="100000"/>
              </a:lnSpc>
              <a:buFont typeface="Arial" charset="0"/>
              <a:buNone/>
            </a:pPr>
            <a:r>
              <a:rPr lang="en-GB" sz="900">
                <a:latin typeface="Arial" charset="0"/>
              </a:rPr>
              <a:t>Laboratoire G-SCOP</a:t>
            </a:r>
          </a:p>
          <a:p>
            <a:pPr>
              <a:lnSpc>
                <a:spcPct val="100000"/>
              </a:lnSpc>
              <a:buFont typeface="Arial" charset="0"/>
              <a:buNone/>
            </a:pPr>
            <a:r>
              <a:rPr lang="en-GB" sz="900">
                <a:latin typeface="Arial" charset="0"/>
              </a:rPr>
              <a:t>46, av Félix Viallet</a:t>
            </a:r>
          </a:p>
          <a:p>
            <a:pPr>
              <a:lnSpc>
                <a:spcPct val="100000"/>
              </a:lnSpc>
              <a:buFont typeface="Arial" charset="0"/>
              <a:buNone/>
            </a:pPr>
            <a:r>
              <a:rPr lang="en-GB" sz="900">
                <a:latin typeface="Arial" charset="0"/>
              </a:rPr>
              <a:t>38031 Grenoble Cedex</a:t>
            </a:r>
          </a:p>
          <a:p>
            <a:pPr>
              <a:lnSpc>
                <a:spcPct val="100000"/>
              </a:lnSpc>
              <a:buFont typeface="Arial" charset="0"/>
              <a:buNone/>
            </a:pPr>
            <a:r>
              <a:rPr lang="en-GB" sz="900">
                <a:latin typeface="Arial" charset="0"/>
              </a:rPr>
              <a:t>www.g-scop.inpg.fr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4963"/>
            <a:ext cx="8228013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Cliquez pour éditer le format du plan de texte</a:t>
            </a:r>
          </a:p>
          <a:p>
            <a:pPr lvl="1"/>
            <a:r>
              <a:rPr lang="en-GB" smtClean="0"/>
              <a:t>Second niveau de plan</a:t>
            </a:r>
          </a:p>
          <a:p>
            <a:pPr lvl="2"/>
            <a:r>
              <a:rPr lang="en-GB" smtClean="0"/>
              <a:t>Troisième niveau de plan</a:t>
            </a:r>
          </a:p>
          <a:p>
            <a:pPr lvl="3"/>
            <a:r>
              <a:rPr lang="en-GB" smtClean="0"/>
              <a:t>Quatrième niveau de plan</a:t>
            </a:r>
          </a:p>
          <a:p>
            <a:pPr lvl="4"/>
            <a:r>
              <a:rPr lang="en-GB" smtClean="0"/>
              <a:t>Cinquième niveau de plan</a:t>
            </a:r>
          </a:p>
          <a:p>
            <a:pPr lvl="4"/>
            <a:r>
              <a:rPr lang="en-GB" smtClean="0"/>
              <a:t>Sixième niveau de plan</a:t>
            </a:r>
          </a:p>
          <a:p>
            <a:pPr lvl="4"/>
            <a:r>
              <a:rPr lang="en-GB" smtClean="0"/>
              <a:t>Septième niveau de plan</a:t>
            </a:r>
          </a:p>
          <a:p>
            <a:pPr lvl="4"/>
            <a:r>
              <a:rPr lang="en-GB" smtClean="0"/>
              <a:t>Huitième niveau de plan</a:t>
            </a:r>
          </a:p>
          <a:p>
            <a:pPr lvl="4"/>
            <a:r>
              <a:rPr lang="en-GB" smtClean="0"/>
              <a:t>Neuvième niveau de plan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r" defTabSz="449263" rtl="0" fontAlgn="base">
        <a:lnSpc>
          <a:spcPct val="126000"/>
        </a:lnSpc>
        <a:spcBef>
          <a:spcPct val="0"/>
        </a:spcBef>
        <a:spcAft>
          <a:spcPct val="0"/>
        </a:spcAft>
        <a:buClr>
          <a:srgbClr val="007ECB"/>
        </a:buClr>
        <a:buSzPct val="100000"/>
        <a:buFont typeface="Arial" charset="0"/>
        <a:defRPr sz="4000">
          <a:solidFill>
            <a:srgbClr val="007ECB"/>
          </a:solidFill>
          <a:latin typeface="+mj-lt"/>
          <a:ea typeface="+mj-ea"/>
          <a:cs typeface="+mj-cs"/>
        </a:defRPr>
      </a:lvl1pPr>
      <a:lvl2pPr algn="r" defTabSz="449263" rtl="0" fontAlgn="base">
        <a:lnSpc>
          <a:spcPct val="126000"/>
        </a:lnSpc>
        <a:spcBef>
          <a:spcPct val="0"/>
        </a:spcBef>
        <a:spcAft>
          <a:spcPct val="0"/>
        </a:spcAft>
        <a:buClr>
          <a:srgbClr val="007ECB"/>
        </a:buClr>
        <a:buSzPct val="100000"/>
        <a:buFont typeface="Arial" charset="0"/>
        <a:defRPr sz="4000">
          <a:solidFill>
            <a:srgbClr val="007ECB"/>
          </a:solidFill>
          <a:latin typeface="Arial" charset="0"/>
        </a:defRPr>
      </a:lvl2pPr>
      <a:lvl3pPr algn="r" defTabSz="449263" rtl="0" fontAlgn="base">
        <a:lnSpc>
          <a:spcPct val="126000"/>
        </a:lnSpc>
        <a:spcBef>
          <a:spcPct val="0"/>
        </a:spcBef>
        <a:spcAft>
          <a:spcPct val="0"/>
        </a:spcAft>
        <a:buClr>
          <a:srgbClr val="007ECB"/>
        </a:buClr>
        <a:buSzPct val="100000"/>
        <a:buFont typeface="Arial" charset="0"/>
        <a:defRPr sz="4000">
          <a:solidFill>
            <a:srgbClr val="007ECB"/>
          </a:solidFill>
          <a:latin typeface="Arial" charset="0"/>
        </a:defRPr>
      </a:lvl3pPr>
      <a:lvl4pPr algn="r" defTabSz="449263" rtl="0" fontAlgn="base">
        <a:lnSpc>
          <a:spcPct val="126000"/>
        </a:lnSpc>
        <a:spcBef>
          <a:spcPct val="0"/>
        </a:spcBef>
        <a:spcAft>
          <a:spcPct val="0"/>
        </a:spcAft>
        <a:buClr>
          <a:srgbClr val="007ECB"/>
        </a:buClr>
        <a:buSzPct val="100000"/>
        <a:buFont typeface="Arial" charset="0"/>
        <a:defRPr sz="4000">
          <a:solidFill>
            <a:srgbClr val="007ECB"/>
          </a:solidFill>
          <a:latin typeface="Arial" charset="0"/>
        </a:defRPr>
      </a:lvl4pPr>
      <a:lvl5pPr algn="r" defTabSz="449263" rtl="0" fontAlgn="base">
        <a:lnSpc>
          <a:spcPct val="126000"/>
        </a:lnSpc>
        <a:spcBef>
          <a:spcPct val="0"/>
        </a:spcBef>
        <a:spcAft>
          <a:spcPct val="0"/>
        </a:spcAft>
        <a:buClr>
          <a:srgbClr val="007ECB"/>
        </a:buClr>
        <a:buSzPct val="100000"/>
        <a:buFont typeface="Arial" charset="0"/>
        <a:defRPr sz="4000">
          <a:solidFill>
            <a:srgbClr val="007ECB"/>
          </a:solidFill>
          <a:latin typeface="Arial" charset="0"/>
        </a:defRPr>
      </a:lvl5pPr>
      <a:lvl6pPr marL="457200" algn="r" defTabSz="449263" rtl="0" fontAlgn="base">
        <a:lnSpc>
          <a:spcPct val="126000"/>
        </a:lnSpc>
        <a:spcBef>
          <a:spcPct val="0"/>
        </a:spcBef>
        <a:spcAft>
          <a:spcPct val="0"/>
        </a:spcAft>
        <a:buClr>
          <a:srgbClr val="007ECB"/>
        </a:buClr>
        <a:buSzPct val="100000"/>
        <a:buFont typeface="Arial" charset="0"/>
        <a:defRPr sz="4000">
          <a:solidFill>
            <a:srgbClr val="007ECB"/>
          </a:solidFill>
          <a:latin typeface="Arial" charset="0"/>
        </a:defRPr>
      </a:lvl6pPr>
      <a:lvl7pPr marL="914400" algn="r" defTabSz="449263" rtl="0" fontAlgn="base">
        <a:lnSpc>
          <a:spcPct val="126000"/>
        </a:lnSpc>
        <a:spcBef>
          <a:spcPct val="0"/>
        </a:spcBef>
        <a:spcAft>
          <a:spcPct val="0"/>
        </a:spcAft>
        <a:buClr>
          <a:srgbClr val="007ECB"/>
        </a:buClr>
        <a:buSzPct val="100000"/>
        <a:buFont typeface="Arial" charset="0"/>
        <a:defRPr sz="4000">
          <a:solidFill>
            <a:srgbClr val="007ECB"/>
          </a:solidFill>
          <a:latin typeface="Arial" charset="0"/>
        </a:defRPr>
      </a:lvl7pPr>
      <a:lvl8pPr marL="1371600" algn="r" defTabSz="449263" rtl="0" fontAlgn="base">
        <a:lnSpc>
          <a:spcPct val="126000"/>
        </a:lnSpc>
        <a:spcBef>
          <a:spcPct val="0"/>
        </a:spcBef>
        <a:spcAft>
          <a:spcPct val="0"/>
        </a:spcAft>
        <a:buClr>
          <a:srgbClr val="007ECB"/>
        </a:buClr>
        <a:buSzPct val="100000"/>
        <a:buFont typeface="Arial" charset="0"/>
        <a:defRPr sz="4000">
          <a:solidFill>
            <a:srgbClr val="007ECB"/>
          </a:solidFill>
          <a:latin typeface="Arial" charset="0"/>
        </a:defRPr>
      </a:lvl8pPr>
      <a:lvl9pPr marL="1828800" algn="r" defTabSz="449263" rtl="0" fontAlgn="base">
        <a:lnSpc>
          <a:spcPct val="126000"/>
        </a:lnSpc>
        <a:spcBef>
          <a:spcPct val="0"/>
        </a:spcBef>
        <a:spcAft>
          <a:spcPct val="0"/>
        </a:spcAft>
        <a:buClr>
          <a:srgbClr val="007ECB"/>
        </a:buClr>
        <a:buSzPct val="100000"/>
        <a:buFont typeface="Arial" charset="0"/>
        <a:defRPr sz="4000">
          <a:solidFill>
            <a:srgbClr val="007ECB"/>
          </a:solidFill>
          <a:latin typeface="Arial" charset="0"/>
        </a:defRPr>
      </a:lvl9pPr>
    </p:titleStyle>
    <p:bodyStyle>
      <a:lvl1pPr marL="341313" indent="-341313" algn="l" defTabSz="449263" rtl="0" fontAlgn="base">
        <a:lnSpc>
          <a:spcPct val="126000"/>
        </a:lnSpc>
        <a:spcBef>
          <a:spcPts val="700"/>
        </a:spcBef>
        <a:spcAft>
          <a:spcPct val="0"/>
        </a:spcAft>
        <a:buClr>
          <a:srgbClr val="000000"/>
        </a:buClr>
        <a:buSzPct val="100000"/>
        <a:buFont typeface="Arial" charset="0"/>
        <a:buChar char="•"/>
        <a:defRPr sz="2800">
          <a:solidFill>
            <a:srgbClr val="000000"/>
          </a:solidFill>
          <a:latin typeface="+mn-lt"/>
          <a:ea typeface="+mn-ea"/>
          <a:cs typeface="+mn-cs"/>
        </a:defRPr>
      </a:lvl1pPr>
      <a:lvl2pPr marL="741363" indent="-284163" algn="l" defTabSz="449263" rtl="0" fontAlgn="base">
        <a:lnSpc>
          <a:spcPct val="126000"/>
        </a:lnSpc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charset="0"/>
        <a:buChar char="–"/>
        <a:defRPr sz="2400">
          <a:solidFill>
            <a:srgbClr val="000000"/>
          </a:solidFill>
          <a:latin typeface="+mn-lt"/>
        </a:defRPr>
      </a:lvl2pPr>
      <a:lvl3pPr marL="1143000" indent="-228600" algn="l" defTabSz="449263" rtl="0" fontAlgn="base">
        <a:lnSpc>
          <a:spcPct val="126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charset="0"/>
        <a:buChar char="•"/>
        <a:defRPr sz="2000">
          <a:solidFill>
            <a:srgbClr val="000000"/>
          </a:solidFill>
          <a:latin typeface="+mn-lt"/>
        </a:defRPr>
      </a:lvl3pPr>
      <a:lvl4pPr marL="1600200" indent="-228600" algn="l" defTabSz="449263" rtl="0" fontAlgn="base">
        <a:lnSpc>
          <a:spcPct val="126000"/>
        </a:lnSpc>
        <a:spcBef>
          <a:spcPts val="450"/>
        </a:spcBef>
        <a:spcAft>
          <a:spcPct val="0"/>
        </a:spcAft>
        <a:buClr>
          <a:srgbClr val="000000"/>
        </a:buClr>
        <a:buSzPct val="100000"/>
        <a:buFont typeface="Arial" charset="0"/>
        <a:buChar char="–"/>
        <a:defRPr>
          <a:solidFill>
            <a:srgbClr val="000000"/>
          </a:solidFill>
          <a:latin typeface="+mn-lt"/>
        </a:defRPr>
      </a:lvl4pPr>
      <a:lvl5pPr marL="2057400" indent="-228600" algn="l" defTabSz="449263" rtl="0" fontAlgn="base">
        <a:lnSpc>
          <a:spcPct val="126000"/>
        </a:lnSpc>
        <a:spcBef>
          <a:spcPts val="45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>
          <a:solidFill>
            <a:srgbClr val="000000"/>
          </a:solidFill>
          <a:latin typeface="+mn-lt"/>
        </a:defRPr>
      </a:lvl5pPr>
      <a:lvl6pPr marL="2514600" indent="-228600" algn="l" defTabSz="449263" rtl="0" fontAlgn="base">
        <a:lnSpc>
          <a:spcPct val="126000"/>
        </a:lnSpc>
        <a:spcBef>
          <a:spcPts val="45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>
          <a:solidFill>
            <a:srgbClr val="000000"/>
          </a:solidFill>
          <a:latin typeface="+mn-lt"/>
        </a:defRPr>
      </a:lvl6pPr>
      <a:lvl7pPr marL="2971800" indent="-228600" algn="l" defTabSz="449263" rtl="0" fontAlgn="base">
        <a:lnSpc>
          <a:spcPct val="126000"/>
        </a:lnSpc>
        <a:spcBef>
          <a:spcPts val="45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>
          <a:solidFill>
            <a:srgbClr val="000000"/>
          </a:solidFill>
          <a:latin typeface="+mn-lt"/>
        </a:defRPr>
      </a:lvl7pPr>
      <a:lvl8pPr marL="3429000" indent="-228600" algn="l" defTabSz="449263" rtl="0" fontAlgn="base">
        <a:lnSpc>
          <a:spcPct val="126000"/>
        </a:lnSpc>
        <a:spcBef>
          <a:spcPts val="45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>
          <a:solidFill>
            <a:srgbClr val="000000"/>
          </a:solidFill>
          <a:latin typeface="+mn-lt"/>
        </a:defRPr>
      </a:lvl8pPr>
      <a:lvl9pPr marL="3886200" indent="-228600" algn="l" defTabSz="449263" rtl="0" fontAlgn="base">
        <a:lnSpc>
          <a:spcPct val="126000"/>
        </a:lnSpc>
        <a:spcBef>
          <a:spcPts val="450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>
          <a:solidFill>
            <a:srgbClr val="000000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1700809"/>
            <a:ext cx="7772400" cy="1899642"/>
          </a:xfrm>
          <a:ln/>
        </p:spPr>
        <p:txBody>
          <a:bodyPr/>
          <a:lstStyle/>
          <a:p>
            <a:pPr algn="ctr"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From CAD to FEA through functional </a:t>
            </a:r>
            <a:r>
              <a:rPr lang="en-GB" dirty="0" smtClean="0"/>
              <a:t>restructuring of the geometry</a:t>
            </a:r>
            <a:endParaRPr lang="en-GB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1371600" y="3886200"/>
            <a:ext cx="6400800" cy="17526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marL="0" indent="0" algn="ctr">
              <a:lnSpc>
                <a:spcPct val="100000"/>
              </a:lnSpc>
              <a:spcBef>
                <a:spcPts val="400"/>
              </a:spcBef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smtClean="0"/>
              <a:t>Ahmad </a:t>
            </a:r>
            <a:r>
              <a:rPr lang="en-GB" sz="1600" b="1" dirty="0" err="1" smtClean="0"/>
              <a:t>Shahwan</a:t>
            </a:r>
            <a:endParaRPr lang="en-GB" sz="1600" b="1" dirty="0" smtClean="0"/>
          </a:p>
          <a:p>
            <a:pPr marL="0" indent="0" algn="ctr"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smtClean="0"/>
              <a:t>Jean-Claude </a:t>
            </a:r>
            <a:r>
              <a:rPr lang="en-GB" sz="1600" b="1" dirty="0" err="1" smtClean="0"/>
              <a:t>Léon</a:t>
            </a:r>
            <a:endParaRPr lang="en-GB" sz="1600" b="1" dirty="0" smtClean="0"/>
          </a:p>
          <a:p>
            <a:pPr marL="0" indent="0" algn="ctr">
              <a:lnSpc>
                <a:spcPct val="100000"/>
              </a:lnSpc>
              <a:spcBef>
                <a:spcPts val="400"/>
              </a:spcBef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smtClean="0"/>
              <a:t>Gilles Foucault</a:t>
            </a:r>
          </a:p>
          <a:p>
            <a:pPr marL="0" indent="0" algn="ctr">
              <a:lnSpc>
                <a:spcPct val="100000"/>
              </a:lnSpc>
              <a:spcBef>
                <a:spcPts val="400"/>
              </a:spcBef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 b="1" dirty="0"/>
          </a:p>
          <a:p>
            <a:pPr marL="0" indent="0" algn="ctr">
              <a:lnSpc>
                <a:spcPct val="100000"/>
              </a:lnSpc>
              <a:spcBef>
                <a:spcPts val="400"/>
              </a:spcBef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smtClean="0"/>
              <a:t>ROMMA status briefing</a:t>
            </a:r>
            <a:br>
              <a:rPr lang="en-GB" sz="1600" b="1" dirty="0" smtClean="0"/>
            </a:br>
            <a:r>
              <a:rPr lang="en-GB" sz="1600" b="1" dirty="0" smtClean="0"/>
              <a:t>Mars 2013</a:t>
            </a:r>
            <a:endParaRPr lang="en-GB" sz="1600" b="1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LCS &amp; Internal Force Cycles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496" y="3861048"/>
            <a:ext cx="5976663" cy="2088232"/>
          </a:xfrm>
        </p:spPr>
        <p:txBody>
          <a:bodyPr/>
          <a:lstStyle/>
          <a:p>
            <a:r>
              <a:rPr lang="en-US" sz="2400" dirty="0" smtClean="0"/>
              <a:t>Example of cylindrical washer elements.</a:t>
            </a:r>
          </a:p>
          <a:p>
            <a:r>
              <a:rPr lang="en-US" sz="2400" dirty="0" smtClean="0"/>
              <a:t>Here internal forces propagate through shaft/bushing link.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 smtClean="0"/>
              <a:t>Problem with this kind of interfaces is that they defuse internal forces in more than one direction!</a:t>
            </a:r>
            <a:endParaRPr lang="fr-FR" sz="20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BFBFC"/>
              </a:clrFrom>
              <a:clrTo>
                <a:srgbClr val="FBFBF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6304" y="1412776"/>
            <a:ext cx="2966176" cy="2592288"/>
          </a:xfrm>
          <a:prstGeom prst="rect">
            <a:avLst/>
          </a:prstGeom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412776"/>
            <a:ext cx="3051710" cy="2304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3" name="Connecteur droit avec flèche 32"/>
          <p:cNvCxnSpPr/>
          <p:nvPr/>
        </p:nvCxnSpPr>
        <p:spPr bwMode="auto">
          <a:xfrm rot="5400000">
            <a:off x="1635299" y="1765969"/>
            <a:ext cx="294879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Connecteur droit avec flèche 33"/>
          <p:cNvCxnSpPr/>
          <p:nvPr/>
        </p:nvCxnSpPr>
        <p:spPr bwMode="auto">
          <a:xfrm rot="5400000">
            <a:off x="1407072" y="2542854"/>
            <a:ext cx="294879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" name="Connecteur droit avec flèche 34"/>
          <p:cNvCxnSpPr/>
          <p:nvPr/>
        </p:nvCxnSpPr>
        <p:spPr bwMode="auto">
          <a:xfrm rot="10800000">
            <a:off x="1259633" y="2392411"/>
            <a:ext cx="294879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Connecteur droit avec flèche 35"/>
          <p:cNvCxnSpPr/>
          <p:nvPr/>
        </p:nvCxnSpPr>
        <p:spPr bwMode="auto">
          <a:xfrm rot="16200000" flipV="1">
            <a:off x="1404073" y="2918572"/>
            <a:ext cx="294879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Connecteur droit avec flèche 36"/>
          <p:cNvCxnSpPr/>
          <p:nvPr/>
        </p:nvCxnSpPr>
        <p:spPr bwMode="auto">
          <a:xfrm rot="10800000" flipV="1">
            <a:off x="1257946" y="3068960"/>
            <a:ext cx="294879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Connecteur droit avec flèche 39"/>
          <p:cNvCxnSpPr/>
          <p:nvPr/>
        </p:nvCxnSpPr>
        <p:spPr bwMode="auto">
          <a:xfrm rot="16200000" flipV="1">
            <a:off x="1947713" y="3110362"/>
            <a:ext cx="294879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" name="Ellipse 39"/>
          <p:cNvSpPr>
            <a:spLocks noChangeArrowheads="1"/>
          </p:cNvSpPr>
          <p:nvPr/>
        </p:nvSpPr>
        <p:spPr bwMode="auto">
          <a:xfrm>
            <a:off x="7185719" y="5103140"/>
            <a:ext cx="467877" cy="467960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" name="Ellipse 9"/>
          <p:cNvSpPr>
            <a:spLocks noChangeArrowheads="1"/>
          </p:cNvSpPr>
          <p:nvPr/>
        </p:nvSpPr>
        <p:spPr bwMode="auto">
          <a:xfrm>
            <a:off x="8089163" y="5805264"/>
            <a:ext cx="467877" cy="467960"/>
          </a:xfrm>
          <a:prstGeom prst="ellipse">
            <a:avLst/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" name="Ellipse 12"/>
          <p:cNvSpPr>
            <a:spLocks noChangeArrowheads="1"/>
          </p:cNvSpPr>
          <p:nvPr/>
        </p:nvSpPr>
        <p:spPr bwMode="auto">
          <a:xfrm>
            <a:off x="6282276" y="4401016"/>
            <a:ext cx="467877" cy="467960"/>
          </a:xfrm>
          <a:prstGeom prst="ellipse">
            <a:avLst/>
          </a:prstGeom>
          <a:solidFill>
            <a:srgbClr val="FF8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4" name="Ellipse 13"/>
          <p:cNvSpPr>
            <a:spLocks noChangeArrowheads="1"/>
          </p:cNvSpPr>
          <p:nvPr/>
        </p:nvSpPr>
        <p:spPr bwMode="auto">
          <a:xfrm>
            <a:off x="6282276" y="5805264"/>
            <a:ext cx="467877" cy="467960"/>
          </a:xfrm>
          <a:prstGeom prst="ellipse">
            <a:avLst/>
          </a:prstGeom>
          <a:solidFill>
            <a:srgbClr val="00FF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5" name="Ellipse 39"/>
          <p:cNvSpPr>
            <a:spLocks noChangeArrowheads="1"/>
          </p:cNvSpPr>
          <p:nvPr/>
        </p:nvSpPr>
        <p:spPr bwMode="auto">
          <a:xfrm>
            <a:off x="8089163" y="4401016"/>
            <a:ext cx="467877" cy="46796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46" name="Connecteur droit 45"/>
          <p:cNvCxnSpPr>
            <a:stCxn id="42" idx="0"/>
            <a:endCxn id="45" idx="4"/>
          </p:cNvCxnSpPr>
          <p:nvPr/>
        </p:nvCxnSpPr>
        <p:spPr bwMode="auto">
          <a:xfrm flipV="1">
            <a:off x="8323102" y="4868976"/>
            <a:ext cx="0" cy="936288"/>
          </a:xfrm>
          <a:prstGeom prst="line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Connecteur droit 48"/>
          <p:cNvCxnSpPr>
            <a:stCxn id="42" idx="2"/>
            <a:endCxn id="44" idx="6"/>
          </p:cNvCxnSpPr>
          <p:nvPr/>
        </p:nvCxnSpPr>
        <p:spPr bwMode="auto">
          <a:xfrm flipH="1">
            <a:off x="6750153" y="6039244"/>
            <a:ext cx="1339010" cy="0"/>
          </a:xfrm>
          <a:prstGeom prst="line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4" name="Connecteur droit 53"/>
          <p:cNvCxnSpPr>
            <a:stCxn id="43" idx="4"/>
            <a:endCxn id="44" idx="0"/>
          </p:cNvCxnSpPr>
          <p:nvPr/>
        </p:nvCxnSpPr>
        <p:spPr bwMode="auto">
          <a:xfrm>
            <a:off x="6516215" y="4868976"/>
            <a:ext cx="0" cy="936288"/>
          </a:xfrm>
          <a:prstGeom prst="line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" name="Connecteur droit 56"/>
          <p:cNvCxnSpPr>
            <a:stCxn id="45" idx="2"/>
            <a:endCxn id="43" idx="6"/>
          </p:cNvCxnSpPr>
          <p:nvPr/>
        </p:nvCxnSpPr>
        <p:spPr bwMode="auto">
          <a:xfrm flipH="1">
            <a:off x="6750153" y="4634996"/>
            <a:ext cx="1339010" cy="0"/>
          </a:xfrm>
          <a:prstGeom prst="line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8" name="Connecteur droit 57"/>
          <p:cNvCxnSpPr>
            <a:stCxn id="44" idx="7"/>
            <a:endCxn id="41" idx="3"/>
          </p:cNvCxnSpPr>
          <p:nvPr/>
        </p:nvCxnSpPr>
        <p:spPr bwMode="auto">
          <a:xfrm flipV="1">
            <a:off x="6681634" y="5502569"/>
            <a:ext cx="572604" cy="371226"/>
          </a:xfrm>
          <a:prstGeom prst="line">
            <a:avLst/>
          </a:prstGeom>
          <a:solidFill>
            <a:srgbClr val="00B8FF"/>
          </a:solidFill>
          <a:ln w="381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" name="Connecteur droit 62"/>
          <p:cNvCxnSpPr>
            <a:stCxn id="43" idx="5"/>
            <a:endCxn id="41" idx="1"/>
          </p:cNvCxnSpPr>
          <p:nvPr/>
        </p:nvCxnSpPr>
        <p:spPr bwMode="auto">
          <a:xfrm>
            <a:off x="6681634" y="4800445"/>
            <a:ext cx="572604" cy="371226"/>
          </a:xfrm>
          <a:prstGeom prst="line">
            <a:avLst/>
          </a:prstGeom>
          <a:solidFill>
            <a:srgbClr val="00B8FF"/>
          </a:solidFill>
          <a:ln w="381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6" name="Connecteur droit 65"/>
          <p:cNvCxnSpPr>
            <a:stCxn id="41" idx="5"/>
            <a:endCxn id="42" idx="1"/>
          </p:cNvCxnSpPr>
          <p:nvPr/>
        </p:nvCxnSpPr>
        <p:spPr bwMode="auto">
          <a:xfrm>
            <a:off x="7585077" y="5502569"/>
            <a:ext cx="572605" cy="371226"/>
          </a:xfrm>
          <a:prstGeom prst="line">
            <a:avLst/>
          </a:prstGeom>
          <a:solidFill>
            <a:srgbClr val="00B8FF"/>
          </a:solidFill>
          <a:ln w="381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4" name="Image 3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886" y="1562497"/>
            <a:ext cx="2004814" cy="2004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777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Indeterminate static equilibrium</a:t>
            </a:r>
            <a:endParaRPr lang="fr-FR" sz="36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7504" y="1268413"/>
            <a:ext cx="8887271" cy="1152475"/>
          </a:xfrm>
        </p:spPr>
        <p:txBody>
          <a:bodyPr/>
          <a:lstStyle/>
          <a:p>
            <a:r>
              <a:rPr lang="en-US" sz="2400" dirty="0" smtClean="0"/>
              <a:t>Indeterminate static (</a:t>
            </a:r>
            <a:r>
              <a:rPr lang="en-US" sz="2400" dirty="0" err="1" smtClean="0"/>
              <a:t>hyperstatic</a:t>
            </a:r>
            <a:r>
              <a:rPr lang="en-US" sz="2400" dirty="0" smtClean="0"/>
              <a:t>) equilibrium may be functional, or may indicate anomaly.</a:t>
            </a:r>
            <a:endParaRPr lang="fr-FR" sz="2400" dirty="0"/>
          </a:p>
        </p:txBody>
      </p:sp>
      <p:sp>
        <p:nvSpPr>
          <p:cNvPr id="4" name="Espace réservé du contenu 2"/>
          <p:cNvSpPr txBox="1">
            <a:spLocks/>
          </p:cNvSpPr>
          <p:nvPr/>
        </p:nvSpPr>
        <p:spPr bwMode="auto">
          <a:xfrm>
            <a:off x="107505" y="2276872"/>
            <a:ext cx="4896544" cy="2304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41313" indent="-341313" algn="l" defTabSz="449263" rtl="0" eaLnBrk="1" fontAlgn="base" hangingPunct="1">
              <a:lnSpc>
                <a:spcPct val="126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•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1363" indent="-284163" algn="l" defTabSz="449263" rtl="0" eaLnBrk="1" fontAlgn="base" hangingPunct="1">
              <a:lnSpc>
                <a:spcPct val="126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–"/>
              <a:defRPr sz="2400">
                <a:solidFill>
                  <a:srgbClr val="000000"/>
                </a:solidFill>
                <a:latin typeface="+mn-lt"/>
              </a:defRPr>
            </a:lvl2pPr>
            <a:lvl3pPr marL="1143000" indent="-228600" algn="l" defTabSz="449263" rtl="0" eaLnBrk="1" fontAlgn="base" hangingPunct="1">
              <a:lnSpc>
                <a:spcPct val="12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•"/>
              <a:defRPr sz="2000">
                <a:solidFill>
                  <a:srgbClr val="000000"/>
                </a:solidFill>
                <a:latin typeface="+mn-lt"/>
              </a:defRPr>
            </a:lvl3pPr>
            <a:lvl4pPr marL="1600200" indent="-228600" algn="l" defTabSz="449263" rtl="0" eaLnBrk="1" fontAlgn="base" hangingPunct="1">
              <a:lnSpc>
                <a:spcPct val="12600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–"/>
              <a:defRPr>
                <a:solidFill>
                  <a:srgbClr val="000000"/>
                </a:solidFill>
                <a:latin typeface="+mn-lt"/>
              </a:defRPr>
            </a:lvl4pPr>
            <a:lvl5pPr marL="2057400" indent="-228600" algn="l" defTabSz="449263" rtl="0" eaLnBrk="1" fontAlgn="base" hangingPunct="1">
              <a:lnSpc>
                <a:spcPct val="12600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»"/>
              <a:defRPr>
                <a:solidFill>
                  <a:srgbClr val="000000"/>
                </a:solidFill>
                <a:latin typeface="+mn-lt"/>
              </a:defRPr>
            </a:lvl5pPr>
            <a:lvl6pPr marL="2514600" indent="-228600" algn="l" defTabSz="449263" rtl="0" eaLnBrk="1" fontAlgn="base" hangingPunct="1">
              <a:lnSpc>
                <a:spcPct val="12600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»"/>
              <a:defRPr>
                <a:solidFill>
                  <a:srgbClr val="000000"/>
                </a:solidFill>
                <a:latin typeface="+mn-lt"/>
              </a:defRPr>
            </a:lvl6pPr>
            <a:lvl7pPr marL="2971800" indent="-228600" algn="l" defTabSz="449263" rtl="0" eaLnBrk="1" fontAlgn="base" hangingPunct="1">
              <a:lnSpc>
                <a:spcPct val="12600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»"/>
              <a:defRPr>
                <a:solidFill>
                  <a:srgbClr val="000000"/>
                </a:solidFill>
                <a:latin typeface="+mn-lt"/>
              </a:defRPr>
            </a:lvl7pPr>
            <a:lvl8pPr marL="3429000" indent="-228600" algn="l" defTabSz="449263" rtl="0" eaLnBrk="1" fontAlgn="base" hangingPunct="1">
              <a:lnSpc>
                <a:spcPct val="12600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»"/>
              <a:defRPr>
                <a:solidFill>
                  <a:srgbClr val="000000"/>
                </a:solidFill>
                <a:latin typeface="+mn-lt"/>
              </a:defRPr>
            </a:lvl8pPr>
            <a:lvl9pPr marL="3886200" indent="-228600" algn="l" defTabSz="449263" rtl="0" eaLnBrk="1" fontAlgn="base" hangingPunct="1">
              <a:lnSpc>
                <a:spcPct val="12600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»"/>
              <a:defRPr>
                <a:solidFill>
                  <a:srgbClr val="000000"/>
                </a:solidFill>
                <a:latin typeface="+mn-lt"/>
              </a:defRPr>
            </a:lvl9pPr>
          </a:lstStyle>
          <a:p>
            <a:r>
              <a:rPr lang="en-US" sz="2000" dirty="0" smtClean="0"/>
              <a:t>Nut/counter-nut tightening is an example of functional </a:t>
            </a:r>
            <a:r>
              <a:rPr lang="en-US" sz="2000" dirty="0" err="1" smtClean="0"/>
              <a:t>hypestatic</a:t>
            </a:r>
            <a:r>
              <a:rPr lang="en-US" sz="2000" dirty="0" smtClean="0"/>
              <a:t> configurations.</a:t>
            </a:r>
          </a:p>
          <a:p>
            <a:pPr lvl="1">
              <a:buFont typeface="Arial" pitchFamily="34" charset="0"/>
              <a:buChar char="•"/>
            </a:pPr>
            <a:r>
              <a:rPr lang="en-US" sz="1800" dirty="0" smtClean="0">
                <a:sym typeface="Wingdings" pitchFamily="2" charset="2"/>
              </a:rPr>
              <a:t>Indeterminism is used here to increase internal system energy. </a:t>
            </a:r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5480" y="2132856"/>
            <a:ext cx="1784992" cy="1642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ZoneTexte 4"/>
              <p:cNvSpPr txBox="1"/>
              <p:nvPr/>
            </p:nvSpPr>
            <p:spPr>
              <a:xfrm>
                <a:off x="4716016" y="2437888"/>
                <a:ext cx="2171235" cy="10323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</a:rPr>
                            <m:t>1</m:t>
                          </m:r>
                          <m:r>
                            <a:rPr lang="en-US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</a:rPr>
                            <m:t>𝑧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</a:rPr>
                            <m:t>2</m:t>
                          </m:r>
                          <m:r>
                            <a:rPr lang="en-US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</a:rPr>
                            <m:t>𝑧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</a:rPr>
                            <m:t>3</m:t>
                          </m:r>
                          <m:r>
                            <a:rPr lang="en-US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</a:rPr>
                            <m:t>𝑧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/>
                        </a:rPr>
                        <m:t>=0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</a:rPr>
                            <m:t>1</m:t>
                          </m:r>
                          <m:r>
                            <a:rPr lang="en-US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</a:rPr>
                            <m:t>𝑦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</a:rPr>
                            <m:t>2</m:t>
                          </m:r>
                          <m:r>
                            <a:rPr lang="en-US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</a:rPr>
                            <m:t>𝑦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</a:rPr>
                            <m:t>3</m:t>
                          </m:r>
                          <m:r>
                            <a:rPr lang="en-US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</a:rPr>
                            <m:t>𝑦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/>
                        </a:rPr>
                        <m:t>=0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</a:rPr>
                            <m:t>1</m:t>
                          </m:r>
                          <m:r>
                            <a:rPr lang="en-US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</a:rPr>
                            <m:t>𝑥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</a:rPr>
                            <m:t>2</m:t>
                          </m:r>
                          <m:r>
                            <a:rPr lang="en-US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</a:rPr>
                            <m:t>𝑥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</a:rPr>
                            <m:t>3</m:t>
                          </m:r>
                          <m:r>
                            <a:rPr lang="en-US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</a:rPr>
                            <m:t>𝑥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US" sz="1600" b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ZoneText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016" y="2437888"/>
                <a:ext cx="2171235" cy="1032399"/>
              </a:xfrm>
              <a:prstGeom prst="rect">
                <a:avLst/>
              </a:prstGeom>
              <a:blipFill rotWithShape="1">
                <a:blip r:embed="rId3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5480" y="4089252"/>
            <a:ext cx="1784994" cy="16424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Espace réservé du contenu 2"/>
          <p:cNvSpPr txBox="1">
            <a:spLocks/>
          </p:cNvSpPr>
          <p:nvPr/>
        </p:nvSpPr>
        <p:spPr bwMode="auto">
          <a:xfrm>
            <a:off x="107504" y="4365104"/>
            <a:ext cx="4896545" cy="2016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41313" indent="-341313" algn="l" defTabSz="449263" rtl="0" eaLnBrk="1" fontAlgn="base" hangingPunct="1">
              <a:lnSpc>
                <a:spcPct val="126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•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1363" indent="-284163" algn="l" defTabSz="449263" rtl="0" eaLnBrk="1" fontAlgn="base" hangingPunct="1">
              <a:lnSpc>
                <a:spcPct val="126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–"/>
              <a:defRPr sz="2400">
                <a:solidFill>
                  <a:srgbClr val="000000"/>
                </a:solidFill>
                <a:latin typeface="+mn-lt"/>
              </a:defRPr>
            </a:lvl2pPr>
            <a:lvl3pPr marL="1143000" indent="-228600" algn="l" defTabSz="449263" rtl="0" eaLnBrk="1" fontAlgn="base" hangingPunct="1">
              <a:lnSpc>
                <a:spcPct val="12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•"/>
              <a:defRPr sz="2000">
                <a:solidFill>
                  <a:srgbClr val="000000"/>
                </a:solidFill>
                <a:latin typeface="+mn-lt"/>
              </a:defRPr>
            </a:lvl3pPr>
            <a:lvl4pPr marL="1600200" indent="-228600" algn="l" defTabSz="449263" rtl="0" eaLnBrk="1" fontAlgn="base" hangingPunct="1">
              <a:lnSpc>
                <a:spcPct val="12600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–"/>
              <a:defRPr>
                <a:solidFill>
                  <a:srgbClr val="000000"/>
                </a:solidFill>
                <a:latin typeface="+mn-lt"/>
              </a:defRPr>
            </a:lvl4pPr>
            <a:lvl5pPr marL="2057400" indent="-228600" algn="l" defTabSz="449263" rtl="0" eaLnBrk="1" fontAlgn="base" hangingPunct="1">
              <a:lnSpc>
                <a:spcPct val="12600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»"/>
              <a:defRPr>
                <a:solidFill>
                  <a:srgbClr val="000000"/>
                </a:solidFill>
                <a:latin typeface="+mn-lt"/>
              </a:defRPr>
            </a:lvl5pPr>
            <a:lvl6pPr marL="2514600" indent="-228600" algn="l" defTabSz="449263" rtl="0" eaLnBrk="1" fontAlgn="base" hangingPunct="1">
              <a:lnSpc>
                <a:spcPct val="12600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»"/>
              <a:defRPr>
                <a:solidFill>
                  <a:srgbClr val="000000"/>
                </a:solidFill>
                <a:latin typeface="+mn-lt"/>
              </a:defRPr>
            </a:lvl6pPr>
            <a:lvl7pPr marL="2971800" indent="-228600" algn="l" defTabSz="449263" rtl="0" eaLnBrk="1" fontAlgn="base" hangingPunct="1">
              <a:lnSpc>
                <a:spcPct val="12600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»"/>
              <a:defRPr>
                <a:solidFill>
                  <a:srgbClr val="000000"/>
                </a:solidFill>
                <a:latin typeface="+mn-lt"/>
              </a:defRPr>
            </a:lvl7pPr>
            <a:lvl8pPr marL="3429000" indent="-228600" algn="l" defTabSz="449263" rtl="0" eaLnBrk="1" fontAlgn="base" hangingPunct="1">
              <a:lnSpc>
                <a:spcPct val="12600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»"/>
              <a:defRPr>
                <a:solidFill>
                  <a:srgbClr val="000000"/>
                </a:solidFill>
                <a:latin typeface="+mn-lt"/>
              </a:defRPr>
            </a:lvl8pPr>
            <a:lvl9pPr marL="3886200" indent="-228600" algn="l" defTabSz="449263" rtl="0" eaLnBrk="1" fontAlgn="base" hangingPunct="1">
              <a:lnSpc>
                <a:spcPct val="126000"/>
              </a:lnSpc>
              <a:spcBef>
                <a:spcPts val="4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buChar char="»"/>
              <a:defRPr>
                <a:solidFill>
                  <a:srgbClr val="000000"/>
                </a:solidFill>
                <a:latin typeface="+mn-lt"/>
              </a:defRPr>
            </a:lvl9pPr>
          </a:lstStyle>
          <a:p>
            <a:r>
              <a:rPr lang="en-US" sz="2000" dirty="0" smtClean="0"/>
              <a:t>Incorrect interpretation of tight fit produces an erroneous </a:t>
            </a:r>
            <a:r>
              <a:rPr lang="en-US" sz="2000" dirty="0" err="1" smtClean="0"/>
              <a:t>hyperstatic</a:t>
            </a:r>
            <a:r>
              <a:rPr lang="en-US" sz="2000" dirty="0" smtClean="0"/>
              <a:t> equilibrium. </a:t>
            </a:r>
          </a:p>
          <a:p>
            <a:pPr lvl="1">
              <a:buFont typeface="Arial" pitchFamily="34" charset="0"/>
              <a:buChar char="•"/>
            </a:pPr>
            <a:r>
              <a:rPr lang="en-US" sz="1800" dirty="0" smtClean="0">
                <a:sym typeface="Wingdings" pitchFamily="2" charset="2"/>
              </a:rPr>
              <a:t>This may helps the elimination of irrelevant interpretations.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/>
              <p:cNvSpPr txBox="1"/>
              <p:nvPr/>
            </p:nvSpPr>
            <p:spPr>
              <a:xfrm>
                <a:off x="4716014" y="4394285"/>
                <a:ext cx="2171235" cy="10323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</a:rPr>
                            <m:t>1</m:t>
                          </m:r>
                          <m:r>
                            <a:rPr lang="en-US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</a:rPr>
                            <m:t>𝑧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</a:rPr>
                            <m:t>2</m:t>
                          </m:r>
                          <m:r>
                            <a:rPr lang="en-US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</a:rPr>
                            <m:t>𝑧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</a:rPr>
                            <m:t>3</m:t>
                          </m:r>
                          <m:r>
                            <a:rPr lang="en-US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</a:rPr>
                            <m:t>𝑧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/>
                        </a:rPr>
                        <m:t>=0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</a:rPr>
                            <m:t>1</m:t>
                          </m:r>
                          <m:r>
                            <a:rPr lang="en-US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</a:rPr>
                            <m:t>𝑦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</a:rPr>
                            <m:t>2</m:t>
                          </m:r>
                          <m:r>
                            <a:rPr lang="en-US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</a:rPr>
                            <m:t>𝑦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</a:rPr>
                            <m:t>3</m:t>
                          </m:r>
                          <m:r>
                            <a:rPr lang="en-US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</a:rPr>
                            <m:t>𝑦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/>
                        </a:rPr>
                        <m:t>=0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</a:rPr>
                            <m:t>1</m:t>
                          </m:r>
                          <m:r>
                            <a:rPr lang="en-US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</a:rPr>
                            <m:t>𝑥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</a:rPr>
                            <m:t>2</m:t>
                          </m:r>
                          <m:r>
                            <a:rPr lang="en-US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</a:rPr>
                            <m:t>𝑥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</a:rPr>
                            <m:t>𝑀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</a:rPr>
                            <m:t>3</m:t>
                          </m:r>
                          <m:r>
                            <a:rPr lang="en-US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/>
                            </a:rPr>
                            <m:t>𝑥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US" sz="1600" b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ZoneTexte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014" y="4394285"/>
                <a:ext cx="2171235" cy="1032399"/>
              </a:xfrm>
              <a:prstGeom prst="rect">
                <a:avLst/>
              </a:prstGeom>
              <a:blipFill rotWithShape="1">
                <a:blip r:embed="rId5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6244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943100" y="188913"/>
            <a:ext cx="6950075" cy="1060450"/>
          </a:xfrm>
          <a:ln/>
        </p:spPr>
        <p:txBody>
          <a:bodyPr/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Overview</a:t>
            </a:r>
            <a:endParaRPr lang="en-GB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439863" y="1447800"/>
            <a:ext cx="7735887" cy="4752975"/>
          </a:xfrm>
          <a:ln/>
        </p:spPr>
        <p:txBody>
          <a:bodyPr/>
          <a:lstStyle/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Workflow Reminder</a:t>
            </a:r>
          </a:p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Detecting loads cycles in local coordinates </a:t>
            </a:r>
            <a:r>
              <a:rPr lang="en-GB" dirty="0" smtClean="0"/>
              <a:t>system</a:t>
            </a:r>
            <a:endParaRPr lang="en-GB" dirty="0"/>
          </a:p>
          <a:p>
            <a:pPr lvl="1">
              <a:lnSpc>
                <a:spcPct val="100000"/>
              </a:lnSpc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From oriented </a:t>
            </a:r>
            <a:r>
              <a:rPr lang="en-GB" dirty="0" smtClean="0"/>
              <a:t>graphs to </a:t>
            </a:r>
            <a:r>
              <a:rPr lang="en-GB" dirty="0" smtClean="0"/>
              <a:t>non-oriented graphs</a:t>
            </a:r>
          </a:p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Indeterminate Static Equilibrium</a:t>
            </a:r>
          </a:p>
          <a:p>
            <a:pPr lvl="1">
              <a:lnSpc>
                <a:spcPct val="100000"/>
              </a:lnSpc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How to detect</a:t>
            </a:r>
          </a:p>
          <a:p>
            <a:pPr lvl="1">
              <a:lnSpc>
                <a:spcPct val="100000"/>
              </a:lnSpc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Examples</a:t>
            </a:r>
            <a:endParaRPr lang="en-GB" dirty="0"/>
          </a:p>
          <a:p>
            <a:pPr>
              <a:lnSpc>
                <a:spcPct val="10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Reasoning Problems</a:t>
            </a:r>
            <a:endParaRPr lang="en-GB" dirty="0"/>
          </a:p>
          <a:p>
            <a:pPr lvl="1">
              <a:lnSpc>
                <a:spcPct val="100000"/>
              </a:lnSpc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Unique Name Assumption</a:t>
            </a:r>
            <a:endParaRPr lang="en-GB" dirty="0"/>
          </a:p>
          <a:p>
            <a:pPr lvl="1">
              <a:lnSpc>
                <a:spcPct val="100000"/>
              </a:lnSpc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 smtClean="0"/>
              <a:t>Open World Assumption</a:t>
            </a:r>
            <a:endParaRPr lang="en-GB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Workflow Reminder</a:t>
            </a:r>
            <a:endParaRPr lang="fr-FR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772816"/>
            <a:ext cx="8640960" cy="43992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80377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Internal Force Cycles</a:t>
            </a:r>
            <a:endParaRPr lang="fr-FR" dirty="0"/>
          </a:p>
        </p:txBody>
      </p:sp>
      <p:grpSp>
        <p:nvGrpSpPr>
          <p:cNvPr id="7" name="Groupe 6"/>
          <p:cNvGrpSpPr/>
          <p:nvPr/>
        </p:nvGrpSpPr>
        <p:grpSpPr>
          <a:xfrm>
            <a:off x="-754243" y="836712"/>
            <a:ext cx="6478371" cy="2793464"/>
            <a:chOff x="-252536" y="836712"/>
            <a:chExt cx="6478371" cy="2793464"/>
          </a:xfrm>
        </p:grpSpPr>
        <p:pic>
          <p:nvPicPr>
            <p:cNvPr id="72" name="Image 71" descr="stud_and_nut.png"/>
            <p:cNvPicPr>
              <a:picLocks noChangeAspect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-252536" y="836712"/>
              <a:ext cx="4882851" cy="27529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73" name="Groupe 32"/>
            <p:cNvGrpSpPr>
              <a:grpSpLocks/>
            </p:cNvGrpSpPr>
            <p:nvPr/>
          </p:nvGrpSpPr>
          <p:grpSpPr bwMode="auto">
            <a:xfrm>
              <a:off x="3808470" y="1212785"/>
              <a:ext cx="2417365" cy="2417391"/>
              <a:chOff x="5364163" y="1196975"/>
              <a:chExt cx="3030537" cy="3030570"/>
            </a:xfrm>
          </p:grpSpPr>
          <p:grpSp>
            <p:nvGrpSpPr>
              <p:cNvPr id="74" name="Groupe 64"/>
              <p:cNvGrpSpPr>
                <a:grpSpLocks/>
              </p:cNvGrpSpPr>
              <p:nvPr/>
            </p:nvGrpSpPr>
            <p:grpSpPr bwMode="auto">
              <a:xfrm>
                <a:off x="5364163" y="1196975"/>
                <a:ext cx="3030537" cy="3006725"/>
                <a:chOff x="5436096" y="1646442"/>
                <a:chExt cx="3031039" cy="3006694"/>
              </a:xfrm>
            </p:grpSpPr>
            <p:cxnSp>
              <p:nvCxnSpPr>
                <p:cNvPr id="80" name="Connecteur droit 16"/>
                <p:cNvCxnSpPr>
                  <a:cxnSpLocks noChangeShapeType="1"/>
                </p:cNvCxnSpPr>
                <p:nvPr/>
              </p:nvCxnSpPr>
              <p:spPr bwMode="auto">
                <a:xfrm rot="10800000" flipV="1">
                  <a:off x="5729421" y="1915813"/>
                  <a:ext cx="1271081" cy="977755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  <p:cxnSp>
              <p:nvCxnSpPr>
                <p:cNvPr id="81" name="Connecteur droit 18"/>
                <p:cNvCxnSpPr>
                  <a:cxnSpLocks noChangeShapeType="1"/>
                </p:cNvCxnSpPr>
                <p:nvPr/>
              </p:nvCxnSpPr>
              <p:spPr bwMode="auto">
                <a:xfrm rot="16200000" flipH="1">
                  <a:off x="5240544" y="3382446"/>
                  <a:ext cx="1466632" cy="488877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  <p:cxnSp>
              <p:nvCxnSpPr>
                <p:cNvPr id="82" name="Connecteur droit 20"/>
                <p:cNvCxnSpPr>
                  <a:cxnSpLocks noChangeShapeType="1"/>
                </p:cNvCxnSpPr>
                <p:nvPr/>
              </p:nvCxnSpPr>
              <p:spPr bwMode="auto">
                <a:xfrm>
                  <a:off x="6218299" y="4360201"/>
                  <a:ext cx="1466632" cy="0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  <p:cxnSp>
              <p:nvCxnSpPr>
                <p:cNvPr id="83" name="Connecteur droit 23"/>
                <p:cNvCxnSpPr>
                  <a:cxnSpLocks noChangeShapeType="1"/>
                </p:cNvCxnSpPr>
                <p:nvPr/>
              </p:nvCxnSpPr>
              <p:spPr bwMode="auto">
                <a:xfrm rot="5400000" flipH="1" flipV="1">
                  <a:off x="7196054" y="3382446"/>
                  <a:ext cx="1466632" cy="488877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  <p:cxnSp>
              <p:nvCxnSpPr>
                <p:cNvPr id="84" name="Connecteur droit 28"/>
                <p:cNvCxnSpPr>
                  <a:cxnSpLocks noChangeShapeType="1"/>
                </p:cNvCxnSpPr>
                <p:nvPr/>
              </p:nvCxnSpPr>
              <p:spPr bwMode="auto">
                <a:xfrm>
                  <a:off x="7000503" y="1915813"/>
                  <a:ext cx="1173306" cy="977755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  <p:sp>
              <p:nvSpPr>
                <p:cNvPr id="85" name="Ellipse 9"/>
                <p:cNvSpPr>
                  <a:spLocks noChangeArrowheads="1"/>
                </p:cNvSpPr>
                <p:nvPr/>
              </p:nvSpPr>
              <p:spPr bwMode="auto">
                <a:xfrm>
                  <a:off x="7880482" y="2575896"/>
                  <a:ext cx="586653" cy="586653"/>
                </a:xfrm>
                <a:prstGeom prst="ellipse">
                  <a:avLst/>
                </a:prstGeom>
                <a:solidFill>
                  <a:srgbClr val="1CE3A3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6" name="Ellipse 11"/>
                <p:cNvSpPr>
                  <a:spLocks noChangeArrowheads="1"/>
                </p:cNvSpPr>
                <p:nvPr/>
              </p:nvSpPr>
              <p:spPr bwMode="auto">
                <a:xfrm>
                  <a:off x="5436096" y="2564904"/>
                  <a:ext cx="586653" cy="586653"/>
                </a:xfrm>
                <a:prstGeom prst="ellipse">
                  <a:avLst/>
                </a:prstGeom>
                <a:solidFill>
                  <a:srgbClr val="D3B27D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7" name="Ellipse 12"/>
                <p:cNvSpPr>
                  <a:spLocks noChangeArrowheads="1"/>
                </p:cNvSpPr>
                <p:nvPr/>
              </p:nvSpPr>
              <p:spPr bwMode="auto">
                <a:xfrm>
                  <a:off x="6658484" y="1646442"/>
                  <a:ext cx="586653" cy="586653"/>
                </a:xfrm>
                <a:prstGeom prst="ellipse">
                  <a:avLst/>
                </a:prstGeom>
                <a:solidFill>
                  <a:srgbClr val="FF8000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8" name="Ellipse 13"/>
                <p:cNvSpPr>
                  <a:spLocks noChangeArrowheads="1"/>
                </p:cNvSpPr>
                <p:nvPr/>
              </p:nvSpPr>
              <p:spPr bwMode="auto">
                <a:xfrm>
                  <a:off x="7415951" y="4066483"/>
                  <a:ext cx="586653" cy="586653"/>
                </a:xfrm>
                <a:prstGeom prst="ellipse">
                  <a:avLst/>
                </a:prstGeom>
                <a:solidFill>
                  <a:srgbClr val="FFFF00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9" name="Ellipse 39"/>
                <p:cNvSpPr>
                  <a:spLocks noChangeArrowheads="1"/>
                </p:cNvSpPr>
                <p:nvPr/>
              </p:nvSpPr>
              <p:spPr bwMode="auto">
                <a:xfrm>
                  <a:off x="5929563" y="4057518"/>
                  <a:ext cx="586653" cy="586653"/>
                </a:xfrm>
                <a:prstGeom prst="ellipse">
                  <a:avLst/>
                </a:prstGeom>
                <a:solidFill>
                  <a:srgbClr val="D2D2FF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75" name="ZoneTexte 27"/>
              <p:cNvSpPr txBox="1">
                <a:spLocks noChangeArrowheads="1"/>
              </p:cNvSpPr>
              <p:nvPr/>
            </p:nvSpPr>
            <p:spPr bwMode="auto">
              <a:xfrm>
                <a:off x="6714310" y="1259796"/>
                <a:ext cx="376199" cy="5463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800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76" name="ZoneTexte 28"/>
              <p:cNvSpPr txBox="1">
                <a:spLocks noChangeArrowheads="1"/>
              </p:cNvSpPr>
              <p:nvPr/>
            </p:nvSpPr>
            <p:spPr bwMode="auto">
              <a:xfrm>
                <a:off x="7938446" y="2186933"/>
                <a:ext cx="376199" cy="5463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77" name="ZoneTexte 29"/>
              <p:cNvSpPr txBox="1">
                <a:spLocks noChangeArrowheads="1"/>
              </p:cNvSpPr>
              <p:nvPr/>
            </p:nvSpPr>
            <p:spPr bwMode="auto">
              <a:xfrm>
                <a:off x="7479215" y="3681172"/>
                <a:ext cx="376199" cy="5463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78" name="ZoneTexte 30"/>
              <p:cNvSpPr txBox="1">
                <a:spLocks noChangeArrowheads="1"/>
              </p:cNvSpPr>
              <p:nvPr/>
            </p:nvSpPr>
            <p:spPr bwMode="auto">
              <a:xfrm>
                <a:off x="5984977" y="3669485"/>
                <a:ext cx="376199" cy="5463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4</a:t>
                </a:r>
              </a:p>
            </p:txBody>
          </p:sp>
          <p:sp>
            <p:nvSpPr>
              <p:cNvPr id="79" name="ZoneTexte 31"/>
              <p:cNvSpPr txBox="1">
                <a:spLocks noChangeArrowheads="1"/>
              </p:cNvSpPr>
              <p:nvPr/>
            </p:nvSpPr>
            <p:spPr bwMode="auto">
              <a:xfrm>
                <a:off x="5490174" y="2177681"/>
                <a:ext cx="376199" cy="5463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solidFill>
                      <a:schemeClr val="tx1"/>
                    </a:solidFill>
                  </a:rPr>
                  <a:t>5</a:t>
                </a:r>
              </a:p>
            </p:txBody>
          </p:sp>
        </p:grpSp>
        <p:grpSp>
          <p:nvGrpSpPr>
            <p:cNvPr id="90" name="Group 56"/>
            <p:cNvGrpSpPr/>
            <p:nvPr/>
          </p:nvGrpSpPr>
          <p:grpSpPr>
            <a:xfrm>
              <a:off x="539553" y="2410194"/>
              <a:ext cx="864097" cy="966144"/>
              <a:chOff x="1751993" y="5257087"/>
              <a:chExt cx="1083277" cy="1211209"/>
            </a:xfrm>
          </p:grpSpPr>
          <p:cxnSp>
            <p:nvCxnSpPr>
              <p:cNvPr id="91" name="Straight Arrow Connector 40"/>
              <p:cNvCxnSpPr/>
              <p:nvPr/>
            </p:nvCxnSpPr>
            <p:spPr bwMode="auto">
              <a:xfrm>
                <a:off x="2143108" y="6072206"/>
                <a:ext cx="642942" cy="1588"/>
              </a:xfrm>
              <a:prstGeom prst="straightConnector1">
                <a:avLst/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92" name="Straight Arrow Connector 41"/>
              <p:cNvCxnSpPr/>
              <p:nvPr/>
            </p:nvCxnSpPr>
            <p:spPr bwMode="auto">
              <a:xfrm rot="16200000">
                <a:off x="1822431" y="5749941"/>
                <a:ext cx="642942" cy="1588"/>
              </a:xfrm>
              <a:prstGeom prst="straightConnector1">
                <a:avLst/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cxnSp>
            <p:nvCxnSpPr>
              <p:cNvPr id="93" name="Straight Arrow Connector 43"/>
              <p:cNvCxnSpPr/>
              <p:nvPr/>
            </p:nvCxnSpPr>
            <p:spPr bwMode="auto">
              <a:xfrm rot="5400000">
                <a:off x="1928794" y="6072206"/>
                <a:ext cx="214314" cy="214314"/>
              </a:xfrm>
              <a:prstGeom prst="straightConnector1">
                <a:avLst/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  <p:sp>
            <p:nvSpPr>
              <p:cNvPr id="94" name="TextBox 44"/>
              <p:cNvSpPr txBox="1"/>
              <p:nvPr/>
            </p:nvSpPr>
            <p:spPr>
              <a:xfrm>
                <a:off x="2459071" y="5921921"/>
                <a:ext cx="376199" cy="5463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 smtClean="0">
                    <a:solidFill>
                      <a:schemeClr val="tx1"/>
                    </a:solidFill>
                    <a:latin typeface="+mj-lt"/>
                  </a:rPr>
                  <a:t>z</a:t>
                </a:r>
                <a:endParaRPr lang="en-US" sz="1800" dirty="0"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95" name="TextBox 45"/>
              <p:cNvSpPr txBox="1"/>
              <p:nvPr/>
            </p:nvSpPr>
            <p:spPr>
              <a:xfrm>
                <a:off x="1751993" y="5257087"/>
                <a:ext cx="376198" cy="5463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 smtClean="0">
                    <a:solidFill>
                      <a:schemeClr val="tx1"/>
                    </a:solidFill>
                    <a:latin typeface="+mj-lt"/>
                  </a:rPr>
                  <a:t>y</a:t>
                </a:r>
                <a:endParaRPr lang="en-US" sz="1800" dirty="0"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96" name="TextBox 46"/>
              <p:cNvSpPr txBox="1"/>
              <p:nvPr/>
            </p:nvSpPr>
            <p:spPr>
              <a:xfrm>
                <a:off x="1751993" y="5826912"/>
                <a:ext cx="376199" cy="5463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 smtClean="0">
                    <a:solidFill>
                      <a:schemeClr val="tx1"/>
                    </a:solidFill>
                    <a:latin typeface="+mj-lt"/>
                  </a:rPr>
                  <a:t>x</a:t>
                </a:r>
                <a:endParaRPr lang="en-US" sz="1800" dirty="0">
                  <a:solidFill>
                    <a:schemeClr val="tx1"/>
                  </a:solidFill>
                  <a:latin typeface="+mj-lt"/>
                </a:endParaRPr>
              </a:p>
            </p:txBody>
          </p:sp>
        </p:grpSp>
        <p:grpSp>
          <p:nvGrpSpPr>
            <p:cNvPr id="97" name="Group 51"/>
            <p:cNvGrpSpPr/>
            <p:nvPr/>
          </p:nvGrpSpPr>
          <p:grpSpPr>
            <a:xfrm>
              <a:off x="4069112" y="1582935"/>
              <a:ext cx="1890599" cy="1852220"/>
              <a:chOff x="5970325" y="2821470"/>
              <a:chExt cx="2370155" cy="2322042"/>
            </a:xfrm>
          </p:grpSpPr>
          <p:sp>
            <p:nvSpPr>
              <p:cNvPr id="98" name="Isosceles Triangle 35"/>
              <p:cNvSpPr/>
              <p:nvPr/>
            </p:nvSpPr>
            <p:spPr bwMode="auto">
              <a:xfrm rot="1264382">
                <a:off x="8197604" y="3869012"/>
                <a:ext cx="142876" cy="142876"/>
              </a:xfrm>
              <a:prstGeom prst="triangl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49263" rtl="0" eaLnBrk="0" fontAlgn="base" latinLnBrk="0" hangingPunct="0">
                  <a:lnSpc>
                    <a:spcPct val="124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99" name="Isosceles Triangle 36"/>
              <p:cNvSpPr/>
              <p:nvPr/>
            </p:nvSpPr>
            <p:spPr bwMode="auto">
              <a:xfrm rot="11867955" flipH="1">
                <a:off x="7941682" y="4644050"/>
                <a:ext cx="142876" cy="142876"/>
              </a:xfrm>
              <a:prstGeom prst="triangl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49263" rtl="0" eaLnBrk="0" fontAlgn="base" latinLnBrk="0" hangingPunct="0">
                  <a:lnSpc>
                    <a:spcPct val="124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100" name="Isosceles Triangle 37"/>
              <p:cNvSpPr/>
              <p:nvPr/>
            </p:nvSpPr>
            <p:spPr bwMode="auto">
              <a:xfrm rot="5400000" flipH="1">
                <a:off x="7472383" y="5000636"/>
                <a:ext cx="142876" cy="142876"/>
              </a:xfrm>
              <a:prstGeom prst="triangl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49263" rtl="0" eaLnBrk="0" fontAlgn="base" latinLnBrk="0" hangingPunct="0">
                  <a:lnSpc>
                    <a:spcPct val="124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101" name="Isosceles Triangle 38"/>
              <p:cNvSpPr/>
              <p:nvPr/>
            </p:nvSpPr>
            <p:spPr bwMode="auto">
              <a:xfrm rot="16200000">
                <a:off x="6734190" y="5000636"/>
                <a:ext cx="142876" cy="142876"/>
              </a:xfrm>
              <a:prstGeom prst="triangl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49263" rtl="0" eaLnBrk="0" fontAlgn="base" latinLnBrk="0" hangingPunct="0">
                  <a:lnSpc>
                    <a:spcPct val="124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102" name="Isosceles Triangle 48"/>
              <p:cNvSpPr/>
              <p:nvPr/>
            </p:nvSpPr>
            <p:spPr bwMode="auto">
              <a:xfrm rot="20335618" flipH="1">
                <a:off x="5970325" y="3854728"/>
                <a:ext cx="142876" cy="142876"/>
              </a:xfrm>
              <a:prstGeom prst="triangl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49263" rtl="0" eaLnBrk="0" fontAlgn="base" latinLnBrk="0" hangingPunct="0">
                  <a:lnSpc>
                    <a:spcPct val="124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103" name="Isosceles Triangle 49"/>
              <p:cNvSpPr/>
              <p:nvPr/>
            </p:nvSpPr>
            <p:spPr bwMode="auto">
              <a:xfrm rot="13851698" flipV="1">
                <a:off x="6795003" y="2821470"/>
                <a:ext cx="142876" cy="142876"/>
              </a:xfrm>
              <a:prstGeom prst="triangl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49263" rtl="0" eaLnBrk="0" fontAlgn="base" latinLnBrk="0" hangingPunct="0">
                  <a:lnSpc>
                    <a:spcPct val="124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104" name="Isosceles Triangle 50"/>
              <p:cNvSpPr/>
              <p:nvPr/>
            </p:nvSpPr>
            <p:spPr bwMode="auto">
              <a:xfrm rot="18808391" flipV="1">
                <a:off x="8014703" y="3282341"/>
                <a:ext cx="142876" cy="142876"/>
              </a:xfrm>
              <a:prstGeom prst="triangl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49263" rtl="0" eaLnBrk="0" fontAlgn="base" latinLnBrk="0" hangingPunct="0">
                  <a:lnSpc>
                    <a:spcPct val="124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Times New Roman" pitchFamily="18" charset="0"/>
                </a:endParaRPr>
              </a:p>
            </p:txBody>
          </p:sp>
        </p:grpSp>
        <p:sp>
          <p:nvSpPr>
            <p:cNvPr id="105" name="Circular Arrow 55"/>
            <p:cNvSpPr/>
            <p:nvPr/>
          </p:nvSpPr>
          <p:spPr bwMode="auto">
            <a:xfrm>
              <a:off x="4663228" y="2067543"/>
              <a:ext cx="780446" cy="780446"/>
            </a:xfrm>
            <a:prstGeom prst="circularArrow">
              <a:avLst>
                <a:gd name="adj1" fmla="val 5545"/>
                <a:gd name="adj2" fmla="val 1142319"/>
                <a:gd name="adj3" fmla="val 7359200"/>
                <a:gd name="adj4" fmla="val 10800000"/>
                <a:gd name="adj5" fmla="val 12500"/>
              </a:avLst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12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endParaRPr>
            </a:p>
          </p:txBody>
        </p:sp>
      </p:grpSp>
      <p:pic>
        <p:nvPicPr>
          <p:cNvPr id="42" name="Image 41" descr="stud_and_nut.pn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-754243" y="3636386"/>
            <a:ext cx="4882851" cy="27529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2" name="Connecteur droit 16"/>
          <p:cNvCxnSpPr>
            <a:cxnSpLocks noChangeShapeType="1"/>
          </p:cNvCxnSpPr>
          <p:nvPr/>
        </p:nvCxnSpPr>
        <p:spPr bwMode="auto">
          <a:xfrm rot="10800000" flipV="1">
            <a:off x="3540700" y="4227330"/>
            <a:ext cx="1013734" cy="779933"/>
          </a:xfrm>
          <a:prstGeom prst="line">
            <a:avLst/>
          </a:prstGeom>
          <a:noFill/>
          <a:ln w="50800" algn="ctr">
            <a:solidFill>
              <a:srgbClr val="D2B280"/>
            </a:solidFill>
            <a:round/>
            <a:headEnd/>
            <a:tailEnd/>
          </a:ln>
        </p:spPr>
      </p:cxnSp>
      <p:cxnSp>
        <p:nvCxnSpPr>
          <p:cNvPr id="63" name="Connecteur droit 18"/>
          <p:cNvCxnSpPr>
            <a:cxnSpLocks noChangeShapeType="1"/>
          </p:cNvCxnSpPr>
          <p:nvPr/>
        </p:nvCxnSpPr>
        <p:spPr bwMode="auto">
          <a:xfrm rot="16200000" flipH="1">
            <a:off x="3150700" y="5397264"/>
            <a:ext cx="1169899" cy="389897"/>
          </a:xfrm>
          <a:prstGeom prst="line">
            <a:avLst/>
          </a:prstGeom>
          <a:noFill/>
          <a:ln w="50800" algn="ctr">
            <a:solidFill>
              <a:srgbClr val="D2D2FF"/>
            </a:solidFill>
            <a:round/>
            <a:headEnd/>
            <a:tailEnd/>
          </a:ln>
        </p:spPr>
      </p:cxnSp>
      <p:cxnSp>
        <p:nvCxnSpPr>
          <p:cNvPr id="64" name="Connecteur droit 20"/>
          <p:cNvCxnSpPr>
            <a:cxnSpLocks noChangeShapeType="1"/>
          </p:cNvCxnSpPr>
          <p:nvPr/>
        </p:nvCxnSpPr>
        <p:spPr bwMode="auto">
          <a:xfrm>
            <a:off x="3930599" y="6177162"/>
            <a:ext cx="1169693" cy="0"/>
          </a:xfrm>
          <a:prstGeom prst="line">
            <a:avLst/>
          </a:prstGeom>
          <a:noFill/>
          <a:ln w="50800" algn="ctr">
            <a:solidFill>
              <a:srgbClr val="FFFF00"/>
            </a:solidFill>
            <a:round/>
            <a:headEnd/>
            <a:tailEnd/>
          </a:ln>
        </p:spPr>
      </p:cxnSp>
      <p:cxnSp>
        <p:nvCxnSpPr>
          <p:cNvPr id="65" name="Connecteur droit 23"/>
          <p:cNvCxnSpPr>
            <a:cxnSpLocks noChangeShapeType="1"/>
          </p:cNvCxnSpPr>
          <p:nvPr/>
        </p:nvCxnSpPr>
        <p:spPr bwMode="auto">
          <a:xfrm rot="5400000" flipH="1" flipV="1">
            <a:off x="4710291" y="5397264"/>
            <a:ext cx="1169899" cy="389897"/>
          </a:xfrm>
          <a:prstGeom prst="line">
            <a:avLst/>
          </a:prstGeom>
          <a:noFill/>
          <a:ln w="50800" algn="ctr">
            <a:solidFill>
              <a:srgbClr val="1CE3A3"/>
            </a:solidFill>
            <a:round/>
            <a:headEnd/>
            <a:tailEnd/>
          </a:ln>
        </p:spPr>
      </p:cxnSp>
      <p:cxnSp>
        <p:nvCxnSpPr>
          <p:cNvPr id="66" name="Connecteur droit 28"/>
          <p:cNvCxnSpPr>
            <a:cxnSpLocks noChangeShapeType="1"/>
          </p:cNvCxnSpPr>
          <p:nvPr/>
        </p:nvCxnSpPr>
        <p:spPr bwMode="auto">
          <a:xfrm>
            <a:off x="4554435" y="4227330"/>
            <a:ext cx="935755" cy="779933"/>
          </a:xfrm>
          <a:prstGeom prst="line">
            <a:avLst/>
          </a:prstGeom>
          <a:noFill/>
          <a:ln w="50800" algn="ctr">
            <a:solidFill>
              <a:srgbClr val="FF8000"/>
            </a:solidFill>
            <a:round/>
            <a:headEnd/>
            <a:tailEnd/>
          </a:ln>
        </p:spPr>
      </p:cxnSp>
      <p:sp>
        <p:nvSpPr>
          <p:cNvPr id="67" name="Ellipse 9"/>
          <p:cNvSpPr>
            <a:spLocks noChangeArrowheads="1"/>
          </p:cNvSpPr>
          <p:nvPr/>
        </p:nvSpPr>
        <p:spPr bwMode="auto">
          <a:xfrm>
            <a:off x="5256251" y="4753863"/>
            <a:ext cx="467877" cy="467960"/>
          </a:xfrm>
          <a:prstGeom prst="ellipse">
            <a:avLst/>
          </a:prstGeom>
          <a:gradFill>
            <a:gsLst>
              <a:gs pos="0">
                <a:srgbClr val="FF8000"/>
              </a:gs>
              <a:gs pos="100000">
                <a:srgbClr val="1CE3A3"/>
              </a:gs>
            </a:gsLst>
            <a:lin ang="0" scaled="1"/>
          </a:gra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8" name="Ellipse 11"/>
          <p:cNvSpPr>
            <a:spLocks noChangeArrowheads="1"/>
          </p:cNvSpPr>
          <p:nvPr/>
        </p:nvSpPr>
        <p:spPr bwMode="auto">
          <a:xfrm>
            <a:off x="3306763" y="4745095"/>
            <a:ext cx="467877" cy="467960"/>
          </a:xfrm>
          <a:prstGeom prst="ellipse">
            <a:avLst/>
          </a:prstGeom>
          <a:gradFill>
            <a:gsLst>
              <a:gs pos="0">
                <a:srgbClr val="D2B280"/>
              </a:gs>
              <a:gs pos="100000">
                <a:srgbClr val="D2D2FF"/>
              </a:gs>
            </a:gsLst>
            <a:lin ang="0" scaled="1"/>
          </a:gra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9" name="Ellipse 12"/>
          <p:cNvSpPr>
            <a:spLocks noChangeArrowheads="1"/>
          </p:cNvSpPr>
          <p:nvPr/>
        </p:nvSpPr>
        <p:spPr bwMode="auto">
          <a:xfrm>
            <a:off x="4281662" y="4012459"/>
            <a:ext cx="467877" cy="467960"/>
          </a:xfrm>
          <a:prstGeom prst="ellipse">
            <a:avLst/>
          </a:prstGeom>
          <a:gradFill>
            <a:gsLst>
              <a:gs pos="0">
                <a:srgbClr val="D2B280"/>
              </a:gs>
              <a:gs pos="100000">
                <a:srgbClr val="FF8000"/>
              </a:gs>
            </a:gsLst>
            <a:lin ang="0" scaled="1"/>
          </a:gra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0" name="Ellipse 13"/>
          <p:cNvSpPr>
            <a:spLocks noChangeArrowheads="1"/>
          </p:cNvSpPr>
          <p:nvPr/>
        </p:nvSpPr>
        <p:spPr bwMode="auto">
          <a:xfrm>
            <a:off x="4885770" y="5942870"/>
            <a:ext cx="467877" cy="467960"/>
          </a:xfrm>
          <a:prstGeom prst="ellipse">
            <a:avLst/>
          </a:prstGeom>
          <a:gradFill>
            <a:gsLst>
              <a:gs pos="0">
                <a:srgbClr val="FFFF00"/>
              </a:gs>
              <a:gs pos="100000">
                <a:srgbClr val="1CE3A3"/>
              </a:gs>
            </a:gsLst>
            <a:lin ang="0" scaled="1"/>
          </a:gra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" name="Ellipse 39"/>
          <p:cNvSpPr>
            <a:spLocks noChangeArrowheads="1"/>
          </p:cNvSpPr>
          <p:nvPr/>
        </p:nvSpPr>
        <p:spPr bwMode="auto">
          <a:xfrm>
            <a:off x="3700321" y="5935719"/>
            <a:ext cx="467877" cy="467960"/>
          </a:xfrm>
          <a:prstGeom prst="ellipse">
            <a:avLst/>
          </a:prstGeom>
          <a:gradFill>
            <a:gsLst>
              <a:gs pos="0">
                <a:srgbClr val="D2D2FF"/>
              </a:gs>
              <a:gs pos="100000">
                <a:srgbClr val="FFFF00"/>
              </a:gs>
            </a:gsLst>
            <a:lin ang="0" scaled="1"/>
          </a:gra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7" name="ZoneTexte 27"/>
          <p:cNvSpPr txBox="1">
            <a:spLocks noChangeArrowheads="1"/>
          </p:cNvSpPr>
          <p:nvPr/>
        </p:nvSpPr>
        <p:spPr bwMode="auto">
          <a:xfrm>
            <a:off x="4860032" y="4365104"/>
            <a:ext cx="300082" cy="43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8" name="ZoneTexte 28"/>
          <p:cNvSpPr txBox="1">
            <a:spLocks noChangeArrowheads="1"/>
          </p:cNvSpPr>
          <p:nvPr/>
        </p:nvSpPr>
        <p:spPr bwMode="auto">
          <a:xfrm>
            <a:off x="5148064" y="5373216"/>
            <a:ext cx="300082" cy="43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9" name="ZoneTexte 29"/>
          <p:cNvSpPr txBox="1">
            <a:spLocks noChangeArrowheads="1"/>
          </p:cNvSpPr>
          <p:nvPr/>
        </p:nvSpPr>
        <p:spPr bwMode="auto">
          <a:xfrm>
            <a:off x="4427984" y="6021288"/>
            <a:ext cx="300082" cy="43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0" name="ZoneTexte 30"/>
          <p:cNvSpPr txBox="1">
            <a:spLocks noChangeArrowheads="1"/>
          </p:cNvSpPr>
          <p:nvPr/>
        </p:nvSpPr>
        <p:spPr bwMode="auto">
          <a:xfrm>
            <a:off x="3563888" y="5373216"/>
            <a:ext cx="300082" cy="43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61" name="ZoneTexte 31"/>
          <p:cNvSpPr txBox="1">
            <a:spLocks noChangeArrowheads="1"/>
          </p:cNvSpPr>
          <p:nvPr/>
        </p:nvSpPr>
        <p:spPr bwMode="auto">
          <a:xfrm>
            <a:off x="3851920" y="4365104"/>
            <a:ext cx="300082" cy="43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5" name="Circular Arrow 55"/>
          <p:cNvSpPr/>
          <p:nvPr/>
        </p:nvSpPr>
        <p:spPr bwMode="auto">
          <a:xfrm>
            <a:off x="4161521" y="4867217"/>
            <a:ext cx="780446" cy="780446"/>
          </a:xfrm>
          <a:prstGeom prst="circularArrow">
            <a:avLst>
              <a:gd name="adj1" fmla="val 5545"/>
              <a:gd name="adj2" fmla="val 1142319"/>
              <a:gd name="adj3" fmla="val 7359200"/>
              <a:gd name="adj4" fmla="val 10800000"/>
              <a:gd name="adj5" fmla="val 12500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12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6" name="Connecteur droit avec flèche 45"/>
          <p:cNvCxnSpPr/>
          <p:nvPr/>
        </p:nvCxnSpPr>
        <p:spPr bwMode="auto">
          <a:xfrm>
            <a:off x="1687182" y="5935719"/>
            <a:ext cx="294879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" name="Connecteur droit avec flèche 46"/>
          <p:cNvCxnSpPr/>
          <p:nvPr/>
        </p:nvCxnSpPr>
        <p:spPr bwMode="auto">
          <a:xfrm>
            <a:off x="2134461" y="4887774"/>
            <a:ext cx="294879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" name="Connecteur droit avec flèche 47"/>
          <p:cNvCxnSpPr/>
          <p:nvPr/>
        </p:nvCxnSpPr>
        <p:spPr bwMode="auto">
          <a:xfrm flipH="1">
            <a:off x="2286861" y="4458864"/>
            <a:ext cx="294879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Connecteur droit avec flèche 48"/>
          <p:cNvCxnSpPr/>
          <p:nvPr/>
        </p:nvCxnSpPr>
        <p:spPr bwMode="auto">
          <a:xfrm flipH="1">
            <a:off x="973949" y="4458864"/>
            <a:ext cx="294879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" name="Connecteur droit avec flèche 49"/>
          <p:cNvCxnSpPr/>
          <p:nvPr/>
        </p:nvCxnSpPr>
        <p:spPr bwMode="auto">
          <a:xfrm>
            <a:off x="914666" y="5118312"/>
            <a:ext cx="294879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ZoneTexte 7"/>
          <p:cNvSpPr txBox="1"/>
          <p:nvPr/>
        </p:nvSpPr>
        <p:spPr>
          <a:xfrm>
            <a:off x="5935636" y="1124744"/>
            <a:ext cx="2698175" cy="21532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tx1"/>
                </a:solidFill>
                <a:latin typeface="+mj-lt"/>
              </a:rPr>
              <a:t>Global CS:</a:t>
            </a:r>
            <a:br>
              <a:rPr lang="en-US" sz="1800" dirty="0" smtClean="0">
                <a:solidFill>
                  <a:schemeClr val="tx1"/>
                </a:solidFill>
                <a:latin typeface="+mj-lt"/>
              </a:rPr>
            </a:br>
            <a:r>
              <a:rPr lang="en-US" sz="1800" dirty="0" smtClean="0">
                <a:solidFill>
                  <a:schemeClr val="tx1"/>
                </a:solidFill>
                <a:latin typeface="+mj-lt"/>
              </a:rPr>
              <a:t>Global axes</a:t>
            </a:r>
          </a:p>
          <a:p>
            <a:pPr>
              <a:buFont typeface="Wingdings"/>
              <a:buChar char="è"/>
            </a:pPr>
            <a:r>
              <a:rPr lang="en-US" sz="18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notion of direction</a:t>
            </a:r>
          </a:p>
          <a:p>
            <a:pPr marL="285750" indent="-285750"/>
            <a:r>
              <a:rPr lang="en-US" sz="1800" dirty="0" smtClean="0">
                <a:solidFill>
                  <a:schemeClr val="tx1"/>
                </a:solidFill>
              </a:rPr>
              <a:t>Loads propagation graph: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</a:rPr>
              <a:t>Directed graph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</a:rPr>
              <a:t>Nodes are components</a:t>
            </a:r>
            <a:r>
              <a:rPr lang="en-US" sz="1800" dirty="0" smtClean="0">
                <a:solidFill>
                  <a:schemeClr val="tx1"/>
                </a:solidFill>
                <a:latin typeface="+mj-lt"/>
              </a:rPr>
              <a:t> </a:t>
            </a:r>
          </a:p>
        </p:txBody>
      </p:sp>
      <p:sp>
        <p:nvSpPr>
          <p:cNvPr id="108" name="ZoneTexte 107"/>
          <p:cNvSpPr txBox="1"/>
          <p:nvPr/>
        </p:nvSpPr>
        <p:spPr>
          <a:xfrm>
            <a:off x="5940152" y="3629619"/>
            <a:ext cx="2877711" cy="31837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chemeClr val="tx1"/>
                </a:solidFill>
                <a:latin typeface="+mj-lt"/>
              </a:rPr>
              <a:t>Local CS:</a:t>
            </a:r>
            <a:br>
              <a:rPr lang="en-US" sz="1800" dirty="0" smtClean="0">
                <a:solidFill>
                  <a:schemeClr val="tx1"/>
                </a:solidFill>
                <a:latin typeface="+mj-lt"/>
              </a:rPr>
            </a:br>
            <a:r>
              <a:rPr lang="en-US" sz="1800" dirty="0" smtClean="0">
                <a:solidFill>
                  <a:schemeClr val="tx1"/>
                </a:solidFill>
                <a:latin typeface="+mj-lt"/>
              </a:rPr>
              <a:t>No global axes</a:t>
            </a:r>
          </a:p>
          <a:p>
            <a:pPr marL="285750" indent="-285750">
              <a:buFont typeface="Wingdings"/>
              <a:buChar char="è"/>
            </a:pPr>
            <a:r>
              <a:rPr lang="en-US" sz="18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notion of direction</a:t>
            </a:r>
            <a:br>
              <a:rPr lang="en-US" sz="18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</a:br>
            <a:r>
              <a:rPr lang="en-US" sz="1800" dirty="0" smtClean="0">
                <a:solidFill>
                  <a:schemeClr val="tx1"/>
                </a:solidFill>
                <a:latin typeface="+mj-lt"/>
                <a:sym typeface="Wingdings" pitchFamily="2" charset="2"/>
              </a:rPr>
              <a:t>is missing</a:t>
            </a:r>
          </a:p>
          <a:p>
            <a:pPr marL="285750" indent="-285750"/>
            <a:r>
              <a:rPr lang="en-US" sz="1800" dirty="0" smtClean="0">
                <a:solidFill>
                  <a:schemeClr val="tx1"/>
                </a:solidFill>
                <a:latin typeface="+mj-lt"/>
              </a:rPr>
              <a:t> Loads propagation graph: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  <a:latin typeface="+mj-lt"/>
              </a:rPr>
              <a:t>Undirected graph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  <a:latin typeface="+mj-lt"/>
              </a:rPr>
              <a:t>Nodes are CI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  <a:latin typeface="+mj-lt"/>
              </a:rPr>
              <a:t>Edges are labeled with</a:t>
            </a:r>
            <a:br>
              <a:rPr lang="en-US" sz="1800" dirty="0" smtClean="0">
                <a:solidFill>
                  <a:schemeClr val="tx1"/>
                </a:solidFill>
                <a:latin typeface="+mj-lt"/>
              </a:rPr>
            </a:br>
            <a:r>
              <a:rPr lang="en-US" sz="1800" dirty="0" smtClean="0">
                <a:solidFill>
                  <a:schemeClr val="tx1"/>
                </a:solidFill>
                <a:latin typeface="+mj-lt"/>
              </a:rPr>
              <a:t>components’ IDs</a:t>
            </a:r>
            <a:endParaRPr lang="fr-FR" sz="1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5" name="ZoneTexte 27"/>
          <p:cNvSpPr txBox="1">
            <a:spLocks noChangeArrowheads="1"/>
          </p:cNvSpPr>
          <p:nvPr/>
        </p:nvSpPr>
        <p:spPr bwMode="auto">
          <a:xfrm>
            <a:off x="1835696" y="5013176"/>
            <a:ext cx="300082" cy="43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16" name="ZoneTexte 28"/>
          <p:cNvSpPr txBox="1">
            <a:spLocks noChangeArrowheads="1"/>
          </p:cNvSpPr>
          <p:nvPr/>
        </p:nvSpPr>
        <p:spPr bwMode="auto">
          <a:xfrm>
            <a:off x="2339752" y="4662661"/>
            <a:ext cx="300082" cy="43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17" name="ZoneTexte 29"/>
          <p:cNvSpPr txBox="1">
            <a:spLocks noChangeArrowheads="1"/>
          </p:cNvSpPr>
          <p:nvPr/>
        </p:nvSpPr>
        <p:spPr bwMode="auto">
          <a:xfrm>
            <a:off x="1403648" y="4403204"/>
            <a:ext cx="300082" cy="43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18" name="ZoneTexte 30"/>
          <p:cNvSpPr txBox="1">
            <a:spLocks noChangeArrowheads="1"/>
          </p:cNvSpPr>
          <p:nvPr/>
        </p:nvSpPr>
        <p:spPr bwMode="auto">
          <a:xfrm>
            <a:off x="383486" y="4725144"/>
            <a:ext cx="300082" cy="43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19" name="ZoneTexte 31"/>
          <p:cNvSpPr txBox="1">
            <a:spLocks noChangeArrowheads="1"/>
          </p:cNvSpPr>
          <p:nvPr/>
        </p:nvSpPr>
        <p:spPr bwMode="auto">
          <a:xfrm>
            <a:off x="288032" y="2924944"/>
            <a:ext cx="300082" cy="43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20" name="ZoneTexte 31"/>
          <p:cNvSpPr txBox="1">
            <a:spLocks noChangeArrowheads="1"/>
          </p:cNvSpPr>
          <p:nvPr/>
        </p:nvSpPr>
        <p:spPr bwMode="auto">
          <a:xfrm>
            <a:off x="1187624" y="5661248"/>
            <a:ext cx="300082" cy="43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21" name="ZoneTexte 27"/>
          <p:cNvSpPr txBox="1">
            <a:spLocks noChangeArrowheads="1"/>
          </p:cNvSpPr>
          <p:nvPr/>
        </p:nvSpPr>
        <p:spPr bwMode="auto">
          <a:xfrm>
            <a:off x="1835696" y="2238772"/>
            <a:ext cx="300082" cy="43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2" name="ZoneTexte 28"/>
          <p:cNvSpPr txBox="1">
            <a:spLocks noChangeArrowheads="1"/>
          </p:cNvSpPr>
          <p:nvPr/>
        </p:nvSpPr>
        <p:spPr bwMode="auto">
          <a:xfrm>
            <a:off x="2339752" y="1888257"/>
            <a:ext cx="300082" cy="43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3" name="ZoneTexte 29"/>
          <p:cNvSpPr txBox="1">
            <a:spLocks noChangeArrowheads="1"/>
          </p:cNvSpPr>
          <p:nvPr/>
        </p:nvSpPr>
        <p:spPr bwMode="auto">
          <a:xfrm>
            <a:off x="1403648" y="1628800"/>
            <a:ext cx="300082" cy="43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24" name="ZoneTexte 30"/>
          <p:cNvSpPr txBox="1">
            <a:spLocks noChangeArrowheads="1"/>
          </p:cNvSpPr>
          <p:nvPr/>
        </p:nvSpPr>
        <p:spPr bwMode="auto">
          <a:xfrm>
            <a:off x="383486" y="1950740"/>
            <a:ext cx="300082" cy="43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5" name="ZoneTexte 31"/>
          <p:cNvSpPr txBox="1">
            <a:spLocks noChangeArrowheads="1"/>
          </p:cNvSpPr>
          <p:nvPr/>
        </p:nvSpPr>
        <p:spPr bwMode="auto">
          <a:xfrm>
            <a:off x="1187624" y="2886844"/>
            <a:ext cx="300082" cy="43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4235137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Indeterminate static equilibrium</a:t>
            </a:r>
            <a:endParaRPr lang="fr-FR" sz="3600" dirty="0"/>
          </a:p>
        </p:txBody>
      </p:sp>
      <p:pic>
        <p:nvPicPr>
          <p:cNvPr id="1026" name="Picture 2" descr="C:\Users\ahmad\Dropbox\Presentations\ROMMA 130312 Paris\images\capscrew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5081" y="1076960"/>
            <a:ext cx="1656085" cy="1725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5612" y="1177918"/>
            <a:ext cx="1662352" cy="1523296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689" y="1177918"/>
            <a:ext cx="1662352" cy="1523296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625" y="1177918"/>
            <a:ext cx="1662352" cy="1523296"/>
          </a:xfrm>
          <a:prstGeom prst="rect">
            <a:avLst/>
          </a:prstGeom>
        </p:spPr>
      </p:pic>
      <p:sp>
        <p:nvSpPr>
          <p:cNvPr id="16" name="ZoneTexte 15"/>
          <p:cNvSpPr txBox="1"/>
          <p:nvPr/>
        </p:nvSpPr>
        <p:spPr>
          <a:xfrm>
            <a:off x="931623" y="2564904"/>
            <a:ext cx="1300356" cy="7460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 smtClean="0">
                <a:solidFill>
                  <a:schemeClr val="tx1"/>
                </a:solidFill>
                <a:latin typeface="+mj-lt"/>
              </a:rPr>
              <a:t>Is-static</a:t>
            </a:r>
            <a:br>
              <a:rPr lang="en-US" sz="1800" dirty="0" smtClean="0">
                <a:solidFill>
                  <a:schemeClr val="tx1"/>
                </a:solidFill>
                <a:latin typeface="+mj-lt"/>
              </a:rPr>
            </a:br>
            <a:r>
              <a:rPr lang="en-US" sz="1800" dirty="0" smtClean="0">
                <a:solidFill>
                  <a:schemeClr val="tx1"/>
                </a:solidFill>
                <a:latin typeface="+mj-lt"/>
              </a:rPr>
              <a:t>equilibrium</a:t>
            </a:r>
            <a:endParaRPr lang="fr-FR" sz="1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2975218" y="2589177"/>
            <a:ext cx="1377300" cy="11228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 smtClean="0">
                <a:solidFill>
                  <a:schemeClr val="tx1"/>
                </a:solidFill>
                <a:latin typeface="+mj-lt"/>
              </a:rPr>
              <a:t>Functional</a:t>
            </a:r>
            <a:r>
              <a:rPr lang="fr-FR" sz="1800" dirty="0">
                <a:solidFill>
                  <a:schemeClr val="tx1"/>
                </a:solidFill>
                <a:latin typeface="+mj-lt"/>
              </a:rPr>
              <a:t/>
            </a:r>
            <a:br>
              <a:rPr lang="fr-FR" sz="1800" dirty="0">
                <a:solidFill>
                  <a:schemeClr val="tx1"/>
                </a:solidFill>
                <a:latin typeface="+mj-lt"/>
              </a:rPr>
            </a:br>
            <a:r>
              <a:rPr lang="fr-FR" sz="1800" dirty="0" err="1" smtClean="0">
                <a:solidFill>
                  <a:schemeClr val="tx1"/>
                </a:solidFill>
                <a:latin typeface="+mj-lt"/>
              </a:rPr>
              <a:t>hyper-static</a:t>
            </a:r>
            <a:r>
              <a:rPr lang="en-US" sz="1800" dirty="0">
                <a:solidFill>
                  <a:schemeClr val="tx1"/>
                </a:solidFill>
                <a:latin typeface="+mj-lt"/>
              </a:rPr>
              <a:t/>
            </a:r>
            <a:br>
              <a:rPr lang="en-US" sz="1800" dirty="0">
                <a:solidFill>
                  <a:schemeClr val="tx1"/>
                </a:solidFill>
                <a:latin typeface="+mj-lt"/>
              </a:rPr>
            </a:br>
            <a:r>
              <a:rPr lang="en-US" sz="1800" dirty="0" smtClean="0">
                <a:solidFill>
                  <a:schemeClr val="tx1"/>
                </a:solidFill>
                <a:latin typeface="+mj-lt"/>
              </a:rPr>
              <a:t>equilibrium</a:t>
            </a:r>
            <a:endParaRPr lang="fr-FR" sz="18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6940661" y="2564904"/>
            <a:ext cx="1672254" cy="11228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 smtClean="0">
                <a:solidFill>
                  <a:schemeClr val="tx1"/>
                </a:solidFill>
                <a:latin typeface="+mj-lt"/>
              </a:rPr>
              <a:t>Non-functional</a:t>
            </a:r>
            <a:r>
              <a:rPr lang="fr-FR" sz="1800" dirty="0">
                <a:solidFill>
                  <a:schemeClr val="tx1"/>
                </a:solidFill>
                <a:latin typeface="+mj-lt"/>
              </a:rPr>
              <a:t/>
            </a:r>
            <a:br>
              <a:rPr lang="fr-FR" sz="1800" dirty="0">
                <a:solidFill>
                  <a:schemeClr val="tx1"/>
                </a:solidFill>
                <a:latin typeface="+mj-lt"/>
              </a:rPr>
            </a:br>
            <a:r>
              <a:rPr lang="fr-FR" sz="1800" dirty="0" err="1" smtClean="0">
                <a:solidFill>
                  <a:schemeClr val="tx1"/>
                </a:solidFill>
                <a:latin typeface="+mj-lt"/>
              </a:rPr>
              <a:t>hyper-static</a:t>
            </a:r>
            <a:r>
              <a:rPr lang="en-US" sz="1800" dirty="0">
                <a:solidFill>
                  <a:schemeClr val="tx1"/>
                </a:solidFill>
                <a:latin typeface="+mj-lt"/>
              </a:rPr>
              <a:t/>
            </a:r>
            <a:br>
              <a:rPr lang="en-US" sz="1800" dirty="0">
                <a:solidFill>
                  <a:schemeClr val="tx1"/>
                </a:solidFill>
                <a:latin typeface="+mj-lt"/>
              </a:rPr>
            </a:br>
            <a:r>
              <a:rPr lang="en-US" sz="1800" dirty="0" smtClean="0">
                <a:solidFill>
                  <a:schemeClr val="tx1"/>
                </a:solidFill>
                <a:latin typeface="+mj-lt"/>
              </a:rPr>
              <a:t>equilibrium</a:t>
            </a:r>
            <a:endParaRPr lang="fr-FR" sz="18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4994473" y="2616830"/>
            <a:ext cx="1377300" cy="11228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 smtClean="0">
                <a:solidFill>
                  <a:schemeClr val="tx1"/>
                </a:solidFill>
                <a:latin typeface="+mj-lt"/>
              </a:rPr>
              <a:t>Functional</a:t>
            </a:r>
            <a:r>
              <a:rPr lang="fr-FR" sz="1800" dirty="0">
                <a:solidFill>
                  <a:schemeClr val="tx1"/>
                </a:solidFill>
                <a:latin typeface="+mj-lt"/>
              </a:rPr>
              <a:t/>
            </a:r>
            <a:br>
              <a:rPr lang="fr-FR" sz="1800" dirty="0">
                <a:solidFill>
                  <a:schemeClr val="tx1"/>
                </a:solidFill>
                <a:latin typeface="+mj-lt"/>
              </a:rPr>
            </a:br>
            <a:r>
              <a:rPr lang="fr-FR" sz="1800" dirty="0" err="1" smtClean="0">
                <a:solidFill>
                  <a:schemeClr val="tx1"/>
                </a:solidFill>
                <a:latin typeface="+mj-lt"/>
              </a:rPr>
              <a:t>hyper-static</a:t>
            </a:r>
            <a:r>
              <a:rPr lang="en-US" sz="1800" dirty="0">
                <a:solidFill>
                  <a:schemeClr val="tx1"/>
                </a:solidFill>
                <a:latin typeface="+mj-lt"/>
              </a:rPr>
              <a:t/>
            </a:r>
            <a:br>
              <a:rPr lang="en-US" sz="1800" dirty="0">
                <a:solidFill>
                  <a:schemeClr val="tx1"/>
                </a:solidFill>
                <a:latin typeface="+mj-lt"/>
              </a:rPr>
            </a:br>
            <a:r>
              <a:rPr lang="en-US" sz="1800" dirty="0" smtClean="0">
                <a:solidFill>
                  <a:schemeClr val="tx1"/>
                </a:solidFill>
                <a:latin typeface="+mj-lt"/>
              </a:rPr>
              <a:t>equilibrium</a:t>
            </a:r>
            <a:endParaRPr lang="fr-FR" sz="1800" dirty="0" smtClean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1036" name="Groupe 1035"/>
          <p:cNvGrpSpPr/>
          <p:nvPr/>
        </p:nvGrpSpPr>
        <p:grpSpPr>
          <a:xfrm>
            <a:off x="2910341" y="3638260"/>
            <a:ext cx="1507047" cy="1662948"/>
            <a:chOff x="6809368" y="4005065"/>
            <a:chExt cx="1507047" cy="1662948"/>
          </a:xfrm>
        </p:grpSpPr>
        <p:sp>
          <p:nvSpPr>
            <p:cNvPr id="21" name="Ellipse 20"/>
            <p:cNvSpPr/>
            <p:nvPr/>
          </p:nvSpPr>
          <p:spPr bwMode="auto">
            <a:xfrm>
              <a:off x="8056579" y="5044407"/>
              <a:ext cx="259836" cy="259836"/>
            </a:xfrm>
            <a:prstGeom prst="ellipse">
              <a:avLst/>
            </a:prstGeom>
            <a:solidFill>
              <a:srgbClr val="FFCDCD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12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6" charset="0"/>
              </a:endParaRPr>
            </a:p>
          </p:txBody>
        </p:sp>
        <p:sp>
          <p:nvSpPr>
            <p:cNvPr id="22" name="Ellipse 21"/>
            <p:cNvSpPr/>
            <p:nvPr/>
          </p:nvSpPr>
          <p:spPr bwMode="auto">
            <a:xfrm>
              <a:off x="8056579" y="4420802"/>
              <a:ext cx="259836" cy="259836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12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6" charset="0"/>
              </a:endParaRPr>
            </a:p>
          </p:txBody>
        </p:sp>
        <p:sp>
          <p:nvSpPr>
            <p:cNvPr id="23" name="Ellipse 22"/>
            <p:cNvSpPr/>
            <p:nvPr/>
          </p:nvSpPr>
          <p:spPr bwMode="auto">
            <a:xfrm>
              <a:off x="7432974" y="5408177"/>
              <a:ext cx="259836" cy="259836"/>
            </a:xfrm>
            <a:prstGeom prst="ellipse">
              <a:avLst/>
            </a:prstGeom>
            <a:solidFill>
              <a:srgbClr val="FA66DA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12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6" charset="0"/>
              </a:endParaRPr>
            </a:p>
          </p:txBody>
        </p:sp>
        <p:sp>
          <p:nvSpPr>
            <p:cNvPr id="24" name="Ellipse 23"/>
            <p:cNvSpPr/>
            <p:nvPr/>
          </p:nvSpPr>
          <p:spPr bwMode="auto">
            <a:xfrm>
              <a:off x="6809368" y="4420802"/>
              <a:ext cx="259836" cy="259836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12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6" charset="0"/>
              </a:endParaRPr>
            </a:p>
          </p:txBody>
        </p:sp>
        <p:sp>
          <p:nvSpPr>
            <p:cNvPr id="25" name="Ellipse 24"/>
            <p:cNvSpPr/>
            <p:nvPr/>
          </p:nvSpPr>
          <p:spPr bwMode="auto">
            <a:xfrm>
              <a:off x="6809368" y="4992440"/>
              <a:ext cx="259836" cy="259836"/>
            </a:xfrm>
            <a:prstGeom prst="ellipse">
              <a:avLst/>
            </a:prstGeom>
            <a:solidFill>
              <a:srgbClr val="00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12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6" charset="0"/>
              </a:endParaRPr>
            </a:p>
          </p:txBody>
        </p:sp>
        <p:sp>
          <p:nvSpPr>
            <p:cNvPr id="26" name="Ellipse 25"/>
            <p:cNvSpPr/>
            <p:nvPr/>
          </p:nvSpPr>
          <p:spPr bwMode="auto">
            <a:xfrm>
              <a:off x="7432974" y="4005065"/>
              <a:ext cx="259836" cy="259836"/>
            </a:xfrm>
            <a:prstGeom prst="ellipse">
              <a:avLst/>
            </a:prstGeom>
            <a:solidFill>
              <a:srgbClr val="872D7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12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6" charset="0"/>
              </a:endParaRPr>
            </a:p>
          </p:txBody>
        </p:sp>
        <p:cxnSp>
          <p:nvCxnSpPr>
            <p:cNvPr id="27" name="Connecteur droit 26"/>
            <p:cNvCxnSpPr>
              <a:stCxn id="26" idx="5"/>
              <a:endCxn id="22" idx="1"/>
            </p:cNvCxnSpPr>
            <p:nvPr/>
          </p:nvCxnSpPr>
          <p:spPr bwMode="auto">
            <a:xfrm>
              <a:off x="7654758" y="4226848"/>
              <a:ext cx="439874" cy="232006"/>
            </a:xfrm>
            <a:prstGeom prst="line">
              <a:avLst/>
            </a:prstGeom>
            <a:solidFill>
              <a:srgbClr val="00B8FF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" name="Connecteur droit 27"/>
            <p:cNvCxnSpPr>
              <a:stCxn id="21" idx="0"/>
              <a:endCxn id="22" idx="4"/>
            </p:cNvCxnSpPr>
            <p:nvPr/>
          </p:nvCxnSpPr>
          <p:spPr bwMode="auto">
            <a:xfrm flipV="1">
              <a:off x="8186498" y="4680638"/>
              <a:ext cx="0" cy="36377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" name="Connecteur droit 28"/>
            <p:cNvCxnSpPr>
              <a:stCxn id="23" idx="7"/>
              <a:endCxn id="21" idx="3"/>
            </p:cNvCxnSpPr>
            <p:nvPr/>
          </p:nvCxnSpPr>
          <p:spPr bwMode="auto">
            <a:xfrm flipV="1">
              <a:off x="7654758" y="5266191"/>
              <a:ext cx="439874" cy="180039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" name="Connecteur droit 29"/>
            <p:cNvCxnSpPr>
              <a:stCxn id="25" idx="5"/>
              <a:endCxn id="23" idx="1"/>
            </p:cNvCxnSpPr>
            <p:nvPr/>
          </p:nvCxnSpPr>
          <p:spPr bwMode="auto">
            <a:xfrm>
              <a:off x="7031152" y="5214223"/>
              <a:ext cx="439874" cy="232006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1" name="Connecteur droit 30"/>
            <p:cNvCxnSpPr>
              <a:stCxn id="24" idx="4"/>
              <a:endCxn id="25" idx="0"/>
            </p:cNvCxnSpPr>
            <p:nvPr/>
          </p:nvCxnSpPr>
          <p:spPr bwMode="auto">
            <a:xfrm>
              <a:off x="6939287" y="4680638"/>
              <a:ext cx="0" cy="311803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" name="Connecteur droit 31"/>
            <p:cNvCxnSpPr>
              <a:stCxn id="26" idx="3"/>
              <a:endCxn id="24" idx="7"/>
            </p:cNvCxnSpPr>
            <p:nvPr/>
          </p:nvCxnSpPr>
          <p:spPr bwMode="auto">
            <a:xfrm flipH="1">
              <a:off x="7031152" y="4226848"/>
              <a:ext cx="439874" cy="232006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" name="Connecteur droit 32"/>
            <p:cNvCxnSpPr>
              <a:stCxn id="24" idx="6"/>
              <a:endCxn id="22" idx="2"/>
            </p:cNvCxnSpPr>
            <p:nvPr/>
          </p:nvCxnSpPr>
          <p:spPr bwMode="auto">
            <a:xfrm>
              <a:off x="7069204" y="4550720"/>
              <a:ext cx="987375" cy="0"/>
            </a:xfrm>
            <a:prstGeom prst="line">
              <a:avLst/>
            </a:prstGeom>
            <a:solidFill>
              <a:srgbClr val="00B8FF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035" name="Groupe 1034"/>
          <p:cNvGrpSpPr/>
          <p:nvPr/>
        </p:nvGrpSpPr>
        <p:grpSpPr>
          <a:xfrm>
            <a:off x="7179166" y="4002029"/>
            <a:ext cx="1195244" cy="987376"/>
            <a:chOff x="4859405" y="4354920"/>
            <a:chExt cx="1195244" cy="987376"/>
          </a:xfrm>
        </p:grpSpPr>
        <p:sp>
          <p:nvSpPr>
            <p:cNvPr id="1025" name="Forme libre 1024"/>
            <p:cNvSpPr/>
            <p:nvPr/>
          </p:nvSpPr>
          <p:spPr bwMode="auto">
            <a:xfrm>
              <a:off x="5001352" y="4477063"/>
              <a:ext cx="927015" cy="259290"/>
            </a:xfrm>
            <a:custGeom>
              <a:avLst/>
              <a:gdLst>
                <a:gd name="connsiteX0" fmla="*/ 0 w 1284515"/>
                <a:gd name="connsiteY0" fmla="*/ 21771 h 359284"/>
                <a:gd name="connsiteX1" fmla="*/ 587829 w 1284515"/>
                <a:gd name="connsiteY1" fmla="*/ 359228 h 359284"/>
                <a:gd name="connsiteX2" fmla="*/ 1284515 w 1284515"/>
                <a:gd name="connsiteY2" fmla="*/ 0 h 359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84515" h="359284">
                  <a:moveTo>
                    <a:pt x="0" y="21771"/>
                  </a:moveTo>
                  <a:cubicBezTo>
                    <a:pt x="186871" y="192313"/>
                    <a:pt x="373743" y="362856"/>
                    <a:pt x="587829" y="359228"/>
                  </a:cubicBezTo>
                  <a:cubicBezTo>
                    <a:pt x="801915" y="355600"/>
                    <a:pt x="1043215" y="177800"/>
                    <a:pt x="1284515" y="0"/>
                  </a:cubicBezTo>
                </a:path>
              </a:pathLst>
            </a:cu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12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fr-FR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6" charset="0"/>
              </a:endParaRPr>
            </a:p>
          </p:txBody>
        </p:sp>
        <p:sp>
          <p:nvSpPr>
            <p:cNvPr id="37" name="Ellipse 36"/>
            <p:cNvSpPr/>
            <p:nvPr/>
          </p:nvSpPr>
          <p:spPr bwMode="auto">
            <a:xfrm>
              <a:off x="5794813" y="5082460"/>
              <a:ext cx="259836" cy="259836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12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6" charset="0"/>
              </a:endParaRPr>
            </a:p>
          </p:txBody>
        </p:sp>
        <p:sp>
          <p:nvSpPr>
            <p:cNvPr id="38" name="Ellipse 37"/>
            <p:cNvSpPr/>
            <p:nvPr/>
          </p:nvSpPr>
          <p:spPr bwMode="auto">
            <a:xfrm>
              <a:off x="4859405" y="5082460"/>
              <a:ext cx="259836" cy="259836"/>
            </a:xfrm>
            <a:prstGeom prst="ellipse">
              <a:avLst/>
            </a:prstGeom>
            <a:solidFill>
              <a:srgbClr val="00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12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6" charset="0"/>
              </a:endParaRPr>
            </a:p>
          </p:txBody>
        </p:sp>
        <p:sp>
          <p:nvSpPr>
            <p:cNvPr id="39" name="Ellipse 38"/>
            <p:cNvSpPr/>
            <p:nvPr/>
          </p:nvSpPr>
          <p:spPr bwMode="auto">
            <a:xfrm>
              <a:off x="4859405" y="4354920"/>
              <a:ext cx="259836" cy="259836"/>
            </a:xfrm>
            <a:prstGeom prst="ellipse">
              <a:avLst/>
            </a:prstGeom>
            <a:solidFill>
              <a:srgbClr val="FFCDCD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12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6" charset="0"/>
              </a:endParaRPr>
            </a:p>
          </p:txBody>
        </p:sp>
        <p:sp>
          <p:nvSpPr>
            <p:cNvPr id="40" name="Ellipse 39"/>
            <p:cNvSpPr/>
            <p:nvPr/>
          </p:nvSpPr>
          <p:spPr bwMode="auto">
            <a:xfrm>
              <a:off x="5794813" y="4354920"/>
              <a:ext cx="259836" cy="259836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12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6" charset="0"/>
              </a:endParaRPr>
            </a:p>
          </p:txBody>
        </p:sp>
        <p:cxnSp>
          <p:nvCxnSpPr>
            <p:cNvPr id="41" name="Connecteur droit 40"/>
            <p:cNvCxnSpPr>
              <a:stCxn id="40" idx="4"/>
              <a:endCxn id="37" idx="0"/>
            </p:cNvCxnSpPr>
            <p:nvPr/>
          </p:nvCxnSpPr>
          <p:spPr bwMode="auto">
            <a:xfrm>
              <a:off x="5924732" y="4614756"/>
              <a:ext cx="0" cy="467704"/>
            </a:xfrm>
            <a:prstGeom prst="line">
              <a:avLst/>
            </a:prstGeom>
            <a:solidFill>
              <a:srgbClr val="00B8FF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" name="Connecteur droit 41"/>
            <p:cNvCxnSpPr>
              <a:stCxn id="39" idx="6"/>
              <a:endCxn id="40" idx="2"/>
            </p:cNvCxnSpPr>
            <p:nvPr/>
          </p:nvCxnSpPr>
          <p:spPr bwMode="auto">
            <a:xfrm>
              <a:off x="5119241" y="4484838"/>
              <a:ext cx="675572" cy="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3" name="Connecteur droit 42"/>
            <p:cNvCxnSpPr>
              <a:stCxn id="39" idx="4"/>
              <a:endCxn id="38" idx="0"/>
            </p:cNvCxnSpPr>
            <p:nvPr/>
          </p:nvCxnSpPr>
          <p:spPr bwMode="auto">
            <a:xfrm>
              <a:off x="4989324" y="4614756"/>
              <a:ext cx="0" cy="467704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4" name="Connecteur droit 43"/>
            <p:cNvCxnSpPr>
              <a:stCxn id="37" idx="2"/>
              <a:endCxn id="38" idx="6"/>
            </p:cNvCxnSpPr>
            <p:nvPr/>
          </p:nvCxnSpPr>
          <p:spPr bwMode="auto">
            <a:xfrm flipH="1">
              <a:off x="5119241" y="5212378"/>
              <a:ext cx="675572" cy="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034" name="Groupe 1033"/>
          <p:cNvGrpSpPr/>
          <p:nvPr/>
        </p:nvGrpSpPr>
        <p:grpSpPr>
          <a:xfrm>
            <a:off x="4981566" y="3794161"/>
            <a:ext cx="1403113" cy="1403113"/>
            <a:chOff x="2832688" y="4057031"/>
            <a:chExt cx="1403113" cy="1403113"/>
          </a:xfrm>
        </p:grpSpPr>
        <p:cxnSp>
          <p:nvCxnSpPr>
            <p:cNvPr id="53" name="Connecteur droit 16"/>
            <p:cNvCxnSpPr>
              <a:cxnSpLocks noChangeShapeType="1"/>
            </p:cNvCxnSpPr>
            <p:nvPr/>
          </p:nvCxnSpPr>
          <p:spPr bwMode="auto">
            <a:xfrm rot="10800000" flipV="1">
              <a:off x="2971343" y="4184168"/>
              <a:ext cx="600840" cy="46147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4" name="Connecteur droit 18"/>
            <p:cNvCxnSpPr>
              <a:cxnSpLocks noChangeShapeType="1"/>
            </p:cNvCxnSpPr>
            <p:nvPr/>
          </p:nvCxnSpPr>
          <p:spPr bwMode="auto">
            <a:xfrm rot="16200000" flipH="1">
              <a:off x="2740788" y="4876195"/>
              <a:ext cx="692204" cy="231092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5" name="Connecteur droit 20"/>
            <p:cNvCxnSpPr>
              <a:cxnSpLocks noChangeShapeType="1"/>
            </p:cNvCxnSpPr>
            <p:nvPr/>
          </p:nvCxnSpPr>
          <p:spPr bwMode="auto">
            <a:xfrm>
              <a:off x="3202436" y="5337843"/>
              <a:ext cx="693278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6" name="Connecteur droit 23"/>
            <p:cNvCxnSpPr>
              <a:cxnSpLocks noChangeShapeType="1"/>
            </p:cNvCxnSpPr>
            <p:nvPr/>
          </p:nvCxnSpPr>
          <p:spPr bwMode="auto">
            <a:xfrm rot="5400000" flipH="1" flipV="1">
              <a:off x="3665158" y="4876195"/>
              <a:ext cx="692204" cy="231092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57" name="Connecteur droit 28"/>
            <p:cNvCxnSpPr>
              <a:cxnSpLocks noChangeShapeType="1"/>
            </p:cNvCxnSpPr>
            <p:nvPr/>
          </p:nvCxnSpPr>
          <p:spPr bwMode="auto">
            <a:xfrm>
              <a:off x="3572184" y="4184168"/>
              <a:ext cx="554622" cy="46147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58" name="Ellipse 57"/>
            <p:cNvSpPr/>
            <p:nvPr/>
          </p:nvSpPr>
          <p:spPr bwMode="auto">
            <a:xfrm>
              <a:off x="3435164" y="4057031"/>
              <a:ext cx="259836" cy="259836"/>
            </a:xfrm>
            <a:prstGeom prst="ellipse">
              <a:avLst/>
            </a:prstGeom>
            <a:solidFill>
              <a:srgbClr val="872D7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12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6" charset="0"/>
              </a:endParaRPr>
            </a:p>
          </p:txBody>
        </p:sp>
        <p:sp>
          <p:nvSpPr>
            <p:cNvPr id="59" name="Ellipse 58"/>
            <p:cNvSpPr/>
            <p:nvPr/>
          </p:nvSpPr>
          <p:spPr bwMode="auto">
            <a:xfrm>
              <a:off x="3975965" y="4524735"/>
              <a:ext cx="259836" cy="259836"/>
            </a:xfrm>
            <a:prstGeom prst="ellipse">
              <a:avLst/>
            </a:prstGeom>
            <a:solidFill>
              <a:srgbClr val="FFCDCD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12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6" charset="0"/>
              </a:endParaRPr>
            </a:p>
          </p:txBody>
        </p:sp>
        <p:sp>
          <p:nvSpPr>
            <p:cNvPr id="60" name="Ellipse 59"/>
            <p:cNvSpPr/>
            <p:nvPr/>
          </p:nvSpPr>
          <p:spPr bwMode="auto">
            <a:xfrm>
              <a:off x="3768096" y="5200307"/>
              <a:ext cx="259836" cy="259836"/>
            </a:xfrm>
            <a:prstGeom prst="ellipse">
              <a:avLst/>
            </a:prstGeom>
            <a:solidFill>
              <a:srgbClr val="00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12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6" charset="0"/>
              </a:endParaRPr>
            </a:p>
          </p:txBody>
        </p:sp>
        <p:sp>
          <p:nvSpPr>
            <p:cNvPr id="61" name="Ellipse 60"/>
            <p:cNvSpPr/>
            <p:nvPr/>
          </p:nvSpPr>
          <p:spPr bwMode="auto">
            <a:xfrm>
              <a:off x="3040557" y="5200308"/>
              <a:ext cx="259836" cy="259836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12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6" charset="0"/>
              </a:endParaRPr>
            </a:p>
          </p:txBody>
        </p:sp>
        <p:sp>
          <p:nvSpPr>
            <p:cNvPr id="62" name="Ellipse 61"/>
            <p:cNvSpPr/>
            <p:nvPr/>
          </p:nvSpPr>
          <p:spPr bwMode="auto">
            <a:xfrm>
              <a:off x="2832688" y="4524738"/>
              <a:ext cx="259836" cy="259836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12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6" charset="0"/>
              </a:endParaRPr>
            </a:p>
          </p:txBody>
        </p:sp>
      </p:grpSp>
      <p:grpSp>
        <p:nvGrpSpPr>
          <p:cNvPr id="76" name="Groupe 75"/>
          <p:cNvGrpSpPr/>
          <p:nvPr/>
        </p:nvGrpSpPr>
        <p:grpSpPr>
          <a:xfrm>
            <a:off x="984179" y="3808075"/>
            <a:ext cx="1195244" cy="987376"/>
            <a:chOff x="4859405" y="4354920"/>
            <a:chExt cx="1195244" cy="987376"/>
          </a:xfrm>
        </p:grpSpPr>
        <p:sp>
          <p:nvSpPr>
            <p:cNvPr id="78" name="Ellipse 77"/>
            <p:cNvSpPr/>
            <p:nvPr/>
          </p:nvSpPr>
          <p:spPr bwMode="auto">
            <a:xfrm>
              <a:off x="5794813" y="5082460"/>
              <a:ext cx="259836" cy="259836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12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6" charset="0"/>
              </a:endParaRPr>
            </a:p>
          </p:txBody>
        </p:sp>
        <p:sp>
          <p:nvSpPr>
            <p:cNvPr id="79" name="Ellipse 78"/>
            <p:cNvSpPr/>
            <p:nvPr/>
          </p:nvSpPr>
          <p:spPr bwMode="auto">
            <a:xfrm>
              <a:off x="4859405" y="5082460"/>
              <a:ext cx="259836" cy="259836"/>
            </a:xfrm>
            <a:prstGeom prst="ellipse">
              <a:avLst/>
            </a:prstGeom>
            <a:solidFill>
              <a:srgbClr val="00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12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6" charset="0"/>
              </a:endParaRPr>
            </a:p>
          </p:txBody>
        </p:sp>
        <p:sp>
          <p:nvSpPr>
            <p:cNvPr id="80" name="Ellipse 79"/>
            <p:cNvSpPr/>
            <p:nvPr/>
          </p:nvSpPr>
          <p:spPr bwMode="auto">
            <a:xfrm>
              <a:off x="4859405" y="4354920"/>
              <a:ext cx="259836" cy="259836"/>
            </a:xfrm>
            <a:prstGeom prst="ellipse">
              <a:avLst/>
            </a:prstGeom>
            <a:solidFill>
              <a:srgbClr val="FFCDCD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12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6" charset="0"/>
              </a:endParaRPr>
            </a:p>
          </p:txBody>
        </p:sp>
        <p:sp>
          <p:nvSpPr>
            <p:cNvPr id="81" name="Ellipse 80"/>
            <p:cNvSpPr/>
            <p:nvPr/>
          </p:nvSpPr>
          <p:spPr bwMode="auto">
            <a:xfrm>
              <a:off x="5794813" y="4354920"/>
              <a:ext cx="259836" cy="259836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49263" rtl="0" eaLnBrk="0" fontAlgn="base" latinLnBrk="0" hangingPunct="0">
                <a:lnSpc>
                  <a:spcPct val="124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6" charset="0"/>
              </a:endParaRPr>
            </a:p>
          </p:txBody>
        </p:sp>
        <p:cxnSp>
          <p:nvCxnSpPr>
            <p:cNvPr id="82" name="Connecteur droit 81"/>
            <p:cNvCxnSpPr>
              <a:stCxn id="81" idx="4"/>
              <a:endCxn id="78" idx="0"/>
            </p:cNvCxnSpPr>
            <p:nvPr/>
          </p:nvCxnSpPr>
          <p:spPr bwMode="auto">
            <a:xfrm>
              <a:off x="5924732" y="4614756"/>
              <a:ext cx="0" cy="467704"/>
            </a:xfrm>
            <a:prstGeom prst="line">
              <a:avLst/>
            </a:prstGeom>
            <a:solidFill>
              <a:srgbClr val="00B8FF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3" name="Connecteur droit 82"/>
            <p:cNvCxnSpPr>
              <a:stCxn id="80" idx="6"/>
              <a:endCxn id="81" idx="2"/>
            </p:cNvCxnSpPr>
            <p:nvPr/>
          </p:nvCxnSpPr>
          <p:spPr bwMode="auto">
            <a:xfrm>
              <a:off x="5119241" y="4484838"/>
              <a:ext cx="675572" cy="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4" name="Connecteur droit 83"/>
            <p:cNvCxnSpPr>
              <a:stCxn id="80" idx="4"/>
              <a:endCxn id="79" idx="0"/>
            </p:cNvCxnSpPr>
            <p:nvPr/>
          </p:nvCxnSpPr>
          <p:spPr bwMode="auto">
            <a:xfrm>
              <a:off x="4989324" y="4614756"/>
              <a:ext cx="0" cy="467704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5" name="Connecteur droit 84"/>
            <p:cNvCxnSpPr>
              <a:stCxn id="78" idx="2"/>
              <a:endCxn id="79" idx="6"/>
            </p:cNvCxnSpPr>
            <p:nvPr/>
          </p:nvCxnSpPr>
          <p:spPr bwMode="auto">
            <a:xfrm flipH="1">
              <a:off x="5119241" y="5212378"/>
              <a:ext cx="675572" cy="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90" name="ZoneTexte 89"/>
          <p:cNvSpPr txBox="1"/>
          <p:nvPr/>
        </p:nvSpPr>
        <p:spPr>
          <a:xfrm>
            <a:off x="749149" y="5301208"/>
            <a:ext cx="8287347" cy="1122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  <a:latin typeface="+mj-lt"/>
              </a:rPr>
              <a:t>Once Loads cycles are detected, multiple load generators (threaded link, tight shaft link) denote indeterminate static equilibrium.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800" dirty="0" smtClean="0">
                <a:solidFill>
                  <a:schemeClr val="tx1"/>
                </a:solidFill>
                <a:latin typeface="+mj-lt"/>
              </a:rPr>
              <a:t>Are those configuration functional or not?</a:t>
            </a:r>
            <a:endParaRPr lang="fr-FR" sz="18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08444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Unique name assumption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31640" y="1268413"/>
            <a:ext cx="7663135" cy="5328939"/>
          </a:xfrm>
        </p:spPr>
        <p:txBody>
          <a:bodyPr/>
          <a:lstStyle/>
          <a:p>
            <a:r>
              <a:rPr lang="en-US" sz="2400" dirty="0" smtClean="0"/>
              <a:t>DL </a:t>
            </a:r>
            <a:r>
              <a:rPr lang="en-US" sz="2400" dirty="0" err="1" smtClean="0"/>
              <a:t>reasoners</a:t>
            </a:r>
            <a:r>
              <a:rPr lang="en-US" sz="2400" dirty="0" smtClean="0"/>
              <a:t> (such as </a:t>
            </a:r>
            <a:r>
              <a:rPr lang="en-US" sz="2400" dirty="0" err="1" smtClean="0"/>
              <a:t>FaCT</a:t>
            </a:r>
            <a:r>
              <a:rPr lang="en-US" sz="2400" dirty="0" smtClean="0"/>
              <a:t>++, Pellet) don not consider the UNA:</a:t>
            </a:r>
          </a:p>
          <a:p>
            <a:r>
              <a:rPr lang="en-US" sz="2400" dirty="0" smtClean="0"/>
              <a:t>Example 1</a:t>
            </a:r>
          </a:p>
          <a:p>
            <a:pPr lvl="1"/>
            <a:r>
              <a:rPr lang="en-US" sz="2000" dirty="0" smtClean="0">
                <a:solidFill>
                  <a:srgbClr val="00B050"/>
                </a:solidFill>
              </a:rPr>
              <a:t>Adam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002060"/>
                </a:solidFill>
              </a:rPr>
              <a:t>father of </a:t>
            </a:r>
            <a:r>
              <a:rPr lang="en-US" sz="2000" dirty="0" smtClean="0">
                <a:solidFill>
                  <a:srgbClr val="00B050"/>
                </a:solidFill>
              </a:rPr>
              <a:t>Abel</a:t>
            </a:r>
          </a:p>
          <a:p>
            <a:pPr lvl="1"/>
            <a:r>
              <a:rPr lang="en-US" sz="2000" dirty="0" smtClean="0">
                <a:solidFill>
                  <a:srgbClr val="00B050"/>
                </a:solidFill>
              </a:rPr>
              <a:t>Adam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002060"/>
                </a:solidFill>
              </a:rPr>
              <a:t>father of </a:t>
            </a:r>
            <a:r>
              <a:rPr lang="en-US" sz="2000" dirty="0" smtClean="0">
                <a:solidFill>
                  <a:srgbClr val="00B050"/>
                </a:solidFill>
              </a:rPr>
              <a:t>Cain</a:t>
            </a:r>
          </a:p>
          <a:p>
            <a:pPr lvl="1"/>
            <a:r>
              <a:rPr lang="en-US" sz="2000" dirty="0" smtClean="0"/>
              <a:t>Father of at least 2 = {}</a:t>
            </a:r>
          </a:p>
          <a:p>
            <a:r>
              <a:rPr lang="en-US" sz="2400" dirty="0" smtClean="0"/>
              <a:t>Example 2</a:t>
            </a:r>
          </a:p>
          <a:p>
            <a:pPr lvl="1"/>
            <a:r>
              <a:rPr lang="en-US" sz="2000" dirty="0" smtClean="0">
                <a:solidFill>
                  <a:srgbClr val="00B050"/>
                </a:solidFill>
              </a:rPr>
              <a:t>Adam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002060"/>
                </a:solidFill>
              </a:rPr>
              <a:t>father of </a:t>
            </a:r>
            <a:r>
              <a:rPr lang="en-US" sz="2000" dirty="0" smtClean="0">
                <a:solidFill>
                  <a:srgbClr val="00B050"/>
                </a:solidFill>
              </a:rPr>
              <a:t>Abel</a:t>
            </a:r>
          </a:p>
          <a:p>
            <a:pPr lvl="1"/>
            <a:r>
              <a:rPr lang="en-US" sz="2000" dirty="0" smtClean="0">
                <a:solidFill>
                  <a:srgbClr val="00B050"/>
                </a:solidFill>
              </a:rPr>
              <a:t>Adam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002060"/>
                </a:solidFill>
              </a:rPr>
              <a:t>father of </a:t>
            </a:r>
            <a:r>
              <a:rPr lang="en-US" sz="2000" dirty="0" smtClean="0">
                <a:solidFill>
                  <a:srgbClr val="00B050"/>
                </a:solidFill>
              </a:rPr>
              <a:t>Cain</a:t>
            </a:r>
          </a:p>
          <a:p>
            <a:pPr lvl="1"/>
            <a:r>
              <a:rPr lang="en-US" sz="2000" dirty="0" smtClean="0">
                <a:solidFill>
                  <a:srgbClr val="00B050"/>
                </a:solidFill>
              </a:rPr>
              <a:t>Abel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002060"/>
                </a:solidFill>
              </a:rPr>
              <a:t>is different from </a:t>
            </a:r>
            <a:r>
              <a:rPr lang="en-US" sz="2000" dirty="0" smtClean="0">
                <a:solidFill>
                  <a:srgbClr val="00B050"/>
                </a:solidFill>
              </a:rPr>
              <a:t>Cain</a:t>
            </a:r>
          </a:p>
          <a:p>
            <a:pPr lvl="1"/>
            <a:r>
              <a:rPr lang="en-US" sz="2000" dirty="0" smtClean="0"/>
              <a:t>Father of at least 2 = {</a:t>
            </a:r>
            <a:r>
              <a:rPr lang="en-US" sz="2000" dirty="0" smtClean="0">
                <a:solidFill>
                  <a:srgbClr val="00B050"/>
                </a:solidFill>
              </a:rPr>
              <a:t>Adam</a:t>
            </a:r>
            <a:r>
              <a:rPr lang="en-US" sz="2000" dirty="0" smtClean="0"/>
              <a:t>}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2319984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World Assumption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03350" y="1268413"/>
            <a:ext cx="7591425" cy="5328939"/>
          </a:xfrm>
        </p:spPr>
        <p:txBody>
          <a:bodyPr/>
          <a:lstStyle/>
          <a:p>
            <a:r>
              <a:rPr lang="en-US" sz="2400" dirty="0" smtClean="0"/>
              <a:t>DL </a:t>
            </a:r>
            <a:r>
              <a:rPr lang="en-US" sz="2400" dirty="0" err="1" smtClean="0"/>
              <a:t>reasoners</a:t>
            </a:r>
            <a:r>
              <a:rPr lang="en-US" sz="2400" dirty="0" smtClean="0"/>
              <a:t> don not consider the OWA, thus, our knowledge base should be closed </a:t>
            </a:r>
            <a:r>
              <a:rPr lang="en-US" sz="2400" i="1" dirty="0" smtClean="0"/>
              <a:t>locally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Example 1</a:t>
            </a:r>
          </a:p>
          <a:p>
            <a:pPr lvl="1"/>
            <a:r>
              <a:rPr lang="en-US" sz="2000" dirty="0">
                <a:solidFill>
                  <a:srgbClr val="00B050"/>
                </a:solidFill>
              </a:rPr>
              <a:t>Adam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02060"/>
                </a:solidFill>
              </a:rPr>
              <a:t>father of </a:t>
            </a:r>
            <a:r>
              <a:rPr lang="en-US" sz="2000" dirty="0" smtClean="0">
                <a:solidFill>
                  <a:srgbClr val="00B050"/>
                </a:solidFill>
              </a:rPr>
              <a:t>Abel </a:t>
            </a:r>
            <a:r>
              <a:rPr lang="en-US" sz="2000" dirty="0" smtClean="0">
                <a:solidFill>
                  <a:srgbClr val="C00000"/>
                </a:solidFill>
              </a:rPr>
              <a:t>and </a:t>
            </a:r>
            <a:r>
              <a:rPr lang="en-US" sz="2000" dirty="0" smtClean="0">
                <a:solidFill>
                  <a:srgbClr val="00B050"/>
                </a:solidFill>
              </a:rPr>
              <a:t>Adam</a:t>
            </a:r>
            <a:r>
              <a:rPr lang="en-US" sz="2000" dirty="0" smtClean="0"/>
              <a:t> </a:t>
            </a:r>
            <a:r>
              <a:rPr lang="en-US" sz="2000" dirty="0">
                <a:solidFill>
                  <a:srgbClr val="002060"/>
                </a:solidFill>
              </a:rPr>
              <a:t>father of </a:t>
            </a:r>
            <a:r>
              <a:rPr lang="en-US" sz="2000" dirty="0">
                <a:solidFill>
                  <a:srgbClr val="00B050"/>
                </a:solidFill>
              </a:rPr>
              <a:t>Cain</a:t>
            </a:r>
          </a:p>
          <a:p>
            <a:pPr lvl="1"/>
            <a:r>
              <a:rPr lang="en-US" sz="2000" dirty="0">
                <a:solidFill>
                  <a:srgbClr val="00B050"/>
                </a:solidFill>
              </a:rPr>
              <a:t>Abel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02060"/>
                </a:solidFill>
              </a:rPr>
              <a:t>is different from </a:t>
            </a:r>
            <a:r>
              <a:rPr lang="en-US" sz="2000" dirty="0">
                <a:solidFill>
                  <a:srgbClr val="00B050"/>
                </a:solidFill>
              </a:rPr>
              <a:t>Cain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</a:rPr>
              <a:t>Not</a:t>
            </a:r>
            <a:r>
              <a:rPr lang="en-US" sz="2000" dirty="0"/>
              <a:t> </a:t>
            </a:r>
            <a:r>
              <a:rPr lang="en-US" sz="2000" dirty="0" smtClean="0"/>
              <a:t>father </a:t>
            </a:r>
            <a:r>
              <a:rPr lang="en-US" sz="2000" dirty="0"/>
              <a:t>of </a:t>
            </a:r>
            <a:r>
              <a:rPr lang="en-US" sz="2000" dirty="0" smtClean="0">
                <a:solidFill>
                  <a:srgbClr val="00B050"/>
                </a:solidFill>
              </a:rPr>
              <a:t>Eve</a:t>
            </a:r>
            <a:r>
              <a:rPr lang="en-US" sz="2000" dirty="0" smtClean="0"/>
              <a:t> = {}</a:t>
            </a:r>
            <a:endParaRPr lang="fr-FR" sz="2000" dirty="0"/>
          </a:p>
          <a:p>
            <a:r>
              <a:rPr lang="en-US" sz="2400" dirty="0"/>
              <a:t>Example </a:t>
            </a:r>
            <a:r>
              <a:rPr lang="en-US" sz="2400" dirty="0" smtClean="0"/>
              <a:t>2</a:t>
            </a:r>
            <a:endParaRPr lang="en-US" sz="2400" dirty="0"/>
          </a:p>
          <a:p>
            <a:pPr lvl="1"/>
            <a:r>
              <a:rPr lang="en-US" sz="2000" dirty="0">
                <a:solidFill>
                  <a:srgbClr val="00B050"/>
                </a:solidFill>
              </a:rPr>
              <a:t>Adam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02060"/>
                </a:solidFill>
              </a:rPr>
              <a:t>father of </a:t>
            </a:r>
            <a:r>
              <a:rPr lang="en-US" sz="2000" dirty="0">
                <a:solidFill>
                  <a:srgbClr val="00B050"/>
                </a:solidFill>
              </a:rPr>
              <a:t>Abel </a:t>
            </a:r>
            <a:r>
              <a:rPr lang="en-US" sz="2000" dirty="0">
                <a:solidFill>
                  <a:srgbClr val="C00000"/>
                </a:solidFill>
              </a:rPr>
              <a:t>and </a:t>
            </a:r>
            <a:r>
              <a:rPr lang="en-US" sz="2000" dirty="0">
                <a:solidFill>
                  <a:srgbClr val="00B050"/>
                </a:solidFill>
              </a:rPr>
              <a:t>Adam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02060"/>
                </a:solidFill>
              </a:rPr>
              <a:t>father of </a:t>
            </a:r>
            <a:r>
              <a:rPr lang="en-US" sz="2000" dirty="0">
                <a:solidFill>
                  <a:srgbClr val="00B050"/>
                </a:solidFill>
              </a:rPr>
              <a:t>Cain</a:t>
            </a:r>
          </a:p>
          <a:p>
            <a:pPr lvl="1"/>
            <a:r>
              <a:rPr lang="en-US" sz="2000" dirty="0" smtClean="0">
                <a:solidFill>
                  <a:srgbClr val="00B050"/>
                </a:solidFill>
              </a:rPr>
              <a:t>Abel</a:t>
            </a:r>
            <a:r>
              <a:rPr lang="en-US" sz="2000" dirty="0" smtClean="0"/>
              <a:t>, </a:t>
            </a:r>
            <a:r>
              <a:rPr lang="en-US" sz="2000" dirty="0" smtClean="0">
                <a:solidFill>
                  <a:srgbClr val="00B050"/>
                </a:solidFill>
              </a:rPr>
              <a:t>Cain </a:t>
            </a:r>
            <a:r>
              <a:rPr lang="en-US" sz="2000" dirty="0" smtClean="0">
                <a:solidFill>
                  <a:schemeClr val="tx1"/>
                </a:solidFill>
              </a:rPr>
              <a:t>and</a:t>
            </a:r>
            <a:r>
              <a:rPr lang="en-US" sz="2000" dirty="0" smtClean="0">
                <a:solidFill>
                  <a:srgbClr val="00B050"/>
                </a:solidFill>
              </a:rPr>
              <a:t> Eve </a:t>
            </a:r>
            <a:r>
              <a:rPr lang="en-US" sz="2000" dirty="0" smtClean="0">
                <a:solidFill>
                  <a:schemeClr val="tx1"/>
                </a:solidFill>
              </a:rPr>
              <a:t>are mutually different</a:t>
            </a:r>
            <a:r>
              <a:rPr lang="en-US" sz="2000" dirty="0" smtClean="0">
                <a:solidFill>
                  <a:srgbClr val="00B050"/>
                </a:solidFill>
              </a:rPr>
              <a:t>.</a:t>
            </a:r>
          </a:p>
          <a:p>
            <a:pPr lvl="1"/>
            <a:r>
              <a:rPr lang="en-US" sz="2000" dirty="0" smtClean="0">
                <a:solidFill>
                  <a:srgbClr val="00B050"/>
                </a:solidFill>
              </a:rPr>
              <a:t>Adam </a:t>
            </a:r>
            <a:r>
              <a:rPr lang="en-US" sz="2000" dirty="0" smtClean="0">
                <a:solidFill>
                  <a:schemeClr val="tx1"/>
                </a:solidFill>
              </a:rPr>
              <a:t>has at most 2 children.</a:t>
            </a:r>
            <a:endParaRPr lang="en-US" sz="2000" dirty="0">
              <a:solidFill>
                <a:srgbClr val="00B050"/>
              </a:solidFill>
            </a:endParaRPr>
          </a:p>
          <a:p>
            <a:pPr lvl="1"/>
            <a:r>
              <a:rPr lang="en-US" sz="2000" dirty="0" smtClean="0">
                <a:solidFill>
                  <a:srgbClr val="C00000"/>
                </a:solidFill>
              </a:rPr>
              <a:t>Not</a:t>
            </a:r>
            <a:r>
              <a:rPr lang="en-US" sz="2000" dirty="0" smtClean="0"/>
              <a:t> father </a:t>
            </a:r>
            <a:r>
              <a:rPr lang="en-US" sz="2000" dirty="0"/>
              <a:t>of </a:t>
            </a:r>
            <a:r>
              <a:rPr lang="en-US" sz="2000" dirty="0">
                <a:solidFill>
                  <a:srgbClr val="00B050"/>
                </a:solidFill>
              </a:rPr>
              <a:t>Eve</a:t>
            </a:r>
            <a:r>
              <a:rPr lang="en-US" sz="2000" dirty="0"/>
              <a:t> = </a:t>
            </a:r>
            <a:r>
              <a:rPr lang="en-US" sz="2000" dirty="0" smtClean="0"/>
              <a:t>{</a:t>
            </a:r>
            <a:r>
              <a:rPr lang="en-US" sz="2000" dirty="0" smtClean="0">
                <a:solidFill>
                  <a:srgbClr val="00B050"/>
                </a:solidFill>
              </a:rPr>
              <a:t>Adam</a:t>
            </a:r>
            <a:r>
              <a:rPr lang="en-US" sz="2000" dirty="0" smtClean="0"/>
              <a:t>}</a:t>
            </a:r>
            <a:endParaRPr lang="fr-FR" sz="2000" dirty="0"/>
          </a:p>
          <a:p>
            <a:pPr marL="0" indent="0">
              <a:buNone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446882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Impact on our reasoning</a:t>
            </a: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5577820"/>
              </p:ext>
            </p:extLst>
          </p:nvPr>
        </p:nvGraphicFramePr>
        <p:xfrm>
          <a:off x="1403350" y="1268413"/>
          <a:ext cx="7591425" cy="239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20978"/>
                <a:gridCol w="720080"/>
                <a:gridCol w="75036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Query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UNA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OWA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Cap-Screw </a:t>
                      </a:r>
                      <a:r>
                        <a:rPr lang="en-US" dirty="0" smtClean="0">
                          <a:sym typeface="Wingdings" pitchFamily="2" charset="2"/>
                        </a:rPr>
                        <a:t> at least one Threaded Link</a:t>
                      </a:r>
                      <a:r>
                        <a:rPr lang="en-US" baseline="0" dirty="0" smtClean="0">
                          <a:sym typeface="Wingdings" pitchFamily="2" charset="2"/>
                        </a:rPr>
                        <a:t> and </a:t>
                      </a:r>
                      <a:r>
                        <a:rPr lang="en-US" dirty="0" smtClean="0"/>
                        <a:t>one Planar</a:t>
                      </a:r>
                      <a:r>
                        <a:rPr lang="en-US" baseline="0" dirty="0" smtClean="0"/>
                        <a:t> Support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fr-FR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Stud </a:t>
                      </a:r>
                      <a:r>
                        <a:rPr lang="en-US" dirty="0" smtClean="0">
                          <a:sym typeface="Wingdings" pitchFamily="2" charset="2"/>
                        </a:rPr>
                        <a:t> at least 2 Threaded Links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fr-FR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Stud </a:t>
                      </a:r>
                      <a:r>
                        <a:rPr lang="en-US" dirty="0" smtClean="0">
                          <a:sym typeface="Wingdings" pitchFamily="2" charset="2"/>
                        </a:rPr>
                        <a:t> at least 2 Threaded</a:t>
                      </a:r>
                      <a:r>
                        <a:rPr lang="en-US" baseline="0" dirty="0" smtClean="0">
                          <a:sym typeface="Wingdings" pitchFamily="2" charset="2"/>
                        </a:rPr>
                        <a:t> Links and no Planar Support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fr-FR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Nut </a:t>
                      </a:r>
                      <a:r>
                        <a:rPr lang="en-US" dirty="0" smtClean="0">
                          <a:sym typeface="Wingdings" pitchFamily="2" charset="2"/>
                        </a:rPr>
                        <a:t> Only</a:t>
                      </a:r>
                      <a:r>
                        <a:rPr lang="en-US" baseline="0" dirty="0" smtClean="0">
                          <a:sym typeface="Wingdings" pitchFamily="2" charset="2"/>
                        </a:rPr>
                        <a:t> 2 Interfaces: one Planar Support and one Threaded link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fr-FR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ZoneTexte 4"/>
          <p:cNvSpPr txBox="1"/>
          <p:nvPr/>
        </p:nvSpPr>
        <p:spPr>
          <a:xfrm>
            <a:off x="1388570" y="3861048"/>
            <a:ext cx="7478329" cy="256490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Meaningful rules always require those assumption.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+mj-lt"/>
              </a:rPr>
              <a:t>In our work, supplementary fact are provided to the </a:t>
            </a:r>
            <a:r>
              <a:rPr lang="en-US" dirty="0" err="1" smtClean="0">
                <a:solidFill>
                  <a:schemeClr val="tx1"/>
                </a:solidFill>
                <a:latin typeface="+mj-lt"/>
              </a:rPr>
              <a:t>reasoner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+mj-lt"/>
              </a:rPr>
              <a:t>to distinguish instances (solving the UNA) and to locally close the word by cardinality constraints (solving the OWA).</a:t>
            </a:r>
            <a:endParaRPr lang="fr-FR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90913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Latest communications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03350" y="1340321"/>
            <a:ext cx="7591425" cy="4752975"/>
          </a:xfrm>
        </p:spPr>
        <p:txBody>
          <a:bodyPr/>
          <a:lstStyle/>
          <a:p>
            <a:r>
              <a:rPr lang="en-US" sz="2400" dirty="0"/>
              <a:t>Article “</a:t>
            </a:r>
            <a:r>
              <a:rPr lang="en-US" sz="2400" b="1" dirty="0"/>
              <a:t>Deriving Functional Properties of Components from the Analysis of Digital Mock-ups</a:t>
            </a:r>
            <a:r>
              <a:rPr lang="en-US" sz="2400" dirty="0" smtClean="0"/>
              <a:t>” submitted to a </a:t>
            </a:r>
            <a:r>
              <a:rPr lang="en-US" sz="2400" dirty="0"/>
              <a:t>special issue “Morphological, structural and functional </a:t>
            </a:r>
            <a:r>
              <a:rPr lang="en-US" sz="2400" dirty="0" err="1"/>
              <a:t>modelling</a:t>
            </a:r>
            <a:r>
              <a:rPr lang="en-US" sz="2400" dirty="0"/>
              <a:t> and CAD-centric information exchange for complex collaborative design efforts in industry” of </a:t>
            </a:r>
            <a:r>
              <a:rPr lang="en-US" sz="2400" i="1" dirty="0"/>
              <a:t>Engineering Computations – Computer Aided Design </a:t>
            </a:r>
            <a:r>
              <a:rPr lang="en-US" sz="2400" i="1" dirty="0" smtClean="0"/>
              <a:t>Software</a:t>
            </a:r>
            <a:r>
              <a:rPr lang="en-US" sz="2400" dirty="0" smtClean="0"/>
              <a:t>, in the frame of ROMMA project.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450129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d-10.03-Modele_slide_G-Scop">
  <a:themeElements>
    <a:clrScheme name="Thème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hème 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24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24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</a:defRPr>
        </a:defPPr>
      </a:lstStyle>
    </a:lnDef>
  </a:objectDefaults>
  <a:extraClrSchemeLst>
    <a:extraClrScheme>
      <a:clrScheme name="Thème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hème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ème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odèle par défaut">
  <a:themeElements>
    <a:clrScheme name="Modèle par défau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Modèle par défau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24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24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</a:defRPr>
        </a:defPPr>
      </a:lstStyle>
    </a:lnDef>
  </a:objectDefaults>
  <a:extraClrSchemeLst>
    <a:extraClrScheme>
      <a:clrScheme name="Modèle par défau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Mod-10.03-Modele_slide_G-Scop</Template>
  <TotalTime>2238</TotalTime>
  <Words>551</Words>
  <Application>Microsoft Office PowerPoint</Application>
  <PresentationFormat>Affichage à l'écran (4:3)</PresentationFormat>
  <Paragraphs>117</Paragraphs>
  <Slides>12</Slides>
  <Notes>2</Notes>
  <HiddenSlides>0</HiddenSlides>
  <MMClips>0</MMClips>
  <ScaleCrop>false</ScaleCrop>
  <HeadingPairs>
    <vt:vector size="4" baseType="variant">
      <vt:variant>
        <vt:lpstr>Thème</vt:lpstr>
      </vt:variant>
      <vt:variant>
        <vt:i4>2</vt:i4>
      </vt:variant>
      <vt:variant>
        <vt:lpstr>Titres des diapositives</vt:lpstr>
      </vt:variant>
      <vt:variant>
        <vt:i4>12</vt:i4>
      </vt:variant>
    </vt:vector>
  </HeadingPairs>
  <TitlesOfParts>
    <vt:vector size="14" baseType="lpstr">
      <vt:lpstr>Mod-10.03-Modele_slide_G-Scop</vt:lpstr>
      <vt:lpstr>Modèle par défaut</vt:lpstr>
      <vt:lpstr>From CAD to FEA through functional restructuring of the geometry</vt:lpstr>
      <vt:lpstr>Overview</vt:lpstr>
      <vt:lpstr>Workflow Reminder</vt:lpstr>
      <vt:lpstr>Internal Force Cycles</vt:lpstr>
      <vt:lpstr>Indeterminate static equilibrium</vt:lpstr>
      <vt:lpstr>Unique name assumption</vt:lpstr>
      <vt:lpstr>Open World Assumption</vt:lpstr>
      <vt:lpstr>Impact on our reasoning</vt:lpstr>
      <vt:lpstr>Latest communications</vt:lpstr>
      <vt:lpstr>Thanks</vt:lpstr>
      <vt:lpstr>LCS &amp; Internal Force Cycles</vt:lpstr>
      <vt:lpstr>Indeterminate static equilibrium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Titre de la présentation</dc:title>
  <dc:creator>ahmad</dc:creator>
  <cp:lastModifiedBy>Ahmad Shahwan</cp:lastModifiedBy>
  <cp:revision>137</cp:revision>
  <dcterms:created xsi:type="dcterms:W3CDTF">2012-12-09T16:18:33Z</dcterms:created>
  <dcterms:modified xsi:type="dcterms:W3CDTF">2013-03-12T06:55:30Z</dcterms:modified>
</cp:coreProperties>
</file>