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ShowLst>
    <p:custShow name="Custom Show 1" id="0">
      <p:sldLst>
        <p:sld r:id="rId2"/>
        <p:sld r:id="rId7"/>
        <p:sld r:id="rId8"/>
        <p:sld r:id="rId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201" autoAdjust="0"/>
  </p:normalViewPr>
  <p:slideViewPr>
    <p:cSldViewPr snapToGrid="0">
      <p:cViewPr varScale="1">
        <p:scale>
          <a:sx n="87" d="100"/>
          <a:sy n="87"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339780-81A2-4AEB-BC52-AA80B1D0A2EC}"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19947-855E-4E83-9DFA-3E41CCEC03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79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339780-81A2-4AEB-BC52-AA80B1D0A2EC}"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19947-855E-4E83-9DFA-3E41CCEC0353}" type="slidenum">
              <a:rPr lang="en-US" smtClean="0"/>
              <a:t>‹#›</a:t>
            </a:fld>
            <a:endParaRPr lang="en-US"/>
          </a:p>
        </p:txBody>
      </p:sp>
    </p:spTree>
    <p:extLst>
      <p:ext uri="{BB962C8B-B14F-4D97-AF65-F5344CB8AC3E}">
        <p14:creationId xmlns:p14="http://schemas.microsoft.com/office/powerpoint/2010/main" val="22740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339780-81A2-4AEB-BC52-AA80B1D0A2EC}"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19947-855E-4E83-9DFA-3E41CCEC0353}" type="slidenum">
              <a:rPr lang="en-US" smtClean="0"/>
              <a:t>‹#›</a:t>
            </a:fld>
            <a:endParaRPr lang="en-US"/>
          </a:p>
        </p:txBody>
      </p:sp>
    </p:spTree>
    <p:extLst>
      <p:ext uri="{BB962C8B-B14F-4D97-AF65-F5344CB8AC3E}">
        <p14:creationId xmlns:p14="http://schemas.microsoft.com/office/powerpoint/2010/main" val="68954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339780-81A2-4AEB-BC52-AA80B1D0A2EC}"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19947-855E-4E83-9DFA-3E41CCEC0353}" type="slidenum">
              <a:rPr lang="en-US" smtClean="0"/>
              <a:t>‹#›</a:t>
            </a:fld>
            <a:endParaRPr lang="en-US"/>
          </a:p>
        </p:txBody>
      </p:sp>
    </p:spTree>
    <p:extLst>
      <p:ext uri="{BB962C8B-B14F-4D97-AF65-F5344CB8AC3E}">
        <p14:creationId xmlns:p14="http://schemas.microsoft.com/office/powerpoint/2010/main" val="221437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339780-81A2-4AEB-BC52-AA80B1D0A2EC}"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19947-855E-4E83-9DFA-3E41CCEC03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06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339780-81A2-4AEB-BC52-AA80B1D0A2EC}"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19947-855E-4E83-9DFA-3E41CCEC0353}" type="slidenum">
              <a:rPr lang="en-US" smtClean="0"/>
              <a:t>‹#›</a:t>
            </a:fld>
            <a:endParaRPr lang="en-US"/>
          </a:p>
        </p:txBody>
      </p:sp>
    </p:spTree>
    <p:extLst>
      <p:ext uri="{BB962C8B-B14F-4D97-AF65-F5344CB8AC3E}">
        <p14:creationId xmlns:p14="http://schemas.microsoft.com/office/powerpoint/2010/main" val="116082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339780-81A2-4AEB-BC52-AA80B1D0A2EC}" type="datetimeFigureOut">
              <a:rPr lang="en-US" smtClean="0"/>
              <a:t>8/14/2022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019947-855E-4E83-9DFA-3E41CCEC0353}" type="slidenum">
              <a:rPr lang="en-US" smtClean="0"/>
              <a:t>‹#›</a:t>
            </a:fld>
            <a:endParaRPr lang="en-US"/>
          </a:p>
        </p:txBody>
      </p:sp>
    </p:spTree>
    <p:extLst>
      <p:ext uri="{BB962C8B-B14F-4D97-AF65-F5344CB8AC3E}">
        <p14:creationId xmlns:p14="http://schemas.microsoft.com/office/powerpoint/2010/main" val="36530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339780-81A2-4AEB-BC52-AA80B1D0A2EC}" type="datetimeFigureOut">
              <a:rPr lang="en-US" smtClean="0"/>
              <a:t>8/14/2022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019947-855E-4E83-9DFA-3E41CCEC0353}" type="slidenum">
              <a:rPr lang="en-US" smtClean="0"/>
              <a:t>‹#›</a:t>
            </a:fld>
            <a:endParaRPr lang="en-US"/>
          </a:p>
        </p:txBody>
      </p:sp>
    </p:spTree>
    <p:extLst>
      <p:ext uri="{BB962C8B-B14F-4D97-AF65-F5344CB8AC3E}">
        <p14:creationId xmlns:p14="http://schemas.microsoft.com/office/powerpoint/2010/main" val="188933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339780-81A2-4AEB-BC52-AA80B1D0A2EC}" type="datetimeFigureOut">
              <a:rPr lang="en-US" smtClean="0"/>
              <a:t>8/14/2022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E019947-855E-4E83-9DFA-3E41CCEC0353}" type="slidenum">
              <a:rPr lang="en-US" smtClean="0"/>
              <a:t>‹#›</a:t>
            </a:fld>
            <a:endParaRPr lang="en-US"/>
          </a:p>
        </p:txBody>
      </p:sp>
    </p:spTree>
    <p:extLst>
      <p:ext uri="{BB962C8B-B14F-4D97-AF65-F5344CB8AC3E}">
        <p14:creationId xmlns:p14="http://schemas.microsoft.com/office/powerpoint/2010/main" val="22269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339780-81A2-4AEB-BC52-AA80B1D0A2EC}" type="datetimeFigureOut">
              <a:rPr lang="en-US" smtClean="0"/>
              <a:t>8/14/2022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019947-855E-4E83-9DFA-3E41CCEC0353}" type="slidenum">
              <a:rPr lang="en-US" smtClean="0"/>
              <a:t>‹#›</a:t>
            </a:fld>
            <a:endParaRPr lang="en-US"/>
          </a:p>
        </p:txBody>
      </p:sp>
    </p:spTree>
    <p:extLst>
      <p:ext uri="{BB962C8B-B14F-4D97-AF65-F5344CB8AC3E}">
        <p14:creationId xmlns:p14="http://schemas.microsoft.com/office/powerpoint/2010/main" val="176556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339780-81A2-4AEB-BC52-AA80B1D0A2EC}"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019947-855E-4E83-9DFA-3E41CCEC0353}" type="slidenum">
              <a:rPr lang="en-US" smtClean="0"/>
              <a:t>‹#›</a:t>
            </a:fld>
            <a:endParaRPr lang="en-US"/>
          </a:p>
        </p:txBody>
      </p:sp>
    </p:spTree>
    <p:extLst>
      <p:ext uri="{BB962C8B-B14F-4D97-AF65-F5344CB8AC3E}">
        <p14:creationId xmlns:p14="http://schemas.microsoft.com/office/powerpoint/2010/main" val="348858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339780-81A2-4AEB-BC52-AA80B1D0A2EC}" type="datetimeFigureOut">
              <a:rPr lang="en-US" smtClean="0"/>
              <a:t>8/14/2022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019947-855E-4E83-9DFA-3E41CCEC035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0243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0607-9122-2841-BEDE-E3BFE39D2500}"/>
              </a:ext>
            </a:extLst>
          </p:cNvPr>
          <p:cNvSpPr>
            <a:spLocks noGrp="1"/>
          </p:cNvSpPr>
          <p:nvPr>
            <p:ph type="ctrTitle"/>
          </p:nvPr>
        </p:nvSpPr>
        <p:spPr>
          <a:xfrm>
            <a:off x="1018509" y="936463"/>
            <a:ext cx="9966960" cy="3405591"/>
          </a:xfrm>
        </p:spPr>
        <p:txBody>
          <a:bodyPr/>
          <a:lstStyle/>
          <a:p>
            <a:pPr algn="ctr"/>
            <a:r>
              <a:rPr lang="en-US" b="1" dirty="0"/>
              <a:t>Inheritance</a:t>
            </a:r>
            <a:br>
              <a:rPr lang="en-US" b="1" dirty="0"/>
            </a:br>
            <a:r>
              <a:rPr lang="en-US" sz="6000" b="1" dirty="0"/>
              <a:t>Lab # 6</a:t>
            </a:r>
          </a:p>
        </p:txBody>
      </p:sp>
    </p:spTree>
    <p:extLst>
      <p:ext uri="{BB962C8B-B14F-4D97-AF65-F5344CB8AC3E}">
        <p14:creationId xmlns:p14="http://schemas.microsoft.com/office/powerpoint/2010/main" val="3498706862"/>
      </p:ext>
    </p:extLst>
  </p:cSld>
  <p:clrMapOvr>
    <a:masterClrMapping/>
  </p:clrMapOvr>
  <mc:AlternateContent xmlns:mc="http://schemas.openxmlformats.org/markup-compatibility/2006" xmlns:p14="http://schemas.microsoft.com/office/powerpoint/2010/main">
    <mc:Choice Requires="p14">
      <p:transition spd="slow" p14:dur="2000" advTm="7370"/>
    </mc:Choice>
    <mc:Fallback xmlns="">
      <p:transition spd="slow" advTm="737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B2CD3-09B1-6AFE-A53C-C33D158B3FE5}"/>
              </a:ext>
            </a:extLst>
          </p:cNvPr>
          <p:cNvSpPr>
            <a:spLocks noGrp="1"/>
          </p:cNvSpPr>
          <p:nvPr>
            <p:ph idx="1"/>
          </p:nvPr>
        </p:nvSpPr>
        <p:spPr>
          <a:xfrm>
            <a:off x="0" y="-1"/>
            <a:ext cx="12192000" cy="7028761"/>
          </a:xfrm>
        </p:spPr>
        <p:txBody>
          <a:bodyPr>
            <a:normAutofit fontScale="85000" lnSpcReduction="20000"/>
          </a:bodyPr>
          <a:lstStyle/>
          <a:p>
            <a:pPr marL="0" indent="0">
              <a:buNone/>
            </a:pPr>
            <a:r>
              <a:rPr lang="en-US" dirty="0"/>
              <a:t>class Move						class Move2 : public Move</a:t>
            </a:r>
          </a:p>
          <a:p>
            <a:pPr marL="0" indent="0">
              <a:buNone/>
            </a:pPr>
            <a:r>
              <a:rPr lang="en-US" dirty="0"/>
              <a:t>{							{</a:t>
            </a:r>
          </a:p>
          <a:p>
            <a:pPr marL="0" indent="0">
              <a:buNone/>
            </a:pPr>
            <a:r>
              <a:rPr lang="en-US" dirty="0"/>
              <a:t>    private:							public:</a:t>
            </a:r>
          </a:p>
          <a:p>
            <a:pPr marL="0" indent="0">
              <a:buNone/>
            </a:pPr>
            <a:r>
              <a:rPr lang="en-US" dirty="0"/>
              <a:t>	int position;						void backward ( )</a:t>
            </a:r>
          </a:p>
          <a:p>
            <a:pPr marL="0" indent="0">
              <a:buNone/>
            </a:pPr>
            <a:r>
              <a:rPr lang="en-US" dirty="0"/>
              <a:t>    public:							{</a:t>
            </a:r>
          </a:p>
          <a:p>
            <a:pPr marL="0" indent="0">
              <a:buNone/>
            </a:pPr>
            <a:r>
              <a:rPr lang="en-US" dirty="0"/>
              <a:t>	Move ( ) 							position - - ;</a:t>
            </a:r>
          </a:p>
          <a:p>
            <a:pPr marL="0" indent="0">
              <a:buNone/>
            </a:pPr>
            <a:r>
              <a:rPr lang="en-US" dirty="0"/>
              <a:t>	{  position = 0 ;  }					}</a:t>
            </a:r>
          </a:p>
          <a:p>
            <a:pPr marL="0" indent="0">
              <a:buNone/>
            </a:pPr>
            <a:r>
              <a:rPr lang="en-US" dirty="0"/>
              <a:t>	void forward ( )					};</a:t>
            </a:r>
          </a:p>
          <a:p>
            <a:pPr marL="0" indent="0">
              <a:buNone/>
            </a:pPr>
            <a:r>
              <a:rPr lang="en-US" dirty="0"/>
              <a:t>	{</a:t>
            </a:r>
          </a:p>
          <a:p>
            <a:pPr marL="0" indent="0">
              <a:buNone/>
            </a:pPr>
            <a:r>
              <a:rPr lang="en-US" dirty="0"/>
              <a:t>	 position ++ ; 					//////////main function/////////</a:t>
            </a:r>
          </a:p>
          <a:p>
            <a:pPr marL="0" indent="0">
              <a:buNone/>
            </a:pPr>
            <a:r>
              <a:rPr lang="en-US" dirty="0"/>
              <a:t>	} 						void main() </a:t>
            </a:r>
          </a:p>
          <a:p>
            <a:pPr marL="0" indent="0">
              <a:buNone/>
            </a:pPr>
            <a:r>
              <a:rPr lang="en-US" dirty="0"/>
              <a:t>	void show ( )					{</a:t>
            </a:r>
          </a:p>
          <a:p>
            <a:pPr marL="0" indent="0">
              <a:buNone/>
            </a:pPr>
            <a:r>
              <a:rPr lang="en-US" dirty="0"/>
              <a:t>	{ 						Move 2 m;</a:t>
            </a:r>
          </a:p>
          <a:p>
            <a:pPr marL="0" indent="0">
              <a:buNone/>
            </a:pPr>
            <a:r>
              <a:rPr lang="en-US" dirty="0"/>
              <a:t>	</a:t>
            </a:r>
            <a:r>
              <a:rPr lang="en-US" dirty="0" err="1"/>
              <a:t>cout</a:t>
            </a:r>
            <a:r>
              <a:rPr lang="en-US" dirty="0"/>
              <a:t>&lt;&lt;“Position = “ &lt;&lt;position&lt;&lt;</a:t>
            </a:r>
            <a:r>
              <a:rPr lang="en-US" dirty="0" err="1"/>
              <a:t>endl</a:t>
            </a:r>
            <a:r>
              <a:rPr lang="en-US" dirty="0"/>
              <a:t>;		</a:t>
            </a:r>
            <a:r>
              <a:rPr lang="en-US" dirty="0" smtClean="0"/>
              <a:t>	</a:t>
            </a:r>
            <a:r>
              <a:rPr lang="en-US" dirty="0" err="1" smtClean="0"/>
              <a:t>m.show</a:t>
            </a:r>
            <a:r>
              <a:rPr lang="en-US" dirty="0"/>
              <a:t>();</a:t>
            </a:r>
          </a:p>
          <a:p>
            <a:pPr marL="0" indent="0">
              <a:buNone/>
            </a:pPr>
            <a:r>
              <a:rPr lang="en-US" dirty="0"/>
              <a:t>	}						</a:t>
            </a:r>
            <a:r>
              <a:rPr lang="en-US" dirty="0" err="1"/>
              <a:t>m.forward</a:t>
            </a:r>
            <a:r>
              <a:rPr lang="en-US" dirty="0"/>
              <a:t>();</a:t>
            </a:r>
          </a:p>
          <a:p>
            <a:pPr marL="0" indent="0">
              <a:buNone/>
            </a:pPr>
            <a:r>
              <a:rPr lang="en-US" dirty="0"/>
              <a:t>};							</a:t>
            </a:r>
            <a:r>
              <a:rPr lang="en-US" dirty="0" err="1"/>
              <a:t>m.show</a:t>
            </a:r>
            <a:r>
              <a:rPr lang="en-US" dirty="0"/>
              <a:t>();</a:t>
            </a:r>
          </a:p>
          <a:p>
            <a:pPr marL="0" indent="0">
              <a:buNone/>
            </a:pPr>
            <a:r>
              <a:rPr lang="en-US" dirty="0"/>
              <a:t>							</a:t>
            </a:r>
            <a:r>
              <a:rPr lang="en-US" dirty="0" err="1"/>
              <a:t>m.backward</a:t>
            </a:r>
            <a:r>
              <a:rPr lang="en-US" dirty="0"/>
              <a:t>();</a:t>
            </a:r>
          </a:p>
          <a:p>
            <a:pPr marL="0" indent="0">
              <a:buNone/>
            </a:pPr>
            <a:r>
              <a:rPr lang="en-US" dirty="0"/>
              <a:t>							</a:t>
            </a:r>
            <a:r>
              <a:rPr lang="en-US" dirty="0" err="1"/>
              <a:t>m.show</a:t>
            </a:r>
            <a:r>
              <a:rPr lang="en-US" dirty="0"/>
              <a:t>();</a:t>
            </a:r>
          </a:p>
          <a:p>
            <a:pPr marL="0" indent="0">
              <a:buNone/>
            </a:pPr>
            <a:r>
              <a:rPr lang="en-US" dirty="0"/>
              <a:t>							}	</a:t>
            </a:r>
          </a:p>
        </p:txBody>
      </p:sp>
    </p:spTree>
    <p:extLst>
      <p:ext uri="{BB962C8B-B14F-4D97-AF65-F5344CB8AC3E}">
        <p14:creationId xmlns:p14="http://schemas.microsoft.com/office/powerpoint/2010/main" val="2228820983"/>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C3E14-1078-5CAC-1CF7-4222C86D3C5B}"/>
              </a:ext>
            </a:extLst>
          </p:cNvPr>
          <p:cNvSpPr>
            <a:spLocks noGrp="1"/>
          </p:cNvSpPr>
          <p:nvPr>
            <p:ph idx="1"/>
          </p:nvPr>
        </p:nvSpPr>
        <p:spPr>
          <a:xfrm>
            <a:off x="1069848" y="818707"/>
            <a:ext cx="10058400" cy="5353493"/>
          </a:xfrm>
        </p:spPr>
        <p:txBody>
          <a:bodyPr>
            <a:normAutofit/>
          </a:bodyPr>
          <a:lstStyle/>
          <a:p>
            <a:pPr marL="0" indent="0" algn="ctr">
              <a:buNone/>
            </a:pPr>
            <a:r>
              <a:rPr lang="en-US" sz="3200" b="1" dirty="0"/>
              <a:t>Task#1:</a:t>
            </a:r>
          </a:p>
          <a:p>
            <a:pPr marL="0" indent="0">
              <a:buNone/>
            </a:pPr>
            <a:r>
              <a:rPr lang="en-US" sz="2400" dirty="0"/>
              <a:t>Imagine a publishing company that markets both book and audiocassette versions of its works. </a:t>
            </a:r>
          </a:p>
          <a:p>
            <a:pPr marL="0" indent="0">
              <a:buNone/>
            </a:pPr>
            <a:r>
              <a:rPr lang="en-US" sz="2400" dirty="0"/>
              <a:t>Create a class </a:t>
            </a:r>
            <a:r>
              <a:rPr lang="en-US" sz="2400" b="1" dirty="0"/>
              <a:t>Publication</a:t>
            </a:r>
            <a:r>
              <a:rPr lang="en-US" sz="2400" dirty="0"/>
              <a:t> that stores the title (a string) and price (type float) of a publication. </a:t>
            </a:r>
          </a:p>
          <a:p>
            <a:pPr marL="0" indent="0">
              <a:buNone/>
            </a:pPr>
            <a:r>
              <a:rPr lang="en-US" sz="2400" dirty="0"/>
              <a:t>From this class derive another class </a:t>
            </a:r>
            <a:r>
              <a:rPr lang="en-US" sz="2400" b="1" dirty="0"/>
              <a:t>book</a:t>
            </a:r>
            <a:r>
              <a:rPr lang="en-US" sz="2400" dirty="0"/>
              <a:t>, which adds a page count (type int), and tape, which adds a playing time in minutes (type float). Each of these classes should have a </a:t>
            </a:r>
            <a:r>
              <a:rPr lang="en-US" sz="2400" dirty="0" err="1"/>
              <a:t>getdata</a:t>
            </a:r>
            <a:r>
              <a:rPr lang="en-US" sz="2400" dirty="0"/>
              <a:t>() function to get its data from the user at the keyboard, and a </a:t>
            </a:r>
            <a:r>
              <a:rPr lang="en-US" sz="2400" dirty="0" err="1"/>
              <a:t>putdata</a:t>
            </a:r>
            <a:r>
              <a:rPr lang="en-US" sz="2400" dirty="0"/>
              <a:t>() function to display its data. </a:t>
            </a:r>
          </a:p>
          <a:p>
            <a:pPr marL="0" indent="0">
              <a:buNone/>
            </a:pPr>
            <a:r>
              <a:rPr lang="en-US" sz="2400" dirty="0"/>
              <a:t>Write a main() program to test the book and tape classes by creating instances of them, asking the user to fill in data with </a:t>
            </a:r>
            <a:r>
              <a:rPr lang="en-US" sz="2400" dirty="0" err="1"/>
              <a:t>getdata</a:t>
            </a:r>
            <a:r>
              <a:rPr lang="en-US" sz="2400" dirty="0"/>
              <a:t>(), and then displaying the data with </a:t>
            </a:r>
            <a:r>
              <a:rPr lang="en-US" sz="2400" dirty="0" err="1"/>
              <a:t>putdata</a:t>
            </a:r>
            <a:r>
              <a:rPr lang="en-US" sz="2400" dirty="0"/>
              <a:t>().</a:t>
            </a:r>
          </a:p>
          <a:p>
            <a:pPr marL="0" indent="0">
              <a:buNone/>
            </a:pPr>
            <a:endParaRPr lang="en-US" sz="2800" dirty="0"/>
          </a:p>
        </p:txBody>
      </p:sp>
    </p:spTree>
    <p:extLst>
      <p:ext uri="{BB962C8B-B14F-4D97-AF65-F5344CB8AC3E}">
        <p14:creationId xmlns:p14="http://schemas.microsoft.com/office/powerpoint/2010/main" val="1641471237"/>
      </p:ext>
    </p:extLst>
  </p:cSld>
  <p:clrMapOvr>
    <a:masterClrMapping/>
  </p:clrMapOvr>
  <mc:AlternateContent xmlns:mc="http://schemas.openxmlformats.org/markup-compatibility/2006" xmlns:p14="http://schemas.microsoft.com/office/powerpoint/2010/main">
    <mc:Choice Requires="p14">
      <p:transition spd="slow" p14:dur="2000" advTm="754"/>
    </mc:Choice>
    <mc:Fallback xmlns="">
      <p:transition spd="slow" advTm="75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6830D-A9D0-EA19-874D-5A91EC1EE4B2}"/>
              </a:ext>
            </a:extLst>
          </p:cNvPr>
          <p:cNvSpPr>
            <a:spLocks noGrp="1"/>
          </p:cNvSpPr>
          <p:nvPr>
            <p:ph idx="1"/>
          </p:nvPr>
        </p:nvSpPr>
        <p:spPr>
          <a:xfrm>
            <a:off x="974155" y="888032"/>
            <a:ext cx="10058400" cy="5413616"/>
          </a:xfrm>
          <a:ln>
            <a:solidFill>
              <a:srgbClr val="FFFFFF"/>
            </a:solidFill>
          </a:ln>
        </p:spPr>
        <p:txBody>
          <a:bodyPr/>
          <a:lstStyle/>
          <a:p>
            <a:pPr marL="0" indent="0" algn="ctr">
              <a:buNone/>
            </a:pPr>
            <a:r>
              <a:rPr lang="en-US" sz="2800" b="1" dirty="0" smtClean="0"/>
              <a:t>Task # 2</a:t>
            </a:r>
          </a:p>
          <a:p>
            <a:pPr marL="0" indent="0" algn="ctr">
              <a:buNone/>
            </a:pPr>
            <a:endParaRPr lang="en-US" sz="2800" b="1" dirty="0" smtClean="0"/>
          </a:p>
          <a:p>
            <a:pPr marL="0" indent="0">
              <a:buNone/>
            </a:pPr>
            <a:r>
              <a:rPr lang="en-US" sz="2400" dirty="0"/>
              <a:t> </a:t>
            </a:r>
            <a:r>
              <a:rPr lang="en-US" sz="2400" dirty="0" smtClean="0"/>
              <a:t>  Taking UML Diagram </a:t>
            </a:r>
          </a:p>
          <a:p>
            <a:pPr marL="0" indent="0">
              <a:buNone/>
            </a:pPr>
            <a:r>
              <a:rPr lang="en-US" sz="2400" dirty="0" smtClean="0"/>
              <a:t>   Implement code.</a:t>
            </a:r>
          </a:p>
          <a:p>
            <a:pPr marL="0" indent="0" algn="ctr">
              <a:buNone/>
            </a:pPr>
            <a:endParaRPr lang="en-US" sz="2400" b="1" dirty="0"/>
          </a:p>
          <a:p>
            <a:pPr marL="0" indent="0" algn="ctr">
              <a:buNone/>
            </a:pPr>
            <a:endParaRPr lang="en-US" dirty="0"/>
          </a:p>
        </p:txBody>
      </p:sp>
      <p:sp>
        <p:nvSpPr>
          <p:cNvPr id="13" name="Rectangle 12">
            <a:extLst>
              <a:ext uri="{FF2B5EF4-FFF2-40B4-BE49-F238E27FC236}">
                <a16:creationId xmlns:a16="http://schemas.microsoft.com/office/drawing/2014/main" id="{4ACE3F48-F48C-A5CB-86A5-9144E6F12014}"/>
              </a:ext>
            </a:extLst>
          </p:cNvPr>
          <p:cNvSpPr/>
          <p:nvPr/>
        </p:nvSpPr>
        <p:spPr>
          <a:xfrm>
            <a:off x="5319380" y="1828800"/>
            <a:ext cx="1713614" cy="19829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Counter</a:t>
            </a:r>
          </a:p>
          <a:p>
            <a:pPr algn="ctr"/>
            <a:r>
              <a:rPr lang="en-US" dirty="0"/>
              <a:t>count</a:t>
            </a:r>
          </a:p>
          <a:p>
            <a:pPr algn="ctr"/>
            <a:r>
              <a:rPr lang="en-US" dirty="0"/>
              <a:t>counter()</a:t>
            </a:r>
          </a:p>
          <a:p>
            <a:pPr algn="ctr"/>
            <a:r>
              <a:rPr lang="en-US" dirty="0"/>
              <a:t>counter(int)</a:t>
            </a:r>
          </a:p>
          <a:p>
            <a:pPr algn="ctr"/>
            <a:r>
              <a:rPr lang="en-US" dirty="0" err="1"/>
              <a:t>get_count</a:t>
            </a:r>
            <a:r>
              <a:rPr lang="en-US" dirty="0"/>
              <a:t>()</a:t>
            </a:r>
          </a:p>
          <a:p>
            <a:pPr algn="ctr"/>
            <a:r>
              <a:rPr lang="en-US" dirty="0"/>
              <a:t>Operator++ ()</a:t>
            </a:r>
          </a:p>
          <a:p>
            <a:pPr algn="ctr"/>
            <a:endParaRPr lang="en-US" dirty="0"/>
          </a:p>
        </p:txBody>
      </p:sp>
      <p:sp>
        <p:nvSpPr>
          <p:cNvPr id="14" name="Rectangle 13">
            <a:extLst>
              <a:ext uri="{FF2B5EF4-FFF2-40B4-BE49-F238E27FC236}">
                <a16:creationId xmlns:a16="http://schemas.microsoft.com/office/drawing/2014/main" id="{266545D2-86F8-DD7B-9785-394FB6D40E72}"/>
              </a:ext>
            </a:extLst>
          </p:cNvPr>
          <p:cNvSpPr/>
          <p:nvPr/>
        </p:nvSpPr>
        <p:spPr>
          <a:xfrm>
            <a:off x="5399567" y="4538565"/>
            <a:ext cx="1553240" cy="1586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CountDN</a:t>
            </a:r>
            <a:endParaRPr lang="en-US" dirty="0"/>
          </a:p>
          <a:p>
            <a:pPr algn="ctr"/>
            <a:endParaRPr lang="en-US" dirty="0"/>
          </a:p>
          <a:p>
            <a:pPr algn="ctr"/>
            <a:r>
              <a:rPr lang="en-US" dirty="0"/>
              <a:t>Operator - -</a:t>
            </a:r>
          </a:p>
        </p:txBody>
      </p:sp>
      <p:cxnSp>
        <p:nvCxnSpPr>
          <p:cNvPr id="16" name="Straight Arrow Connector 15">
            <a:extLst>
              <a:ext uri="{FF2B5EF4-FFF2-40B4-BE49-F238E27FC236}">
                <a16:creationId xmlns:a16="http://schemas.microsoft.com/office/drawing/2014/main" id="{97B15B81-1738-A4BF-2041-243A6B8182F8}"/>
              </a:ext>
            </a:extLst>
          </p:cNvPr>
          <p:cNvCxnSpPr>
            <a:cxnSpLocks/>
            <a:stCxn id="14" idx="0"/>
            <a:endCxn id="13" idx="2"/>
          </p:cNvCxnSpPr>
          <p:nvPr/>
        </p:nvCxnSpPr>
        <p:spPr>
          <a:xfrm flipV="1">
            <a:off x="6176187" y="3811772"/>
            <a:ext cx="0" cy="726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AA241CB-B9F9-375C-8275-14CDB30F7911}"/>
              </a:ext>
            </a:extLst>
          </p:cNvPr>
          <p:cNvCxnSpPr>
            <a:cxnSpLocks/>
          </p:cNvCxnSpPr>
          <p:nvPr/>
        </p:nvCxnSpPr>
        <p:spPr>
          <a:xfrm>
            <a:off x="5319380" y="1872868"/>
            <a:ext cx="1713614"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76D04D2-F431-3F7E-468B-6D15BE82BC8D}"/>
              </a:ext>
            </a:extLst>
          </p:cNvPr>
          <p:cNvCxnSpPr>
            <a:cxnSpLocks/>
          </p:cNvCxnSpPr>
          <p:nvPr/>
        </p:nvCxnSpPr>
        <p:spPr>
          <a:xfrm>
            <a:off x="5319380" y="2098158"/>
            <a:ext cx="1713614"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DD767F0-6054-FFCE-1217-5E2CD86A099B}"/>
              </a:ext>
            </a:extLst>
          </p:cNvPr>
          <p:cNvCxnSpPr>
            <a:cxnSpLocks/>
          </p:cNvCxnSpPr>
          <p:nvPr/>
        </p:nvCxnSpPr>
        <p:spPr>
          <a:xfrm>
            <a:off x="5399567" y="5209953"/>
            <a:ext cx="1553240"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BA6621A-953D-A969-7AAC-5C591C94A606}"/>
              </a:ext>
            </a:extLst>
          </p:cNvPr>
          <p:cNvCxnSpPr>
            <a:cxnSpLocks/>
          </p:cNvCxnSpPr>
          <p:nvPr/>
        </p:nvCxnSpPr>
        <p:spPr>
          <a:xfrm>
            <a:off x="5399567" y="5458046"/>
            <a:ext cx="155324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2464032"/>
      </p:ext>
    </p:extLst>
  </p:cSld>
  <p:clrMapOvr>
    <a:masterClrMapping/>
  </p:clrMapOvr>
  <mc:AlternateContent xmlns:mc="http://schemas.openxmlformats.org/markup-compatibility/2006" xmlns:p14="http://schemas.microsoft.com/office/powerpoint/2010/main">
    <mc:Choice Requires="p14">
      <p:transition spd="slow" p14:dur="2000" advTm="901"/>
    </mc:Choice>
    <mc:Fallback xmlns="">
      <p:transition spd="slow" advTm="90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C6888-9946-5C5B-43A3-F43C9C988CCE}"/>
              </a:ext>
            </a:extLst>
          </p:cNvPr>
          <p:cNvSpPr>
            <a:spLocks noGrp="1"/>
          </p:cNvSpPr>
          <p:nvPr>
            <p:ph idx="1"/>
          </p:nvPr>
        </p:nvSpPr>
        <p:spPr>
          <a:xfrm>
            <a:off x="467832" y="0"/>
            <a:ext cx="11376837" cy="6857999"/>
          </a:xfrm>
        </p:spPr>
        <p:txBody>
          <a:bodyPr>
            <a:normAutofit/>
          </a:bodyPr>
          <a:lstStyle/>
          <a:p>
            <a:pPr marL="0" indent="0" algn="ctr">
              <a:buNone/>
            </a:pPr>
            <a:r>
              <a:rPr lang="en-US" sz="2800" b="1" dirty="0"/>
              <a:t>Task # 3</a:t>
            </a:r>
          </a:p>
          <a:p>
            <a:pPr marL="0" indent="0">
              <a:lnSpc>
                <a:spcPct val="100000"/>
              </a:lnSpc>
              <a:buNone/>
            </a:pPr>
            <a:r>
              <a:rPr lang="en-US" sz="2400" dirty="0"/>
              <a:t>Operators in some computer languages, such as Visual Basic, allow you to select parts of an existing string and assign them to other strings. (The Standard C++ string class offers a different approach.) </a:t>
            </a:r>
          </a:p>
          <a:p>
            <a:pPr marL="0" indent="0">
              <a:buNone/>
            </a:pPr>
            <a:r>
              <a:rPr lang="en-US" sz="2400" dirty="0"/>
              <a:t>Using inheritance, add this capability to the </a:t>
            </a:r>
            <a:r>
              <a:rPr lang="en-US" sz="2400" dirty="0" err="1"/>
              <a:t>Pstring</a:t>
            </a:r>
            <a:r>
              <a:rPr lang="en-US" sz="2400" dirty="0"/>
              <a:t> class</a:t>
            </a:r>
          </a:p>
          <a:p>
            <a:pPr marL="0" indent="0">
              <a:buNone/>
            </a:pPr>
            <a:r>
              <a:rPr lang="en-US" sz="2400" dirty="0"/>
              <a:t>In the derived class, Pstring2, incorporate three new functions: left(), mid(), and right().</a:t>
            </a:r>
          </a:p>
          <a:p>
            <a:pPr marL="0" indent="0">
              <a:buNone/>
            </a:pPr>
            <a:r>
              <a:rPr lang="en-US" sz="1600" dirty="0"/>
              <a:t>s2.left(s1, n) 		// s2 is assigned the leftmost n characters  from s1 </a:t>
            </a:r>
          </a:p>
          <a:p>
            <a:pPr marL="0" indent="0">
              <a:buNone/>
            </a:pPr>
            <a:r>
              <a:rPr lang="en-US" sz="1600" dirty="0"/>
              <a:t>s2.mid(s1, s, n) 		// s2 is assigned the middle n characters  from s1, </a:t>
            </a:r>
          </a:p>
          <a:p>
            <a:pPr marL="0" indent="0">
              <a:buNone/>
            </a:pPr>
            <a:r>
              <a:rPr lang="en-US" sz="1600" dirty="0"/>
              <a:t>			//starting at character number s </a:t>
            </a:r>
          </a:p>
          <a:p>
            <a:pPr marL="0" indent="0">
              <a:buNone/>
            </a:pPr>
            <a:r>
              <a:rPr lang="en-US" sz="1600" dirty="0"/>
              <a:t>			//(leftmost character is 0) </a:t>
            </a:r>
          </a:p>
          <a:p>
            <a:pPr marL="0" indent="0">
              <a:buNone/>
            </a:pPr>
            <a:r>
              <a:rPr lang="en-US" sz="1600" dirty="0"/>
              <a:t>s2.right(s1, n) 		// s2 is assigned the rightmost n characters from s1</a:t>
            </a:r>
          </a:p>
          <a:p>
            <a:pPr marL="0" indent="0">
              <a:buNone/>
            </a:pPr>
            <a:endParaRPr lang="en-US" sz="1600" dirty="0"/>
          </a:p>
          <a:p>
            <a:pPr marL="0" indent="0">
              <a:buNone/>
            </a:pPr>
            <a:r>
              <a:rPr lang="en-US" dirty="0"/>
              <a:t>You can use for loops to copy the appropriate parts of s1, character by character, to a temporary Pstring2 object, which is then returned. For extra credit, have these functions return by reference, so they can be used on the left side of the equal sign to change parts of an existing string.</a:t>
            </a:r>
          </a:p>
        </p:txBody>
      </p:sp>
    </p:spTree>
    <p:extLst>
      <p:ext uri="{BB962C8B-B14F-4D97-AF65-F5344CB8AC3E}">
        <p14:creationId xmlns:p14="http://schemas.microsoft.com/office/powerpoint/2010/main" val="3738016271"/>
      </p:ext>
    </p:extLst>
  </p:cSld>
  <p:clrMapOvr>
    <a:masterClrMapping/>
  </p:clrMapOvr>
  <mc:AlternateContent xmlns:mc="http://schemas.openxmlformats.org/markup-compatibility/2006" xmlns:p14="http://schemas.microsoft.com/office/powerpoint/2010/main">
    <mc:Choice Requires="p14">
      <p:transition spd="slow" p14:dur="2000" advTm="624"/>
    </mc:Choice>
    <mc:Fallback xmlns="">
      <p:transition spd="slow" advTm="62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8D9C7-3A4A-7648-D4F7-D92F4AFB3587}"/>
              </a:ext>
            </a:extLst>
          </p:cNvPr>
          <p:cNvSpPr>
            <a:spLocks noGrp="1"/>
          </p:cNvSpPr>
          <p:nvPr>
            <p:ph idx="1"/>
          </p:nvPr>
        </p:nvSpPr>
        <p:spPr>
          <a:xfrm>
            <a:off x="1069848" y="1254643"/>
            <a:ext cx="10058400" cy="5007934"/>
          </a:xfrm>
        </p:spPr>
        <p:txBody>
          <a:bodyPr>
            <a:normAutofit/>
          </a:bodyPr>
          <a:lstStyle/>
          <a:p>
            <a:pPr marL="0" indent="0" algn="ctr">
              <a:buNone/>
            </a:pPr>
            <a:r>
              <a:rPr lang="en-US" sz="3200" b="1" dirty="0"/>
              <a:t>Task # 4</a:t>
            </a:r>
            <a:endParaRPr lang="en-US" sz="3200" dirty="0"/>
          </a:p>
          <a:p>
            <a:pPr marL="0" indent="0">
              <a:buNone/>
            </a:pPr>
            <a:r>
              <a:rPr lang="en-US" sz="2400" dirty="0"/>
              <a:t>There is only one kind of manager in the EMP program in this chapter. Any serious company has executives as well as managers. The manager has id, </a:t>
            </a:r>
            <a:r>
              <a:rPr lang="en-US" sz="2400"/>
              <a:t>name and share</a:t>
            </a:r>
            <a:r>
              <a:rPr lang="en-US" sz="2400" dirty="0"/>
              <a:t>. From the manager class derive a class called executive. </a:t>
            </a:r>
          </a:p>
          <a:p>
            <a:pPr marL="0" indent="0">
              <a:buNone/>
            </a:pPr>
            <a:r>
              <a:rPr lang="en-US" sz="2400" dirty="0"/>
              <a:t>We’ll assume an executive is a high-end kind of manager. The additional data in the executive class will be the size of the employee’s yearly bonus and the number of shares of company stock held in his or her stock-option plan. </a:t>
            </a:r>
          </a:p>
          <a:p>
            <a:pPr marL="0" indent="0">
              <a:buNone/>
            </a:pPr>
            <a:r>
              <a:rPr lang="en-US" sz="2400" dirty="0"/>
              <a:t>Add the appropriate member functions so these data items can be input and displayed along with the other manager data.</a:t>
            </a:r>
          </a:p>
        </p:txBody>
      </p:sp>
    </p:spTree>
    <p:extLst>
      <p:ext uri="{BB962C8B-B14F-4D97-AF65-F5344CB8AC3E}">
        <p14:creationId xmlns:p14="http://schemas.microsoft.com/office/powerpoint/2010/main" val="4031647113"/>
      </p:ext>
    </p:extLst>
  </p:cSld>
  <p:clrMapOvr>
    <a:masterClrMapping/>
  </p:clrMapOvr>
  <mc:AlternateContent xmlns:mc="http://schemas.openxmlformats.org/markup-compatibility/2006" xmlns:p14="http://schemas.microsoft.com/office/powerpoint/2010/main">
    <mc:Choice Requires="p14">
      <p:transition spd="slow" p14:dur="2000" advTm="555"/>
    </mc:Choice>
    <mc:Fallback xmlns="">
      <p:transition spd="slow" advTm="55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17967-AB29-C039-A41C-00DDC1E8645F}"/>
              </a:ext>
            </a:extLst>
          </p:cNvPr>
          <p:cNvSpPr>
            <a:spLocks noGrp="1"/>
          </p:cNvSpPr>
          <p:nvPr>
            <p:ph idx="1"/>
          </p:nvPr>
        </p:nvSpPr>
        <p:spPr>
          <a:xfrm>
            <a:off x="1208071" y="1266940"/>
            <a:ext cx="10058400" cy="4299204"/>
          </a:xfrm>
        </p:spPr>
        <p:txBody>
          <a:bodyPr>
            <a:normAutofit/>
          </a:bodyPr>
          <a:lstStyle/>
          <a:p>
            <a:pPr marL="0" indent="0" algn="ctr">
              <a:buNone/>
            </a:pPr>
            <a:r>
              <a:rPr lang="en-US" sz="3200" b="1" dirty="0" smtClean="0"/>
              <a:t>Task#5</a:t>
            </a:r>
            <a:endParaRPr lang="en-US" sz="2800" b="1" dirty="0"/>
          </a:p>
          <a:p>
            <a:pPr marL="0" indent="0">
              <a:buNone/>
            </a:pPr>
            <a:r>
              <a:rPr lang="en-US" sz="2800" b="0" i="0" dirty="0">
                <a:solidFill>
                  <a:srgbClr val="121212"/>
                </a:solidFill>
                <a:effectLst/>
              </a:rPr>
              <a:t>Make a class named Fruit with a data member to calculate the number of fruits in a basket. </a:t>
            </a:r>
          </a:p>
          <a:p>
            <a:pPr marL="0" indent="0">
              <a:buNone/>
            </a:pPr>
            <a:r>
              <a:rPr lang="en-US" sz="2800" b="0" i="0" dirty="0">
                <a:solidFill>
                  <a:srgbClr val="121212"/>
                </a:solidFill>
                <a:effectLst/>
              </a:rPr>
              <a:t>Create derive class named Apples to calculate the number of apples in the basket. Print the number of fruits of each type and the total number of fruits in the basket.</a:t>
            </a:r>
            <a:endParaRPr lang="en-US" sz="3200" b="1" dirty="0"/>
          </a:p>
        </p:txBody>
      </p:sp>
    </p:spTree>
    <p:extLst>
      <p:ext uri="{BB962C8B-B14F-4D97-AF65-F5344CB8AC3E}">
        <p14:creationId xmlns:p14="http://schemas.microsoft.com/office/powerpoint/2010/main" val="3946599513"/>
      </p:ext>
    </p:extLst>
  </p:cSld>
  <p:clrMapOvr>
    <a:masterClrMapping/>
  </p:clrMapOvr>
  <mc:AlternateContent xmlns:mc="http://schemas.openxmlformats.org/markup-compatibility/2006" xmlns:p14="http://schemas.microsoft.com/office/powerpoint/2010/main">
    <mc:Choice Requires="p14">
      <p:transition spd="slow" p14:dur="2000" advTm="1258"/>
    </mc:Choice>
    <mc:Fallback xmlns="">
      <p:transition spd="slow" advTm="125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2A2C-199B-04D3-2A82-64695DE71C35}"/>
              </a:ext>
            </a:extLst>
          </p:cNvPr>
          <p:cNvSpPr>
            <a:spLocks noGrp="1"/>
          </p:cNvSpPr>
          <p:nvPr>
            <p:ph type="title"/>
          </p:nvPr>
        </p:nvSpPr>
        <p:spPr>
          <a:xfrm>
            <a:off x="1155699" y="1259708"/>
            <a:ext cx="10058400" cy="2581954"/>
          </a:xfrm>
        </p:spPr>
        <p:txBody>
          <a:bodyPr/>
          <a:lstStyle/>
          <a:p>
            <a:pPr algn="ctr"/>
            <a:r>
              <a:rPr lang="en-US" b="1" dirty="0"/>
              <a:t>Multiple Inheritance</a:t>
            </a:r>
            <a:br>
              <a:rPr lang="en-US" b="1" dirty="0"/>
            </a:br>
            <a:r>
              <a:rPr lang="en-US" sz="3200" b="1" dirty="0"/>
              <a:t>Lab # 7</a:t>
            </a:r>
            <a:endParaRPr lang="en-US" b="1" dirty="0"/>
          </a:p>
        </p:txBody>
      </p:sp>
    </p:spTree>
    <p:extLst>
      <p:ext uri="{BB962C8B-B14F-4D97-AF65-F5344CB8AC3E}">
        <p14:creationId xmlns:p14="http://schemas.microsoft.com/office/powerpoint/2010/main" val="1432007287"/>
      </p:ext>
    </p:extLst>
  </p:cSld>
  <p:clrMapOvr>
    <a:masterClrMapping/>
  </p:clrMapOvr>
  <mc:AlternateContent xmlns:mc="http://schemas.openxmlformats.org/markup-compatibility/2006" xmlns:p14="http://schemas.microsoft.com/office/powerpoint/2010/main">
    <mc:Choice Requires="p14">
      <p:transition spd="slow" p14:dur="2000" advTm="999"/>
    </mc:Choice>
    <mc:Fallback xmlns="">
      <p:transition spd="slow" advTm="99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FC1B-48AE-8AA0-87FE-F8522F0F5D33}"/>
              </a:ext>
            </a:extLst>
          </p:cNvPr>
          <p:cNvSpPr>
            <a:spLocks noGrp="1"/>
          </p:cNvSpPr>
          <p:nvPr>
            <p:ph type="title"/>
          </p:nvPr>
        </p:nvSpPr>
        <p:spPr/>
        <p:txBody>
          <a:bodyPr/>
          <a:lstStyle/>
          <a:p>
            <a:r>
              <a:rPr lang="en-US" b="1" dirty="0"/>
              <a:t>Multiple inheritance</a:t>
            </a:r>
          </a:p>
        </p:txBody>
      </p:sp>
      <p:sp>
        <p:nvSpPr>
          <p:cNvPr id="3" name="Content Placeholder 2">
            <a:extLst>
              <a:ext uri="{FF2B5EF4-FFF2-40B4-BE49-F238E27FC236}">
                <a16:creationId xmlns:a16="http://schemas.microsoft.com/office/drawing/2014/main" id="{51B27B63-FED0-6B5F-69CE-9C4A1938A1DC}"/>
              </a:ext>
            </a:extLst>
          </p:cNvPr>
          <p:cNvSpPr>
            <a:spLocks noGrp="1"/>
          </p:cNvSpPr>
          <p:nvPr>
            <p:ph idx="1"/>
          </p:nvPr>
        </p:nvSpPr>
        <p:spPr>
          <a:xfrm>
            <a:off x="1097280" y="1857003"/>
            <a:ext cx="10058400" cy="4736592"/>
          </a:xfrm>
        </p:spPr>
        <p:txBody>
          <a:bodyPr/>
          <a:lstStyle/>
          <a:p>
            <a:r>
              <a:rPr lang="en-US" dirty="0"/>
              <a:t>A type of inheritance in which a derived class inherits multiple base classes is known as </a:t>
            </a:r>
            <a:r>
              <a:rPr lang="en-US" b="1" dirty="0"/>
              <a:t>multiple inheritance.</a:t>
            </a:r>
          </a:p>
          <a:p>
            <a:r>
              <a:rPr lang="en-US" dirty="0"/>
              <a:t>In multiple inheritance the derived class combines the members of all base classes.</a:t>
            </a:r>
          </a:p>
          <a:p>
            <a:r>
              <a:rPr lang="en-US" dirty="0"/>
              <a:t>Class </a:t>
            </a:r>
            <a:r>
              <a:rPr lang="en-US" dirty="0" err="1"/>
              <a:t>child_class</a:t>
            </a:r>
            <a:r>
              <a:rPr lang="en-US" dirty="0"/>
              <a:t> : spec parent_class1 , spec parent_class2</a:t>
            </a:r>
          </a:p>
          <a:p>
            <a:pPr marL="0" indent="0">
              <a:buNone/>
            </a:pPr>
            <a:r>
              <a:rPr lang="en-US" dirty="0"/>
              <a:t>	{ body of the class }</a:t>
            </a:r>
          </a:p>
        </p:txBody>
      </p:sp>
      <p:grpSp>
        <p:nvGrpSpPr>
          <p:cNvPr id="13" name="Group 12">
            <a:extLst>
              <a:ext uri="{FF2B5EF4-FFF2-40B4-BE49-F238E27FC236}">
                <a16:creationId xmlns:a16="http://schemas.microsoft.com/office/drawing/2014/main" id="{B06413DE-49B9-F592-6548-6908D789C2BE}"/>
              </a:ext>
            </a:extLst>
          </p:cNvPr>
          <p:cNvGrpSpPr/>
          <p:nvPr/>
        </p:nvGrpSpPr>
        <p:grpSpPr>
          <a:xfrm>
            <a:off x="3172858" y="4004962"/>
            <a:ext cx="5707268" cy="2261044"/>
            <a:chOff x="2213854" y="3369342"/>
            <a:chExt cx="5707268" cy="2261044"/>
          </a:xfrm>
        </p:grpSpPr>
        <p:sp>
          <p:nvSpPr>
            <p:cNvPr id="4" name="Rectangle 3">
              <a:extLst>
                <a:ext uri="{FF2B5EF4-FFF2-40B4-BE49-F238E27FC236}">
                  <a16:creationId xmlns:a16="http://schemas.microsoft.com/office/drawing/2014/main" id="{615A4D35-943F-4A9B-16B5-DAAF31DC7891}"/>
                </a:ext>
              </a:extLst>
            </p:cNvPr>
            <p:cNvSpPr/>
            <p:nvPr/>
          </p:nvSpPr>
          <p:spPr>
            <a:xfrm>
              <a:off x="2213854" y="3369342"/>
              <a:ext cx="1497218" cy="691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 A</a:t>
              </a:r>
            </a:p>
          </p:txBody>
        </p:sp>
        <p:sp>
          <p:nvSpPr>
            <p:cNvPr id="5" name="Rectangle 4">
              <a:extLst>
                <a:ext uri="{FF2B5EF4-FFF2-40B4-BE49-F238E27FC236}">
                  <a16:creationId xmlns:a16="http://schemas.microsoft.com/office/drawing/2014/main" id="{1215BEFD-E69B-75E7-B1DC-4316FFF8F80B}"/>
                </a:ext>
              </a:extLst>
            </p:cNvPr>
            <p:cNvSpPr/>
            <p:nvPr/>
          </p:nvSpPr>
          <p:spPr>
            <a:xfrm>
              <a:off x="4123444" y="4939010"/>
              <a:ext cx="1732156" cy="691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Derived class </a:t>
              </a:r>
            </a:p>
          </p:txBody>
        </p:sp>
        <p:sp>
          <p:nvSpPr>
            <p:cNvPr id="6" name="Rectangle 5">
              <a:extLst>
                <a:ext uri="{FF2B5EF4-FFF2-40B4-BE49-F238E27FC236}">
                  <a16:creationId xmlns:a16="http://schemas.microsoft.com/office/drawing/2014/main" id="{ACFE9CAC-4415-D4CF-0AAD-7A4195247BB6}"/>
                </a:ext>
              </a:extLst>
            </p:cNvPr>
            <p:cNvSpPr/>
            <p:nvPr/>
          </p:nvSpPr>
          <p:spPr>
            <a:xfrm>
              <a:off x="6539579" y="3369342"/>
              <a:ext cx="1381543" cy="691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 B</a:t>
              </a:r>
            </a:p>
          </p:txBody>
        </p:sp>
        <p:cxnSp>
          <p:nvCxnSpPr>
            <p:cNvPr id="10" name="Straight Arrow Connector 9">
              <a:extLst>
                <a:ext uri="{FF2B5EF4-FFF2-40B4-BE49-F238E27FC236}">
                  <a16:creationId xmlns:a16="http://schemas.microsoft.com/office/drawing/2014/main" id="{AB42FD45-7E5B-3E54-B9D8-82B5DF92AB7B}"/>
                </a:ext>
              </a:extLst>
            </p:cNvPr>
            <p:cNvCxnSpPr>
              <a:stCxn id="5" idx="0"/>
              <a:endCxn id="4" idx="2"/>
            </p:cNvCxnSpPr>
            <p:nvPr/>
          </p:nvCxnSpPr>
          <p:spPr>
            <a:xfrm flipH="1" flipV="1">
              <a:off x="2962463" y="4060718"/>
              <a:ext cx="2027059" cy="878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4DFDAA-B0AB-89AF-8619-38E0AC28C4B3}"/>
                </a:ext>
              </a:extLst>
            </p:cNvPr>
            <p:cNvCxnSpPr>
              <a:stCxn id="5" idx="0"/>
              <a:endCxn id="6" idx="2"/>
            </p:cNvCxnSpPr>
            <p:nvPr/>
          </p:nvCxnSpPr>
          <p:spPr>
            <a:xfrm flipV="1">
              <a:off x="4989522" y="4060718"/>
              <a:ext cx="2240829" cy="878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85514776"/>
      </p:ext>
    </p:extLst>
  </p:cSld>
  <p:clrMapOvr>
    <a:masterClrMapping/>
  </p:clrMapOvr>
  <mc:AlternateContent xmlns:mc="http://schemas.openxmlformats.org/markup-compatibility/2006" xmlns:p14="http://schemas.microsoft.com/office/powerpoint/2010/main">
    <mc:Choice Requires="p14">
      <p:transition spd="slow" p14:dur="2000" advTm="1082"/>
    </mc:Choice>
    <mc:Fallback xmlns="">
      <p:transition spd="slow" advTm="108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3D2A50-3416-12D7-61EB-FB8EFAAF1685}"/>
              </a:ext>
            </a:extLst>
          </p:cNvPr>
          <p:cNvSpPr>
            <a:spLocks noGrp="1"/>
          </p:cNvSpPr>
          <p:nvPr>
            <p:ph sz="half" idx="2"/>
          </p:nvPr>
        </p:nvSpPr>
        <p:spPr>
          <a:xfrm>
            <a:off x="0" y="0"/>
            <a:ext cx="5657460" cy="6857999"/>
          </a:xfrm>
        </p:spPr>
        <p:txBody>
          <a:bodyPr>
            <a:normAutofit lnSpcReduction="10000"/>
          </a:bodyPr>
          <a:lstStyle/>
          <a:p>
            <a:pPr marL="0" indent="0">
              <a:buNone/>
            </a:pPr>
            <a:r>
              <a:rPr lang="en-US" dirty="0"/>
              <a:t>Class A {</a:t>
            </a:r>
          </a:p>
          <a:p>
            <a:pPr marL="0" indent="0">
              <a:buNone/>
            </a:pPr>
            <a:r>
              <a:rPr lang="en-US" dirty="0"/>
              <a:t>   int a ;</a:t>
            </a:r>
          </a:p>
          <a:p>
            <a:pPr marL="0" indent="0">
              <a:buNone/>
            </a:pPr>
            <a:r>
              <a:rPr lang="en-US" dirty="0"/>
              <a:t>Public:</a:t>
            </a:r>
          </a:p>
          <a:p>
            <a:pPr marL="0" indent="0">
              <a:buNone/>
            </a:pPr>
            <a:r>
              <a:rPr lang="en-US" dirty="0"/>
              <a:t>Void in ( ) {</a:t>
            </a:r>
          </a:p>
          <a:p>
            <a:pPr marL="0" indent="0">
              <a:buNone/>
            </a:pPr>
            <a:r>
              <a:rPr lang="en-US" dirty="0"/>
              <a:t>	</a:t>
            </a:r>
            <a:r>
              <a:rPr lang="en-US" dirty="0" err="1"/>
              <a:t>cout</a:t>
            </a:r>
            <a:r>
              <a:rPr lang="en-US" dirty="0"/>
              <a:t>&lt;&lt;“Enter a” ; </a:t>
            </a:r>
            <a:r>
              <a:rPr lang="en-US" dirty="0" err="1"/>
              <a:t>cin</a:t>
            </a:r>
            <a:r>
              <a:rPr lang="en-US" dirty="0"/>
              <a:t>&gt;&gt; a;    }</a:t>
            </a:r>
          </a:p>
          <a:p>
            <a:pPr marL="0" indent="0">
              <a:buNone/>
            </a:pPr>
            <a:r>
              <a:rPr lang="en-US" dirty="0"/>
              <a:t>Void out ( ) {</a:t>
            </a:r>
          </a:p>
          <a:p>
            <a:pPr marL="0" indent="0">
              <a:buNone/>
            </a:pPr>
            <a:r>
              <a:rPr lang="en-US" dirty="0"/>
              <a:t>	</a:t>
            </a:r>
            <a:r>
              <a:rPr lang="en-US" dirty="0" err="1"/>
              <a:t>cout</a:t>
            </a:r>
            <a:r>
              <a:rPr lang="en-US" dirty="0"/>
              <a:t>&lt;&lt;“ the value of a “&lt;&lt;a&lt;&lt;</a:t>
            </a:r>
            <a:r>
              <a:rPr lang="en-US" dirty="0" err="1"/>
              <a:t>endl</a:t>
            </a:r>
            <a:r>
              <a:rPr lang="en-US" dirty="0"/>
              <a:t>;    }</a:t>
            </a:r>
          </a:p>
          <a:p>
            <a:pPr marL="0" indent="0">
              <a:buNone/>
            </a:pPr>
            <a:r>
              <a:rPr lang="en-US" dirty="0"/>
              <a:t>};</a:t>
            </a:r>
          </a:p>
          <a:p>
            <a:pPr marL="0" indent="0">
              <a:buNone/>
            </a:pPr>
            <a:r>
              <a:rPr lang="en-US" dirty="0"/>
              <a:t>Class B {</a:t>
            </a:r>
          </a:p>
          <a:p>
            <a:pPr marL="0" indent="0">
              <a:buNone/>
            </a:pPr>
            <a:r>
              <a:rPr lang="en-US" dirty="0"/>
              <a:t>   int b ;</a:t>
            </a:r>
          </a:p>
          <a:p>
            <a:pPr marL="0" indent="0">
              <a:buNone/>
            </a:pPr>
            <a:r>
              <a:rPr lang="en-US" dirty="0"/>
              <a:t>Public:</a:t>
            </a:r>
          </a:p>
          <a:p>
            <a:pPr marL="0" indent="0">
              <a:buNone/>
            </a:pPr>
            <a:r>
              <a:rPr lang="en-US" dirty="0"/>
              <a:t>Void input ( ) {</a:t>
            </a:r>
          </a:p>
          <a:p>
            <a:pPr marL="0" indent="0">
              <a:buNone/>
            </a:pPr>
            <a:r>
              <a:rPr lang="en-US" dirty="0"/>
              <a:t>	</a:t>
            </a:r>
            <a:r>
              <a:rPr lang="en-US" dirty="0" err="1"/>
              <a:t>cout</a:t>
            </a:r>
            <a:r>
              <a:rPr lang="en-US" dirty="0"/>
              <a:t>&lt;&lt;“Enter b” ; </a:t>
            </a:r>
            <a:r>
              <a:rPr lang="en-US" dirty="0" err="1"/>
              <a:t>cin</a:t>
            </a:r>
            <a:r>
              <a:rPr lang="en-US" dirty="0"/>
              <a:t>&gt;&gt; b;    }</a:t>
            </a:r>
          </a:p>
          <a:p>
            <a:pPr marL="0" indent="0">
              <a:buNone/>
            </a:pPr>
            <a:r>
              <a:rPr lang="en-US" dirty="0"/>
              <a:t>Void output ( ) {</a:t>
            </a:r>
          </a:p>
          <a:p>
            <a:pPr marL="0" indent="0">
              <a:buNone/>
            </a:pPr>
            <a:r>
              <a:rPr lang="en-US" dirty="0"/>
              <a:t>	</a:t>
            </a:r>
            <a:r>
              <a:rPr lang="en-US" dirty="0" err="1"/>
              <a:t>cout</a:t>
            </a:r>
            <a:r>
              <a:rPr lang="en-US" dirty="0"/>
              <a:t>&lt;&lt;“ the value of b “&lt;&lt;b&lt;&lt;</a:t>
            </a:r>
            <a:r>
              <a:rPr lang="en-US" dirty="0" err="1"/>
              <a:t>endl</a:t>
            </a:r>
            <a:r>
              <a:rPr lang="en-US" dirty="0"/>
              <a:t>;    }</a:t>
            </a:r>
          </a:p>
          <a:p>
            <a:pPr marL="0" indent="0">
              <a:buNone/>
            </a:pP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8" name="Content Placeholder 7">
            <a:extLst>
              <a:ext uri="{FF2B5EF4-FFF2-40B4-BE49-F238E27FC236}">
                <a16:creationId xmlns:a16="http://schemas.microsoft.com/office/drawing/2014/main" id="{9D1F5690-F69D-D086-5B40-1B2FB347D6C6}"/>
              </a:ext>
            </a:extLst>
          </p:cNvPr>
          <p:cNvSpPr>
            <a:spLocks noGrp="1"/>
          </p:cNvSpPr>
          <p:nvPr>
            <p:ph sz="quarter" idx="4"/>
          </p:nvPr>
        </p:nvSpPr>
        <p:spPr>
          <a:xfrm>
            <a:off x="5657460" y="0"/>
            <a:ext cx="6534540" cy="6857998"/>
          </a:xfrm>
        </p:spPr>
        <p:txBody>
          <a:bodyPr>
            <a:normAutofit fontScale="92500" lnSpcReduction="20000"/>
          </a:bodyPr>
          <a:lstStyle/>
          <a:p>
            <a:pPr marL="0" indent="0">
              <a:buNone/>
            </a:pPr>
            <a:r>
              <a:rPr lang="en-US" dirty="0"/>
              <a:t>Class C : public A ,  public B   {</a:t>
            </a:r>
          </a:p>
          <a:p>
            <a:pPr marL="0" indent="0">
              <a:buNone/>
            </a:pPr>
            <a:r>
              <a:rPr lang="en-US" dirty="0"/>
              <a:t>   int c ;</a:t>
            </a:r>
          </a:p>
          <a:p>
            <a:pPr marL="0" indent="0">
              <a:buNone/>
            </a:pPr>
            <a:r>
              <a:rPr lang="en-US" dirty="0"/>
              <a:t>Public:</a:t>
            </a:r>
          </a:p>
          <a:p>
            <a:pPr marL="0" indent="0">
              <a:buNone/>
            </a:pPr>
            <a:r>
              <a:rPr lang="en-US" dirty="0"/>
              <a:t>Void get ( ) {</a:t>
            </a:r>
          </a:p>
          <a:p>
            <a:pPr marL="0" indent="0">
              <a:buNone/>
            </a:pPr>
            <a:r>
              <a:rPr lang="en-US" dirty="0"/>
              <a:t>	A::in();  </a:t>
            </a:r>
            <a:endParaRPr lang="en-US" dirty="0" smtClean="0"/>
          </a:p>
          <a:p>
            <a:pPr marL="0" indent="0">
              <a:buNone/>
            </a:pPr>
            <a:r>
              <a:rPr lang="en-US" dirty="0"/>
              <a:t>	</a:t>
            </a:r>
            <a:r>
              <a:rPr lang="en-US" dirty="0" smtClean="0"/>
              <a:t>B </a:t>
            </a:r>
            <a:r>
              <a:rPr lang="en-US" dirty="0"/>
              <a:t>:: input();</a:t>
            </a:r>
          </a:p>
          <a:p>
            <a:pPr marL="0" indent="0">
              <a:buNone/>
            </a:pPr>
            <a:r>
              <a:rPr lang="en-US" dirty="0"/>
              <a:t>	</a:t>
            </a:r>
            <a:r>
              <a:rPr lang="en-US" dirty="0" err="1"/>
              <a:t>cout</a:t>
            </a:r>
            <a:r>
              <a:rPr lang="en-US" dirty="0"/>
              <a:t>&lt;&lt;“Enter c” ; </a:t>
            </a:r>
            <a:r>
              <a:rPr lang="en-US" dirty="0" err="1"/>
              <a:t>cin</a:t>
            </a:r>
            <a:r>
              <a:rPr lang="en-US" dirty="0"/>
              <a:t>&gt;&gt; c;    }</a:t>
            </a:r>
          </a:p>
          <a:p>
            <a:pPr marL="0" indent="0">
              <a:buNone/>
            </a:pPr>
            <a:r>
              <a:rPr lang="en-US" dirty="0"/>
              <a:t>Void show ( ) {</a:t>
            </a:r>
          </a:p>
          <a:p>
            <a:pPr marL="0" indent="0">
              <a:buNone/>
            </a:pPr>
            <a:r>
              <a:rPr lang="en-US" dirty="0"/>
              <a:t>	 A::out(); </a:t>
            </a:r>
            <a:endParaRPr lang="en-US" dirty="0" smtClean="0"/>
          </a:p>
          <a:p>
            <a:pPr marL="0" indent="0">
              <a:buNone/>
            </a:pPr>
            <a:r>
              <a:rPr lang="en-US" dirty="0"/>
              <a:t>	</a:t>
            </a:r>
            <a:r>
              <a:rPr lang="en-US" dirty="0" smtClean="0"/>
              <a:t> </a:t>
            </a:r>
            <a:r>
              <a:rPr lang="en-US" dirty="0"/>
              <a:t>B :: output();</a:t>
            </a:r>
          </a:p>
          <a:p>
            <a:pPr marL="0" indent="0">
              <a:buNone/>
            </a:pPr>
            <a:r>
              <a:rPr lang="en-US" dirty="0"/>
              <a:t>	</a:t>
            </a:r>
            <a:r>
              <a:rPr lang="en-US" dirty="0" err="1"/>
              <a:t>cout</a:t>
            </a:r>
            <a:r>
              <a:rPr lang="en-US" dirty="0"/>
              <a:t>&lt;&lt;“ the value of c “&lt;&lt;c&lt;&lt;</a:t>
            </a:r>
            <a:r>
              <a:rPr lang="en-US" dirty="0" err="1"/>
              <a:t>endl</a:t>
            </a:r>
            <a:r>
              <a:rPr lang="en-US" dirty="0"/>
              <a:t>;    }</a:t>
            </a:r>
          </a:p>
          <a:p>
            <a:pPr marL="0" indent="0">
              <a:buNone/>
            </a:pPr>
            <a:r>
              <a:rPr lang="en-US" dirty="0"/>
              <a:t>};</a:t>
            </a:r>
          </a:p>
          <a:p>
            <a:pPr marL="0" indent="0">
              <a:buNone/>
            </a:pPr>
            <a:r>
              <a:rPr lang="en-US" dirty="0"/>
              <a:t>main() </a:t>
            </a:r>
          </a:p>
          <a:p>
            <a:pPr marL="0" indent="0">
              <a:buNone/>
            </a:pPr>
            <a:r>
              <a:rPr lang="en-US" dirty="0"/>
              <a:t>{</a:t>
            </a:r>
          </a:p>
          <a:p>
            <a:pPr marL="0" indent="0">
              <a:buNone/>
            </a:pPr>
            <a:r>
              <a:rPr lang="en-US" dirty="0"/>
              <a:t>C obj;</a:t>
            </a:r>
          </a:p>
          <a:p>
            <a:pPr marL="0" indent="0">
              <a:buNone/>
            </a:pPr>
            <a:r>
              <a:rPr lang="en-US" dirty="0" err="1"/>
              <a:t>obj.get</a:t>
            </a:r>
            <a:r>
              <a:rPr lang="en-US" dirty="0"/>
              <a:t>();</a:t>
            </a:r>
          </a:p>
          <a:p>
            <a:pPr marL="0" indent="0">
              <a:buNone/>
            </a:pPr>
            <a:r>
              <a:rPr lang="en-US" dirty="0" err="1"/>
              <a:t>Obj.show</a:t>
            </a:r>
            <a:r>
              <a:rPr lang="en-US" dirty="0"/>
              <a:t>();</a:t>
            </a:r>
          </a:p>
          <a:p>
            <a:pPr marL="0" indent="0">
              <a:buNone/>
            </a:pPr>
            <a:r>
              <a:rPr lang="en-US" dirty="0"/>
              <a: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49200258"/>
      </p:ext>
    </p:extLst>
  </p:cSld>
  <p:clrMapOvr>
    <a:masterClrMapping/>
  </p:clrMapOvr>
  <mc:AlternateContent xmlns:mc="http://schemas.openxmlformats.org/markup-compatibility/2006" xmlns:p14="http://schemas.microsoft.com/office/powerpoint/2010/main">
    <mc:Choice Requires="p14">
      <p:transition spd="slow" p14:dur="2000" advTm="1271"/>
    </mc:Choice>
    <mc:Fallback xmlns="">
      <p:transition spd="slow" advTm="127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03124B-AF67-46A7-AEB3-F249BEE21DA5}"/>
              </a:ext>
            </a:extLst>
          </p:cNvPr>
          <p:cNvSpPr>
            <a:spLocks noGrp="1"/>
          </p:cNvSpPr>
          <p:nvPr>
            <p:ph type="title"/>
          </p:nvPr>
        </p:nvSpPr>
        <p:spPr/>
        <p:txBody>
          <a:bodyPr/>
          <a:lstStyle/>
          <a:p>
            <a:r>
              <a:rPr lang="en-US" b="1" dirty="0"/>
              <a:t>Ambiguity in multiple inheritance</a:t>
            </a:r>
          </a:p>
        </p:txBody>
      </p:sp>
      <p:sp>
        <p:nvSpPr>
          <p:cNvPr id="8" name="Content Placeholder 7">
            <a:extLst>
              <a:ext uri="{FF2B5EF4-FFF2-40B4-BE49-F238E27FC236}">
                <a16:creationId xmlns:a16="http://schemas.microsoft.com/office/drawing/2014/main" id="{5D2DCEA8-3995-578B-A60B-0F87842733C6}"/>
              </a:ext>
            </a:extLst>
          </p:cNvPr>
          <p:cNvSpPr>
            <a:spLocks noGrp="1"/>
          </p:cNvSpPr>
          <p:nvPr>
            <p:ph idx="1"/>
          </p:nvPr>
        </p:nvSpPr>
        <p:spPr/>
        <p:txBody>
          <a:bodyPr/>
          <a:lstStyle/>
          <a:p>
            <a:r>
              <a:rPr lang="en-US" dirty="0"/>
              <a:t>An important issue in multiple inheritance is the issue of ambiguity. </a:t>
            </a:r>
          </a:p>
          <a:p>
            <a:r>
              <a:rPr lang="en-US" dirty="0"/>
              <a:t>The ambiguity is created in multiple inheritance if the names of functions are similar in two or more parent classes.</a:t>
            </a:r>
          </a:p>
          <a:p>
            <a:r>
              <a:rPr lang="en-US" dirty="0"/>
              <a:t>The compiler cannot determines which function to execute when the object of derived class attempts to execute such function.</a:t>
            </a:r>
          </a:p>
        </p:txBody>
      </p:sp>
    </p:spTree>
    <p:extLst>
      <p:ext uri="{BB962C8B-B14F-4D97-AF65-F5344CB8AC3E}">
        <p14:creationId xmlns:p14="http://schemas.microsoft.com/office/powerpoint/2010/main" val="1188809773"/>
      </p:ext>
    </p:extLst>
  </p:cSld>
  <p:clrMapOvr>
    <a:masterClrMapping/>
  </p:clrMapOvr>
  <mc:AlternateContent xmlns:mc="http://schemas.openxmlformats.org/markup-compatibility/2006" xmlns:p14="http://schemas.microsoft.com/office/powerpoint/2010/main">
    <mc:Choice Requires="p14">
      <p:transition spd="slow" p14:dur="2000" advTm="1240"/>
    </mc:Choice>
    <mc:Fallback xmlns="">
      <p:transition spd="slow" advTm="124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10DE-D54B-22FA-3F89-0DD71142D749}"/>
              </a:ext>
            </a:extLst>
          </p:cNvPr>
          <p:cNvSpPr>
            <a:spLocks noGrp="1"/>
          </p:cNvSpPr>
          <p:nvPr>
            <p:ph type="title"/>
          </p:nvPr>
        </p:nvSpPr>
        <p:spPr/>
        <p:txBody>
          <a:bodyPr/>
          <a:lstStyle/>
          <a:p>
            <a:r>
              <a:rPr lang="en-US" b="1" dirty="0"/>
              <a:t>What is inheritance?</a:t>
            </a:r>
          </a:p>
        </p:txBody>
      </p:sp>
      <p:sp>
        <p:nvSpPr>
          <p:cNvPr id="3" name="Content Placeholder 2">
            <a:extLst>
              <a:ext uri="{FF2B5EF4-FFF2-40B4-BE49-F238E27FC236}">
                <a16:creationId xmlns:a16="http://schemas.microsoft.com/office/drawing/2014/main" id="{9DCFA044-1503-30B9-0CF6-0B6181FEF345}"/>
              </a:ext>
            </a:extLst>
          </p:cNvPr>
          <p:cNvSpPr>
            <a:spLocks noGrp="1"/>
          </p:cNvSpPr>
          <p:nvPr>
            <p:ph idx="1"/>
          </p:nvPr>
        </p:nvSpPr>
        <p:spPr>
          <a:xfrm>
            <a:off x="1069848" y="2121408"/>
            <a:ext cx="10058400" cy="3758397"/>
          </a:xfrm>
        </p:spPr>
        <p:txBody>
          <a:bodyPr>
            <a:normAutofit/>
          </a:bodyPr>
          <a:lstStyle/>
          <a:p>
            <a:r>
              <a:rPr lang="en-US" sz="2800" dirty="0"/>
              <a:t>A programming technique that is used to reuse an existing class to build a new class is </a:t>
            </a:r>
            <a:r>
              <a:rPr lang="en-US" sz="2800" b="1" dirty="0"/>
              <a:t>Inheritance.</a:t>
            </a:r>
          </a:p>
          <a:p>
            <a:r>
              <a:rPr lang="en-US" sz="2800" dirty="0"/>
              <a:t>The new class inherits all the behavior of the original class.</a:t>
            </a:r>
          </a:p>
          <a:p>
            <a:r>
              <a:rPr lang="en-US" sz="2800" dirty="0"/>
              <a:t>The existing class  that is reused to create a new class is known as </a:t>
            </a:r>
            <a:r>
              <a:rPr lang="en-US" sz="2800" b="1" dirty="0"/>
              <a:t>super class, base class or parent class.</a:t>
            </a:r>
          </a:p>
          <a:p>
            <a:r>
              <a:rPr lang="en-US" sz="2800" dirty="0"/>
              <a:t>The new class that inherits the properties and functions of an existing class is </a:t>
            </a:r>
            <a:r>
              <a:rPr lang="en-US" sz="2800" b="1" dirty="0"/>
              <a:t>subclass, derived class or child class.</a:t>
            </a:r>
            <a:endParaRPr lang="en-US" sz="2800" dirty="0"/>
          </a:p>
        </p:txBody>
      </p:sp>
    </p:spTree>
    <p:extLst>
      <p:ext uri="{BB962C8B-B14F-4D97-AF65-F5344CB8AC3E}">
        <p14:creationId xmlns:p14="http://schemas.microsoft.com/office/powerpoint/2010/main" val="121010486"/>
      </p:ext>
    </p:extLst>
  </p:cSld>
  <p:clrMapOvr>
    <a:masterClrMapping/>
  </p:clrMapOvr>
  <mc:AlternateContent xmlns:mc="http://schemas.openxmlformats.org/markup-compatibility/2006" xmlns:p14="http://schemas.microsoft.com/office/powerpoint/2010/main">
    <mc:Choice Requires="p14">
      <p:transition spd="slow" p14:dur="2000" advTm="2798"/>
    </mc:Choice>
    <mc:Fallback xmlns="">
      <p:transition spd="slow" advTm="279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1FB60B-2BBA-D7D1-BA64-C6BF8598F736}"/>
              </a:ext>
            </a:extLst>
          </p:cNvPr>
          <p:cNvSpPr>
            <a:spLocks noGrp="1"/>
          </p:cNvSpPr>
          <p:nvPr>
            <p:ph sz="half" idx="1"/>
          </p:nvPr>
        </p:nvSpPr>
        <p:spPr>
          <a:xfrm>
            <a:off x="209321" y="57150"/>
            <a:ext cx="5552502" cy="6321616"/>
          </a:xfrm>
        </p:spPr>
        <p:txBody>
          <a:bodyPr>
            <a:noAutofit/>
          </a:bodyPr>
          <a:lstStyle/>
          <a:p>
            <a:pPr marL="0" indent="0">
              <a:buNone/>
            </a:pPr>
            <a:r>
              <a:rPr lang="en-US" sz="1800" b="1" dirty="0"/>
              <a:t>Class </a:t>
            </a:r>
            <a:r>
              <a:rPr lang="en-US" sz="1800" b="1" dirty="0" smtClean="0"/>
              <a:t>A {</a:t>
            </a:r>
            <a:endParaRPr lang="en-US" sz="1800" b="1" dirty="0"/>
          </a:p>
          <a:p>
            <a:pPr marL="0" indent="0">
              <a:buNone/>
            </a:pPr>
            <a:r>
              <a:rPr lang="en-US" sz="1800" b="1" dirty="0"/>
              <a:t>Public:</a:t>
            </a:r>
          </a:p>
          <a:p>
            <a:pPr marL="0" indent="0">
              <a:buNone/>
            </a:pPr>
            <a:r>
              <a:rPr lang="en-US" sz="1800" b="1" dirty="0"/>
              <a:t>	void show ( ) </a:t>
            </a:r>
          </a:p>
          <a:p>
            <a:pPr marL="0" indent="0">
              <a:buNone/>
            </a:pPr>
            <a:r>
              <a:rPr lang="en-US" sz="1800" b="1" dirty="0"/>
              <a:t>	{ </a:t>
            </a:r>
            <a:r>
              <a:rPr lang="en-US" sz="1800" b="1" dirty="0" err="1"/>
              <a:t>cout</a:t>
            </a:r>
            <a:r>
              <a:rPr lang="en-US" sz="1800" b="1" dirty="0"/>
              <a:t>&lt;&lt;“ class A “&lt;&lt;</a:t>
            </a:r>
            <a:r>
              <a:rPr lang="en-US" sz="1800" b="1" dirty="0" err="1"/>
              <a:t>endl</a:t>
            </a:r>
            <a:r>
              <a:rPr lang="en-US" sz="1800" b="1" dirty="0"/>
              <a:t> ; </a:t>
            </a:r>
            <a:r>
              <a:rPr lang="en-US" sz="1800" b="1" dirty="0" smtClean="0"/>
              <a:t>}   };</a:t>
            </a:r>
            <a:endParaRPr lang="en-US" sz="1800" b="1" dirty="0"/>
          </a:p>
          <a:p>
            <a:pPr marL="0" indent="0">
              <a:buNone/>
            </a:pPr>
            <a:r>
              <a:rPr lang="en-US" sz="1800" b="1" dirty="0"/>
              <a:t>Class </a:t>
            </a:r>
            <a:r>
              <a:rPr lang="en-US" sz="1800" b="1" dirty="0" smtClean="0"/>
              <a:t>B {</a:t>
            </a:r>
            <a:endParaRPr lang="en-US" sz="1800" b="1" dirty="0"/>
          </a:p>
          <a:p>
            <a:pPr marL="0" indent="0">
              <a:buNone/>
            </a:pPr>
            <a:r>
              <a:rPr lang="en-US" sz="1800" b="1" dirty="0"/>
              <a:t>Public:</a:t>
            </a:r>
          </a:p>
          <a:p>
            <a:pPr marL="0" indent="0">
              <a:buNone/>
            </a:pPr>
            <a:r>
              <a:rPr lang="en-US" sz="1800" b="1" dirty="0"/>
              <a:t>	void show ( ) </a:t>
            </a:r>
          </a:p>
          <a:p>
            <a:pPr marL="0" indent="0">
              <a:buNone/>
            </a:pPr>
            <a:r>
              <a:rPr lang="en-US" sz="1800" b="1" dirty="0"/>
              <a:t>	{ </a:t>
            </a:r>
            <a:r>
              <a:rPr lang="en-US" sz="1800" b="1" dirty="0" err="1"/>
              <a:t>cout</a:t>
            </a:r>
            <a:r>
              <a:rPr lang="en-US" sz="1800" b="1" dirty="0"/>
              <a:t>&lt;&lt;“ class B “&lt;&lt;</a:t>
            </a:r>
            <a:r>
              <a:rPr lang="en-US" sz="1800" b="1" dirty="0" err="1"/>
              <a:t>endl</a:t>
            </a:r>
            <a:r>
              <a:rPr lang="en-US" sz="1800" b="1" dirty="0"/>
              <a:t> ; </a:t>
            </a:r>
            <a:r>
              <a:rPr lang="en-US" sz="1800" b="1" dirty="0" smtClean="0"/>
              <a:t>}  ;</a:t>
            </a:r>
            <a:endParaRPr lang="en-US" sz="1800" b="1" dirty="0"/>
          </a:p>
          <a:p>
            <a:pPr marL="0" indent="0">
              <a:buNone/>
            </a:pPr>
            <a:r>
              <a:rPr lang="en-US" sz="1800" b="1" dirty="0"/>
              <a:t>Class C : public A, public B</a:t>
            </a:r>
          </a:p>
          <a:p>
            <a:pPr marL="0" indent="0">
              <a:buNone/>
            </a:pPr>
            <a:r>
              <a:rPr lang="en-US" sz="1800" b="1" dirty="0"/>
              <a:t>{</a:t>
            </a:r>
          </a:p>
          <a:p>
            <a:pPr marL="0" indent="0">
              <a:buNone/>
            </a:pPr>
            <a:r>
              <a:rPr lang="en-US" sz="1800" b="1" dirty="0"/>
              <a:t>};</a:t>
            </a:r>
          </a:p>
          <a:p>
            <a:pPr marL="0" indent="0">
              <a:buNone/>
            </a:pPr>
            <a:r>
              <a:rPr lang="en-US" sz="1800" b="1" dirty="0"/>
              <a:t>main ()</a:t>
            </a:r>
          </a:p>
          <a:p>
            <a:pPr marL="0" indent="0">
              <a:buNone/>
            </a:pPr>
            <a:r>
              <a:rPr lang="en-US" sz="1800" b="1" dirty="0"/>
              <a:t>{</a:t>
            </a:r>
          </a:p>
          <a:p>
            <a:pPr marL="0" indent="0">
              <a:buNone/>
            </a:pPr>
            <a:r>
              <a:rPr lang="en-US" sz="1800" b="1" dirty="0"/>
              <a:t>C obj;</a:t>
            </a:r>
          </a:p>
          <a:p>
            <a:pPr marL="0" indent="0">
              <a:buNone/>
            </a:pPr>
            <a:r>
              <a:rPr lang="en-US" sz="1800" b="1" dirty="0" err="1"/>
              <a:t>Obj.show</a:t>
            </a:r>
            <a:r>
              <a:rPr lang="en-US" sz="1800" b="1" dirty="0" smtClean="0"/>
              <a:t>(); </a:t>
            </a:r>
          </a:p>
          <a:p>
            <a:pPr marL="0" indent="0">
              <a:buNone/>
            </a:pPr>
            <a:r>
              <a:rPr lang="en-US" sz="1800" b="1" dirty="0" smtClean="0"/>
              <a:t>}</a:t>
            </a:r>
            <a:endParaRPr lang="en-US" sz="1800" b="1" dirty="0"/>
          </a:p>
          <a:p>
            <a:pPr marL="0" indent="0">
              <a:buNone/>
            </a:pPr>
            <a:endParaRPr lang="en-US" sz="1800" b="1" dirty="0"/>
          </a:p>
        </p:txBody>
      </p:sp>
      <p:sp>
        <p:nvSpPr>
          <p:cNvPr id="6" name="Content Placeholder 5">
            <a:extLst>
              <a:ext uri="{FF2B5EF4-FFF2-40B4-BE49-F238E27FC236}">
                <a16:creationId xmlns:a16="http://schemas.microsoft.com/office/drawing/2014/main" id="{4E30C680-CF32-B0FB-079C-AFC8D925E72A}"/>
              </a:ext>
            </a:extLst>
          </p:cNvPr>
          <p:cNvSpPr>
            <a:spLocks noGrp="1"/>
          </p:cNvSpPr>
          <p:nvPr>
            <p:ph sz="half" idx="2"/>
          </p:nvPr>
        </p:nvSpPr>
        <p:spPr>
          <a:xfrm>
            <a:off x="6109403" y="1608463"/>
            <a:ext cx="5928360" cy="6858000"/>
          </a:xfrm>
        </p:spPr>
        <p:txBody>
          <a:bodyPr>
            <a:normAutofit/>
          </a:bodyPr>
          <a:lstStyle/>
          <a:p>
            <a:endParaRPr lang="en-US" sz="1200" dirty="0"/>
          </a:p>
          <a:p>
            <a:pPr marL="0" indent="0">
              <a:buNone/>
            </a:pPr>
            <a:r>
              <a:rPr lang="en-US" sz="2200" dirty="0"/>
              <a:t>The program declares three classes. </a:t>
            </a:r>
          </a:p>
          <a:p>
            <a:pPr marL="0" indent="0">
              <a:buNone/>
            </a:pPr>
            <a:r>
              <a:rPr lang="en-US" sz="2200" dirty="0"/>
              <a:t>The Class A and Class B both has the member function </a:t>
            </a:r>
            <a:r>
              <a:rPr lang="en-US" sz="2200" b="1" dirty="0"/>
              <a:t>show( ).</a:t>
            </a:r>
          </a:p>
          <a:p>
            <a:pPr marL="0" indent="0">
              <a:buNone/>
            </a:pPr>
            <a:r>
              <a:rPr lang="en-US" sz="2200" dirty="0"/>
              <a:t>The Class C simply inherits both classes.</a:t>
            </a:r>
          </a:p>
          <a:p>
            <a:pPr marL="0" indent="0">
              <a:buNone/>
            </a:pPr>
            <a:r>
              <a:rPr lang="en-US" sz="2200" dirty="0"/>
              <a:t>The program declares an object of class C.</a:t>
            </a:r>
          </a:p>
          <a:p>
            <a:pPr marL="0" indent="0">
              <a:buNone/>
            </a:pPr>
            <a:r>
              <a:rPr lang="en-US" sz="2200" dirty="0"/>
              <a:t>The object of two function has same name </a:t>
            </a:r>
            <a:r>
              <a:rPr lang="en-US" sz="2200" b="1" dirty="0"/>
              <a:t>show( ).</a:t>
            </a:r>
            <a:endParaRPr lang="en-US" sz="2200" dirty="0"/>
          </a:p>
          <a:p>
            <a:pPr marL="0" indent="0">
              <a:buNone/>
            </a:pPr>
            <a:r>
              <a:rPr lang="en-US" sz="2200" dirty="0"/>
              <a:t>One function comes from class A and the second comes from class B.</a:t>
            </a:r>
          </a:p>
          <a:p>
            <a:pPr marL="0" indent="0">
              <a:buNone/>
            </a:pPr>
            <a:r>
              <a:rPr lang="en-US" sz="2200" dirty="0"/>
              <a:t>The compiler will generate an error when the above program is compiled.</a:t>
            </a:r>
          </a:p>
          <a:p>
            <a:pPr marL="274320" lvl="1" indent="0">
              <a:buNone/>
            </a:pPr>
            <a:endParaRPr lang="en-US" sz="2000" b="1" dirty="0"/>
          </a:p>
        </p:txBody>
      </p:sp>
    </p:spTree>
    <p:extLst>
      <p:ext uri="{BB962C8B-B14F-4D97-AF65-F5344CB8AC3E}">
        <p14:creationId xmlns:p14="http://schemas.microsoft.com/office/powerpoint/2010/main" val="2337273239"/>
      </p:ext>
    </p:extLst>
  </p:cSld>
  <p:clrMapOvr>
    <a:masterClrMapping/>
  </p:clrMapOvr>
  <mc:AlternateContent xmlns:mc="http://schemas.openxmlformats.org/markup-compatibility/2006" xmlns:p14="http://schemas.microsoft.com/office/powerpoint/2010/main">
    <mc:Choice Requires="p14">
      <p:transition spd="slow" p14:dur="2000" advTm="5499"/>
    </mc:Choice>
    <mc:Fallback xmlns="">
      <p:transition spd="slow" advTm="549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39827" y="1167789"/>
            <a:ext cx="11160087" cy="6081311"/>
          </a:xfrm>
        </p:spPr>
        <p:txBody>
          <a:bodyPr>
            <a:normAutofit/>
          </a:bodyPr>
          <a:lstStyle/>
          <a:p>
            <a:pPr marL="0" indent="0" algn="ctr">
              <a:buNone/>
            </a:pPr>
            <a:r>
              <a:rPr lang="en-US" sz="2800" b="1" dirty="0" smtClean="0"/>
              <a:t>Task#1</a:t>
            </a:r>
            <a:endParaRPr lang="en-US" sz="2400" dirty="0"/>
          </a:p>
          <a:p>
            <a:pPr marL="0" indent="0" algn="just">
              <a:buNone/>
            </a:pPr>
            <a:r>
              <a:rPr lang="en-US" sz="2800" dirty="0"/>
              <a:t>Create two classes named Mammals and </a:t>
            </a:r>
            <a:r>
              <a:rPr lang="en-US" sz="2800" dirty="0" err="1"/>
              <a:t>MarineAnimals</a:t>
            </a:r>
            <a:r>
              <a:rPr lang="en-US" sz="2800" dirty="0"/>
              <a:t>. Create another class named </a:t>
            </a:r>
            <a:r>
              <a:rPr lang="en-US" sz="2800" dirty="0" err="1"/>
              <a:t>BlueWhale</a:t>
            </a:r>
            <a:r>
              <a:rPr lang="en-US" sz="2800" dirty="0"/>
              <a:t> which inherits both the above classes. Now, create a function in each of these classes which prints "I am mammal", "I am a marine animal" and "I belong to both the categories: Mammals as well as Marine Animals" respectively. Now, create an object for each of the above class and try </a:t>
            </a:r>
            <a:r>
              <a:rPr lang="en-US" sz="2800" dirty="0" smtClean="0"/>
              <a:t>calling.</a:t>
            </a:r>
          </a:p>
          <a:p>
            <a:pPr marL="514350" indent="-514350" algn="just">
              <a:buFont typeface="+mj-lt"/>
              <a:buAutoNum type="arabicPeriod"/>
            </a:pPr>
            <a:r>
              <a:rPr lang="en-US" sz="2800" dirty="0" smtClean="0"/>
              <a:t>function </a:t>
            </a:r>
            <a:r>
              <a:rPr lang="en-US" sz="2800" dirty="0"/>
              <a:t>of Mammals by the object of </a:t>
            </a:r>
            <a:r>
              <a:rPr lang="en-US" sz="2800" dirty="0" smtClean="0"/>
              <a:t>Mammal</a:t>
            </a:r>
          </a:p>
          <a:p>
            <a:pPr marL="514350" indent="-514350" algn="just">
              <a:buFont typeface="+mj-lt"/>
              <a:buAutoNum type="arabicPeriod"/>
            </a:pPr>
            <a:r>
              <a:rPr lang="en-US" sz="2800" dirty="0" smtClean="0"/>
              <a:t>function </a:t>
            </a:r>
            <a:r>
              <a:rPr lang="en-US" sz="2800" dirty="0"/>
              <a:t>of </a:t>
            </a:r>
            <a:r>
              <a:rPr lang="en-US" sz="2800" dirty="0" err="1"/>
              <a:t>MarineAnimal</a:t>
            </a:r>
            <a:r>
              <a:rPr lang="en-US" sz="2800" dirty="0"/>
              <a:t> by the object of </a:t>
            </a:r>
            <a:r>
              <a:rPr lang="en-US" sz="2800" dirty="0" err="1" smtClean="0"/>
              <a:t>MarineAnimal</a:t>
            </a:r>
            <a:endParaRPr lang="en-US" sz="2800" dirty="0" smtClean="0"/>
          </a:p>
          <a:p>
            <a:pPr marL="514350" indent="-514350" algn="just">
              <a:buFont typeface="+mj-lt"/>
              <a:buAutoNum type="arabicPeriod"/>
            </a:pPr>
            <a:r>
              <a:rPr lang="en-US" sz="2800" dirty="0" smtClean="0"/>
              <a:t>function </a:t>
            </a:r>
            <a:r>
              <a:rPr lang="en-US" sz="2800" dirty="0"/>
              <a:t>of </a:t>
            </a:r>
            <a:r>
              <a:rPr lang="en-US" sz="2800" dirty="0" err="1"/>
              <a:t>BlueWhale</a:t>
            </a:r>
            <a:r>
              <a:rPr lang="en-US" sz="2800" dirty="0"/>
              <a:t> by the object of </a:t>
            </a:r>
            <a:r>
              <a:rPr lang="en-US" sz="2800" dirty="0" err="1" smtClean="0"/>
              <a:t>BlueWhale</a:t>
            </a:r>
            <a:endParaRPr lang="en-US" sz="2800" dirty="0" smtClean="0"/>
          </a:p>
          <a:p>
            <a:pPr marL="514350" indent="-514350" algn="just">
              <a:buFont typeface="+mj-lt"/>
              <a:buAutoNum type="arabicPeriod"/>
            </a:pPr>
            <a:r>
              <a:rPr lang="en-US" sz="2800" dirty="0" smtClean="0"/>
              <a:t>function </a:t>
            </a:r>
            <a:r>
              <a:rPr lang="en-US" sz="2800" dirty="0"/>
              <a:t>of each of its parent by the object of </a:t>
            </a:r>
            <a:r>
              <a:rPr lang="en-US" sz="2800" dirty="0" err="1"/>
              <a:t>BlueWhale</a:t>
            </a:r>
            <a:endParaRPr lang="en-US" sz="2800" b="1" dirty="0" smtClean="0"/>
          </a:p>
        </p:txBody>
      </p:sp>
    </p:spTree>
    <p:extLst>
      <p:ext uri="{BB962C8B-B14F-4D97-AF65-F5344CB8AC3E}">
        <p14:creationId xmlns:p14="http://schemas.microsoft.com/office/powerpoint/2010/main" val="1515708162"/>
      </p:ext>
    </p:extLst>
  </p:cSld>
  <p:clrMapOvr>
    <a:masterClrMapping/>
  </p:clrMapOvr>
  <mc:AlternateContent xmlns:mc="http://schemas.openxmlformats.org/markup-compatibility/2006" xmlns:p14="http://schemas.microsoft.com/office/powerpoint/2010/main">
    <mc:Choice Requires="p14">
      <p:transition spd="slow" p14:dur="2000" advTm="741"/>
    </mc:Choice>
    <mc:Fallback xmlns="">
      <p:transition spd="slow" advTm="74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003747" y="1167787"/>
            <a:ext cx="10058400" cy="5783856"/>
          </a:xfrm>
        </p:spPr>
        <p:txBody>
          <a:bodyPr>
            <a:normAutofit/>
          </a:bodyPr>
          <a:lstStyle/>
          <a:p>
            <a:pPr marL="0" indent="0" algn="ctr">
              <a:buNone/>
            </a:pPr>
            <a:r>
              <a:rPr lang="en-US" sz="2800" b="1" dirty="0" smtClean="0"/>
              <a:t>Task#2</a:t>
            </a:r>
            <a:endParaRPr lang="en-US" sz="2800" dirty="0"/>
          </a:p>
          <a:p>
            <a:pPr marL="0" indent="0" algn="ctr">
              <a:buNone/>
            </a:pPr>
            <a:r>
              <a:rPr lang="en-US" sz="2400" dirty="0"/>
              <a:t>We want to store the information of different vehicles. Create a class named Vehicle with two data member named mileage and price. Create its two subclasses</a:t>
            </a:r>
            <a:br>
              <a:rPr lang="en-US" sz="2400" dirty="0"/>
            </a:br>
            <a:r>
              <a:rPr lang="en-US" sz="2400" dirty="0" smtClean="0"/>
              <a:t>* Car with data members to store ownership cost, warranty (by years), seating capacity and fuel type (diesel or petrol).</a:t>
            </a:r>
            <a:br>
              <a:rPr lang="en-US" sz="2400" dirty="0" smtClean="0"/>
            </a:br>
            <a:r>
              <a:rPr lang="en-US" sz="2400" dirty="0" smtClean="0"/>
              <a:t>* Bike with data members to store the number of cylinders, number of gears, cooling type(air, liquid or oil), wheel type(alloys or spokes) and fuel tank size(in inches)</a:t>
            </a:r>
            <a:br>
              <a:rPr lang="en-US" sz="2400" dirty="0" smtClean="0"/>
            </a:br>
            <a:r>
              <a:rPr lang="en-US" sz="2400" dirty="0" smtClean="0"/>
              <a:t>Make another two subclasses Audi and Ford of Car, each having a data member to store the model type. Next, make two subclasses Bajaj and TVS, each having a data member to store the make-type.</a:t>
            </a:r>
            <a:br>
              <a:rPr lang="en-US" sz="2400" dirty="0" smtClean="0"/>
            </a:br>
            <a:r>
              <a:rPr lang="en-US" sz="2400" dirty="0" smtClean="0"/>
              <a:t>Now, store and print the information of an Audi and a Ford car (i.e. model type, ownership cost, warranty, seating capacity, fuel type, mileage and price.) Do the same for a Bajaj and a TVS bike.</a:t>
            </a:r>
            <a:endParaRPr lang="en-US" sz="2400" dirty="0"/>
          </a:p>
        </p:txBody>
      </p:sp>
    </p:spTree>
    <p:extLst>
      <p:ext uri="{BB962C8B-B14F-4D97-AF65-F5344CB8AC3E}">
        <p14:creationId xmlns:p14="http://schemas.microsoft.com/office/powerpoint/2010/main" val="1828322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5417" y="1145754"/>
            <a:ext cx="10609243" cy="5530467"/>
          </a:xfrm>
        </p:spPr>
        <p:txBody>
          <a:bodyPr>
            <a:normAutofit/>
          </a:bodyPr>
          <a:lstStyle/>
          <a:p>
            <a:pPr marL="0" indent="0" algn="ctr">
              <a:buNone/>
            </a:pPr>
            <a:r>
              <a:rPr lang="en-US" sz="2800" b="1" dirty="0" smtClean="0"/>
              <a:t>Task#3</a:t>
            </a:r>
          </a:p>
          <a:p>
            <a:pPr marL="0" indent="0" algn="just">
              <a:buNone/>
            </a:pPr>
            <a:r>
              <a:rPr lang="en-US" sz="2800" dirty="0"/>
              <a:t>Derive a class called employee2 from the employee class in the EMPLOY program in this chapter. This new class should add a type double data item called compensation, and also an </a:t>
            </a:r>
            <a:r>
              <a:rPr lang="en-US" sz="2800" dirty="0" err="1"/>
              <a:t>enum</a:t>
            </a:r>
            <a:r>
              <a:rPr lang="en-US" sz="2800" dirty="0"/>
              <a:t> type called period to indicate whether the employee is paid hourly, weekly, or monthly. For simplicity you can change the manager, scientist, and laborer classes so they are derived from employee2 instead of employee. However, note that in many circumstances it might be more in the spirit of OOP to create a separate base class called compensation and three new classes manager2, scientist2, and laborer2, and use multiple inheritance to derive these three classes from the original manager, scientist, and laborer classes and from compensation. This way none of the original classes needs to be modified.</a:t>
            </a:r>
          </a:p>
          <a:p>
            <a:pPr marL="0" indent="0" algn="just">
              <a:buNone/>
            </a:pPr>
            <a:endParaRPr lang="en-US" sz="2800" dirty="0"/>
          </a:p>
        </p:txBody>
      </p:sp>
    </p:spTree>
    <p:extLst>
      <p:ext uri="{BB962C8B-B14F-4D97-AF65-F5344CB8AC3E}">
        <p14:creationId xmlns:p14="http://schemas.microsoft.com/office/powerpoint/2010/main" val="325667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4931" y="1178805"/>
            <a:ext cx="10058400" cy="4605051"/>
          </a:xfrm>
        </p:spPr>
        <p:txBody>
          <a:bodyPr>
            <a:normAutofit/>
          </a:bodyPr>
          <a:lstStyle/>
          <a:p>
            <a:pPr marL="0" indent="0" algn="ctr">
              <a:buNone/>
            </a:pPr>
            <a:r>
              <a:rPr lang="en-US" sz="2800" b="1" dirty="0" smtClean="0"/>
              <a:t>Task#4</a:t>
            </a:r>
          </a:p>
          <a:p>
            <a:pPr marL="0" indent="0" algn="ctr">
              <a:buNone/>
            </a:pPr>
            <a:r>
              <a:rPr lang="en-US" sz="2800" dirty="0"/>
              <a:t>Create a class named Shape with a function that prints "This is a shape". Create another class named Polygon inheriting the Shape class with the same function that prints "Polygon is a shape". Create two other classes named Rectangle and Triangle having the same function which prints "Rectangle is a polygon" and "Triangle is a polygon" respectively. Again, make another class named Square having the same function which prints "Square is a rectangle".</a:t>
            </a:r>
            <a:br>
              <a:rPr lang="en-US" sz="2800" dirty="0"/>
            </a:br>
            <a:r>
              <a:rPr lang="en-US" sz="2800" dirty="0"/>
              <a:t>Now, try calling the function by the object of each of these classes</a:t>
            </a:r>
          </a:p>
        </p:txBody>
      </p:sp>
    </p:spTree>
    <p:extLst>
      <p:ext uri="{BB962C8B-B14F-4D97-AF65-F5344CB8AC3E}">
        <p14:creationId xmlns:p14="http://schemas.microsoft.com/office/powerpoint/2010/main" val="3225478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3915" y="1085823"/>
            <a:ext cx="10058400" cy="4050792"/>
          </a:xfrm>
        </p:spPr>
        <p:txBody>
          <a:bodyPr>
            <a:normAutofit/>
          </a:bodyPr>
          <a:lstStyle/>
          <a:p>
            <a:pPr marL="0" indent="0" algn="ctr">
              <a:buNone/>
            </a:pPr>
            <a:r>
              <a:rPr lang="en-US" sz="2800" b="1" dirty="0" smtClean="0"/>
              <a:t>Task#5</a:t>
            </a:r>
            <a:endParaRPr lang="en-US" sz="2800" b="1" dirty="0"/>
          </a:p>
          <a:p>
            <a:pPr marL="0" indent="0" algn="ctr">
              <a:buNone/>
            </a:pPr>
            <a:r>
              <a:rPr lang="en-US" sz="2800" dirty="0"/>
              <a:t/>
            </a:r>
            <a:br>
              <a:rPr lang="en-US" sz="2800" dirty="0"/>
            </a:br>
            <a:r>
              <a:rPr lang="en-US" sz="2400" dirty="0"/>
              <a:t>Make a class named Fruit with a data member to calculate the number of fruits in a basket. Create two other class named Apples and Mangoes to calculate the number of apples and mangoes in the basket. Print the number of fruits of each type and the total number of fruits in the basket.</a:t>
            </a:r>
          </a:p>
        </p:txBody>
      </p:sp>
    </p:spTree>
    <p:extLst>
      <p:ext uri="{BB962C8B-B14F-4D97-AF65-F5344CB8AC3E}">
        <p14:creationId xmlns:p14="http://schemas.microsoft.com/office/powerpoint/2010/main" val="4243165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3915" y="1233889"/>
            <a:ext cx="10058400" cy="4792337"/>
          </a:xfrm>
        </p:spPr>
        <p:txBody>
          <a:bodyPr>
            <a:normAutofit/>
          </a:bodyPr>
          <a:lstStyle/>
          <a:p>
            <a:pPr marL="0" indent="0" algn="ctr">
              <a:buNone/>
            </a:pPr>
            <a:r>
              <a:rPr lang="en-US" sz="2800" b="1" dirty="0" smtClean="0"/>
              <a:t>Task#6</a:t>
            </a:r>
            <a:endParaRPr lang="en-US" sz="2800" b="1" dirty="0"/>
          </a:p>
          <a:p>
            <a:r>
              <a:rPr lang="en-US" sz="2400" dirty="0"/>
              <a:t>All the banks operating in India are controlled by RBI. RBI has set a well defined guideline (e.g. minimum interest rate, minimum balance allowed, maximum withdrawal limit </a:t>
            </a:r>
            <a:r>
              <a:rPr lang="en-US" sz="2400" dirty="0" err="1"/>
              <a:t>etc</a:t>
            </a:r>
            <a:r>
              <a:rPr lang="en-US" sz="2400" dirty="0"/>
              <a:t>) which all banks must follow. For example, suppose RBI has set minimum interest rate applicable to a saving bank account to be 4% annually; however, banks are free to use 4% interest rate or to set any rates above it.</a:t>
            </a:r>
          </a:p>
          <a:p>
            <a:r>
              <a:rPr lang="en-US" sz="2400" dirty="0"/>
              <a:t>Write a program to implement bank functionality in the above scenario. Note: Create few classes namely Customer, Account, RBI (Base Class) and few derived classes (SBI, ICICI, PNB </a:t>
            </a:r>
            <a:r>
              <a:rPr lang="en-US" sz="2400" dirty="0" err="1"/>
              <a:t>etc</a:t>
            </a:r>
            <a:r>
              <a:rPr lang="en-US" sz="2400" dirty="0"/>
              <a:t>). Assume and implement required member variables and functions in each </a:t>
            </a:r>
            <a:r>
              <a:rPr lang="en-US" sz="2400" dirty="0" smtClean="0"/>
              <a:t>class.</a:t>
            </a:r>
          </a:p>
          <a:p>
            <a:r>
              <a:rPr lang="en-US" sz="2400" dirty="0" smtClean="0"/>
              <a:t>Note: The Student who complete this task#6 the task will get bonus marks.</a:t>
            </a:r>
            <a:endParaRPr lang="en-US" sz="2400" dirty="0"/>
          </a:p>
          <a:p>
            <a:pPr marL="0" indent="0" algn="ctr">
              <a:buNone/>
            </a:pPr>
            <a:endParaRPr lang="en-US" sz="2800" dirty="0"/>
          </a:p>
        </p:txBody>
      </p:sp>
    </p:spTree>
    <p:extLst>
      <p:ext uri="{BB962C8B-B14F-4D97-AF65-F5344CB8AC3E}">
        <p14:creationId xmlns:p14="http://schemas.microsoft.com/office/powerpoint/2010/main" val="3733337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32AAB-4754-252B-39AB-2B1DFDD02807}"/>
              </a:ext>
            </a:extLst>
          </p:cNvPr>
          <p:cNvSpPr>
            <a:spLocks noGrp="1"/>
          </p:cNvSpPr>
          <p:nvPr>
            <p:ph idx="1"/>
          </p:nvPr>
        </p:nvSpPr>
        <p:spPr>
          <a:xfrm>
            <a:off x="1132900" y="1879935"/>
            <a:ext cx="10058400" cy="4050792"/>
          </a:xfrm>
        </p:spPr>
        <p:txBody>
          <a:bodyPr/>
          <a:lstStyle/>
          <a:p>
            <a:r>
              <a:rPr lang="en-US" sz="2800" dirty="0"/>
              <a:t>Inheritance relationships between the classes of a program is called a </a:t>
            </a:r>
            <a:r>
              <a:rPr lang="en-US" sz="2800" b="1" dirty="0"/>
              <a:t>class hierarchy.</a:t>
            </a:r>
          </a:p>
          <a:p>
            <a:r>
              <a:rPr lang="en-US" sz="2800" dirty="0"/>
              <a:t>The basic principle of inheritance is that each subclass shares common properties with the class from which it is derived.</a:t>
            </a:r>
          </a:p>
          <a:p>
            <a:r>
              <a:rPr lang="en-US" sz="2800" dirty="0"/>
              <a:t>The child class inherits all capabilities of the parent class and can add its own capabilities.</a:t>
            </a:r>
          </a:p>
          <a:p>
            <a:endParaRPr lang="en-US" dirty="0"/>
          </a:p>
        </p:txBody>
      </p:sp>
    </p:spTree>
    <p:extLst>
      <p:ext uri="{BB962C8B-B14F-4D97-AF65-F5344CB8AC3E}">
        <p14:creationId xmlns:p14="http://schemas.microsoft.com/office/powerpoint/2010/main" val="2966235890"/>
      </p:ext>
    </p:extLst>
  </p:cSld>
  <p:clrMapOvr>
    <a:masterClrMapping/>
  </p:clrMapOvr>
  <mc:AlternateContent xmlns:mc="http://schemas.openxmlformats.org/markup-compatibility/2006" xmlns:p14="http://schemas.microsoft.com/office/powerpoint/2010/main">
    <mc:Choice Requires="p14">
      <p:transition spd="slow" p14:dur="2000" advTm="1200"/>
    </mc:Choice>
    <mc:Fallback xmlns="">
      <p:transition spd="slow" advTm="12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A7B5-8DC8-4BD0-1735-BAAD7F3FCBD9}"/>
              </a:ext>
            </a:extLst>
          </p:cNvPr>
          <p:cNvSpPr>
            <a:spLocks noGrp="1"/>
          </p:cNvSpPr>
          <p:nvPr>
            <p:ph type="title"/>
          </p:nvPr>
        </p:nvSpPr>
        <p:spPr/>
        <p:txBody>
          <a:bodyPr/>
          <a:lstStyle/>
          <a:p>
            <a:r>
              <a:rPr lang="en-US" b="1" dirty="0"/>
              <a:t>Example of inheritance</a:t>
            </a:r>
          </a:p>
        </p:txBody>
      </p:sp>
      <p:sp>
        <p:nvSpPr>
          <p:cNvPr id="3" name="Content Placeholder 2">
            <a:extLst>
              <a:ext uri="{FF2B5EF4-FFF2-40B4-BE49-F238E27FC236}">
                <a16:creationId xmlns:a16="http://schemas.microsoft.com/office/drawing/2014/main" id="{7F86A502-30EC-1B73-1707-D1999C9ED408}"/>
              </a:ext>
            </a:extLst>
          </p:cNvPr>
          <p:cNvSpPr>
            <a:spLocks noGrp="1"/>
          </p:cNvSpPr>
          <p:nvPr>
            <p:ph idx="1"/>
          </p:nvPr>
        </p:nvSpPr>
        <p:spPr/>
        <p:txBody>
          <a:bodyPr/>
          <a:lstStyle/>
          <a:p>
            <a:r>
              <a:rPr lang="en-US" dirty="0"/>
              <a:t>Suppose a class named </a:t>
            </a:r>
            <a:r>
              <a:rPr lang="en-US" b="1" dirty="0"/>
              <a:t>Vehicle </a:t>
            </a:r>
            <a:r>
              <a:rPr lang="en-US" dirty="0"/>
              <a:t>is already created. The subclasses of this class may share similar properties such a </a:t>
            </a:r>
            <a:r>
              <a:rPr lang="en-US" b="1" dirty="0"/>
              <a:t>wheel</a:t>
            </a:r>
            <a:r>
              <a:rPr lang="en-US" dirty="0"/>
              <a:t> and </a:t>
            </a:r>
            <a:r>
              <a:rPr lang="en-US" b="1" dirty="0"/>
              <a:t>motors etc</a:t>
            </a:r>
            <a:r>
              <a:rPr lang="en-US" dirty="0"/>
              <a:t>. Additionally, a subclass may have its own particular characteristics. </a:t>
            </a:r>
          </a:p>
          <a:p>
            <a:r>
              <a:rPr lang="en-US" dirty="0"/>
              <a:t>For example a  subclass </a:t>
            </a:r>
            <a:r>
              <a:rPr lang="en-US" b="1" dirty="0"/>
              <a:t>Bus </a:t>
            </a:r>
            <a:r>
              <a:rPr lang="en-US" dirty="0"/>
              <a:t>may have seats for people but another subclass </a:t>
            </a:r>
            <a:r>
              <a:rPr lang="en-US" b="1" dirty="0"/>
              <a:t>Truck </a:t>
            </a:r>
            <a:r>
              <a:rPr lang="en-US" dirty="0"/>
              <a:t>may have space to carry goods.</a:t>
            </a:r>
          </a:p>
          <a:p>
            <a:endParaRPr lang="en-US" dirty="0"/>
          </a:p>
        </p:txBody>
      </p:sp>
      <p:sp>
        <p:nvSpPr>
          <p:cNvPr id="4" name="Rectangle 3">
            <a:extLst>
              <a:ext uri="{FF2B5EF4-FFF2-40B4-BE49-F238E27FC236}">
                <a16:creationId xmlns:a16="http://schemas.microsoft.com/office/drawing/2014/main" id="{A2F2CFE4-ED34-3F74-7E6B-A7E8DFB98B55}"/>
              </a:ext>
            </a:extLst>
          </p:cNvPr>
          <p:cNvSpPr/>
          <p:nvPr/>
        </p:nvSpPr>
        <p:spPr>
          <a:xfrm>
            <a:off x="5231219" y="3721268"/>
            <a:ext cx="1584251" cy="4890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Vehicle </a:t>
            </a:r>
          </a:p>
        </p:txBody>
      </p:sp>
      <p:sp>
        <p:nvSpPr>
          <p:cNvPr id="5" name="Rectangle 4">
            <a:extLst>
              <a:ext uri="{FF2B5EF4-FFF2-40B4-BE49-F238E27FC236}">
                <a16:creationId xmlns:a16="http://schemas.microsoft.com/office/drawing/2014/main" id="{A92464D5-4351-BEE6-852F-ACD0A1A7A98B}"/>
              </a:ext>
            </a:extLst>
          </p:cNvPr>
          <p:cNvSpPr/>
          <p:nvPr/>
        </p:nvSpPr>
        <p:spPr>
          <a:xfrm>
            <a:off x="5254908" y="5488371"/>
            <a:ext cx="1584251" cy="4890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Truck</a:t>
            </a:r>
          </a:p>
        </p:txBody>
      </p:sp>
      <p:sp>
        <p:nvSpPr>
          <p:cNvPr id="6" name="Rectangle 5">
            <a:extLst>
              <a:ext uri="{FF2B5EF4-FFF2-40B4-BE49-F238E27FC236}">
                <a16:creationId xmlns:a16="http://schemas.microsoft.com/office/drawing/2014/main" id="{67DC8A91-E462-EA3B-C864-046F24D1C24A}"/>
              </a:ext>
            </a:extLst>
          </p:cNvPr>
          <p:cNvSpPr/>
          <p:nvPr/>
        </p:nvSpPr>
        <p:spPr>
          <a:xfrm>
            <a:off x="2643078" y="5451746"/>
            <a:ext cx="1584251" cy="4890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Bus</a:t>
            </a:r>
          </a:p>
        </p:txBody>
      </p:sp>
      <p:sp>
        <p:nvSpPr>
          <p:cNvPr id="7" name="Rectangle 6">
            <a:extLst>
              <a:ext uri="{FF2B5EF4-FFF2-40B4-BE49-F238E27FC236}">
                <a16:creationId xmlns:a16="http://schemas.microsoft.com/office/drawing/2014/main" id="{A2AFD55B-3AD5-A400-734B-7C1BA44C1A53}"/>
              </a:ext>
            </a:extLst>
          </p:cNvPr>
          <p:cNvSpPr/>
          <p:nvPr/>
        </p:nvSpPr>
        <p:spPr>
          <a:xfrm>
            <a:off x="8308640" y="5488371"/>
            <a:ext cx="1584251" cy="4890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Motorcycle</a:t>
            </a:r>
          </a:p>
        </p:txBody>
      </p:sp>
      <p:cxnSp>
        <p:nvCxnSpPr>
          <p:cNvPr id="9" name="Straight Arrow Connector 8">
            <a:extLst>
              <a:ext uri="{FF2B5EF4-FFF2-40B4-BE49-F238E27FC236}">
                <a16:creationId xmlns:a16="http://schemas.microsoft.com/office/drawing/2014/main" id="{D23426FF-9B5B-99C4-DD56-BDDD9B213A49}"/>
              </a:ext>
            </a:extLst>
          </p:cNvPr>
          <p:cNvCxnSpPr>
            <a:cxnSpLocks/>
            <a:stCxn id="6" idx="0"/>
          </p:cNvCxnSpPr>
          <p:nvPr/>
        </p:nvCxnSpPr>
        <p:spPr>
          <a:xfrm flipV="1">
            <a:off x="3435204" y="4228677"/>
            <a:ext cx="2139331" cy="1223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721E827-5BB4-77A1-9FAA-12C0EDC7B170}"/>
              </a:ext>
            </a:extLst>
          </p:cNvPr>
          <p:cNvCxnSpPr>
            <a:stCxn id="5" idx="0"/>
            <a:endCxn id="4" idx="2"/>
          </p:cNvCxnSpPr>
          <p:nvPr/>
        </p:nvCxnSpPr>
        <p:spPr>
          <a:xfrm flipH="1" flipV="1">
            <a:off x="6023345" y="4210365"/>
            <a:ext cx="23689" cy="1278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994F75B-AD58-23EC-1697-8E01A9327D06}"/>
              </a:ext>
            </a:extLst>
          </p:cNvPr>
          <p:cNvCxnSpPr>
            <a:stCxn id="7" idx="0"/>
          </p:cNvCxnSpPr>
          <p:nvPr/>
        </p:nvCxnSpPr>
        <p:spPr>
          <a:xfrm flipH="1" flipV="1">
            <a:off x="6366661" y="4210365"/>
            <a:ext cx="2734105" cy="1278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9400864"/>
      </p:ext>
    </p:extLst>
  </p:cSld>
  <p:clrMapOvr>
    <a:masterClrMapping/>
  </p:clrMapOvr>
  <mc:AlternateContent xmlns:mc="http://schemas.openxmlformats.org/markup-compatibility/2006" xmlns:p14="http://schemas.microsoft.com/office/powerpoint/2010/main">
    <mc:Choice Requires="p14">
      <p:transition spd="slow" p14:dur="2000" advTm="574"/>
    </mc:Choice>
    <mc:Fallback xmlns="">
      <p:transition spd="slow" advTm="57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006C-398B-8A55-E377-8DA3A9E553FF}"/>
              </a:ext>
            </a:extLst>
          </p:cNvPr>
          <p:cNvSpPr>
            <a:spLocks noGrp="1"/>
          </p:cNvSpPr>
          <p:nvPr>
            <p:ph type="title"/>
          </p:nvPr>
        </p:nvSpPr>
        <p:spPr/>
        <p:txBody>
          <a:bodyPr/>
          <a:lstStyle/>
          <a:p>
            <a:r>
              <a:rPr lang="en-US" b="1" dirty="0"/>
              <a:t>Advantages of inheritance</a:t>
            </a:r>
          </a:p>
        </p:txBody>
      </p:sp>
      <p:sp>
        <p:nvSpPr>
          <p:cNvPr id="3" name="Content Placeholder 2">
            <a:extLst>
              <a:ext uri="{FF2B5EF4-FFF2-40B4-BE49-F238E27FC236}">
                <a16:creationId xmlns:a16="http://schemas.microsoft.com/office/drawing/2014/main" id="{CA4F526E-540C-FAB0-F358-EB2068ABF005}"/>
              </a:ext>
            </a:extLst>
          </p:cNvPr>
          <p:cNvSpPr>
            <a:spLocks noGrp="1"/>
          </p:cNvSpPr>
          <p:nvPr>
            <p:ph idx="1"/>
          </p:nvPr>
        </p:nvSpPr>
        <p:spPr/>
        <p:txBody>
          <a:bodyPr>
            <a:normAutofit/>
          </a:bodyPr>
          <a:lstStyle/>
          <a:p>
            <a:pPr>
              <a:buFont typeface="Wingdings" panose="05000000000000000000" pitchFamily="2" charset="2"/>
              <a:buChar char="q"/>
            </a:pPr>
            <a:r>
              <a:rPr lang="en-US" sz="2400" b="1" dirty="0" smtClean="0"/>
              <a:t>  Reusability  </a:t>
            </a:r>
            <a:endParaRPr lang="en-US" sz="2400" b="1" dirty="0"/>
          </a:p>
          <a:p>
            <a:pPr>
              <a:buFont typeface="Wingdings" panose="05000000000000000000" pitchFamily="2" charset="2"/>
              <a:buChar char="q"/>
            </a:pPr>
            <a:r>
              <a:rPr lang="en-US" sz="2400" b="1" dirty="0" smtClean="0"/>
              <a:t>  Readability</a:t>
            </a:r>
            <a:endParaRPr lang="en-US" sz="2400" b="1" dirty="0"/>
          </a:p>
          <a:p>
            <a:pPr>
              <a:buFont typeface="Wingdings" panose="05000000000000000000" pitchFamily="2" charset="2"/>
              <a:buChar char="q"/>
            </a:pPr>
            <a:r>
              <a:rPr lang="en-US" sz="2400" b="1" dirty="0" smtClean="0"/>
              <a:t>  Save </a:t>
            </a:r>
            <a:r>
              <a:rPr lang="en-US" sz="2400" b="1" dirty="0"/>
              <a:t>times and Effort</a:t>
            </a:r>
          </a:p>
          <a:p>
            <a:pPr>
              <a:buFont typeface="Wingdings" panose="05000000000000000000" pitchFamily="2" charset="2"/>
              <a:buChar char="q"/>
            </a:pPr>
            <a:r>
              <a:rPr lang="en-US" sz="2400" b="1" dirty="0" smtClean="0"/>
              <a:t>  Increases </a:t>
            </a:r>
            <a:r>
              <a:rPr lang="en-US" sz="2400" b="1" dirty="0"/>
              <a:t>Program Structure and Reliability</a:t>
            </a:r>
          </a:p>
        </p:txBody>
      </p:sp>
    </p:spTree>
    <p:extLst>
      <p:ext uri="{BB962C8B-B14F-4D97-AF65-F5344CB8AC3E}">
        <p14:creationId xmlns:p14="http://schemas.microsoft.com/office/powerpoint/2010/main" val="3182057629"/>
      </p:ext>
    </p:extLst>
  </p:cSld>
  <p:clrMapOvr>
    <a:masterClrMapping/>
  </p:clrMapOvr>
  <mc:AlternateContent xmlns:mc="http://schemas.openxmlformats.org/markup-compatibility/2006" xmlns:p14="http://schemas.microsoft.com/office/powerpoint/2010/main">
    <mc:Choice Requires="p14">
      <p:transition spd="slow" p14:dur="2000" advTm="7929"/>
    </mc:Choice>
    <mc:Fallback xmlns="">
      <p:transition spd="slow" advTm="792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5B35-8153-3314-E90A-F36E7E3B4DCC}"/>
              </a:ext>
            </a:extLst>
          </p:cNvPr>
          <p:cNvSpPr>
            <a:spLocks noGrp="1"/>
          </p:cNvSpPr>
          <p:nvPr>
            <p:ph type="title"/>
          </p:nvPr>
        </p:nvSpPr>
        <p:spPr/>
        <p:txBody>
          <a:bodyPr/>
          <a:lstStyle/>
          <a:p>
            <a:r>
              <a:rPr lang="en-US" b="1" dirty="0"/>
              <a:t>Categories of inheritance</a:t>
            </a:r>
          </a:p>
        </p:txBody>
      </p:sp>
      <p:sp>
        <p:nvSpPr>
          <p:cNvPr id="3" name="Content Placeholder 2">
            <a:extLst>
              <a:ext uri="{FF2B5EF4-FFF2-40B4-BE49-F238E27FC236}">
                <a16:creationId xmlns:a16="http://schemas.microsoft.com/office/drawing/2014/main" id="{281B0BD1-2CE4-84E9-4EC2-A4800B75AD69}"/>
              </a:ext>
            </a:extLst>
          </p:cNvPr>
          <p:cNvSpPr>
            <a:spLocks noGrp="1"/>
          </p:cNvSpPr>
          <p:nvPr>
            <p:ph idx="1"/>
          </p:nvPr>
        </p:nvSpPr>
        <p:spPr/>
        <p:txBody>
          <a:bodyPr>
            <a:normAutofit/>
          </a:bodyPr>
          <a:lstStyle/>
          <a:p>
            <a:pPr>
              <a:buFont typeface="Wingdings" panose="05000000000000000000" pitchFamily="2" charset="2"/>
              <a:buChar char="q"/>
            </a:pPr>
            <a:r>
              <a:rPr lang="en-US" sz="2800" dirty="0" smtClean="0"/>
              <a:t>  Single </a:t>
            </a:r>
            <a:r>
              <a:rPr lang="en-US" sz="2800" dirty="0"/>
              <a:t>Inheritance</a:t>
            </a:r>
          </a:p>
          <a:p>
            <a:pPr>
              <a:buFont typeface="Wingdings" panose="05000000000000000000" pitchFamily="2" charset="2"/>
              <a:buChar char="q"/>
            </a:pPr>
            <a:r>
              <a:rPr lang="en-US" sz="2800" dirty="0" smtClean="0"/>
              <a:t>  Multiple </a:t>
            </a:r>
            <a:r>
              <a:rPr lang="en-US" sz="2800" dirty="0"/>
              <a:t>Inheritance</a:t>
            </a:r>
          </a:p>
          <a:p>
            <a:pPr>
              <a:buFont typeface="Wingdings" panose="05000000000000000000" pitchFamily="2" charset="2"/>
              <a:buChar char="q"/>
            </a:pPr>
            <a:r>
              <a:rPr lang="en-US" sz="2800" dirty="0" smtClean="0"/>
              <a:t>  Multi-level </a:t>
            </a:r>
            <a:r>
              <a:rPr lang="en-US" sz="2800" dirty="0"/>
              <a:t>Inheritance</a:t>
            </a:r>
          </a:p>
          <a:p>
            <a:pPr>
              <a:buFont typeface="Wingdings" panose="05000000000000000000" pitchFamily="2" charset="2"/>
              <a:buChar char="q"/>
            </a:pPr>
            <a:r>
              <a:rPr lang="en-US" sz="2800" dirty="0" smtClean="0"/>
              <a:t>  Hybrid </a:t>
            </a:r>
            <a:r>
              <a:rPr lang="en-US" sz="2800" dirty="0"/>
              <a:t>Inheritance</a:t>
            </a:r>
          </a:p>
        </p:txBody>
      </p:sp>
    </p:spTree>
    <p:extLst>
      <p:ext uri="{BB962C8B-B14F-4D97-AF65-F5344CB8AC3E}">
        <p14:creationId xmlns:p14="http://schemas.microsoft.com/office/powerpoint/2010/main" val="36995741"/>
      </p:ext>
    </p:extLst>
  </p:cSld>
  <p:clrMapOvr>
    <a:masterClrMapping/>
  </p:clrMapOvr>
  <mc:AlternateContent xmlns:mc="http://schemas.openxmlformats.org/markup-compatibility/2006" xmlns:p14="http://schemas.microsoft.com/office/powerpoint/2010/main">
    <mc:Choice Requires="p14">
      <p:transition spd="slow" p14:dur="2000" advTm="1549"/>
    </mc:Choice>
    <mc:Fallback xmlns="">
      <p:transition spd="slow" advTm="154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B94E-F367-713C-9EAC-5081538DCAF7}"/>
              </a:ext>
            </a:extLst>
          </p:cNvPr>
          <p:cNvSpPr>
            <a:spLocks noGrp="1"/>
          </p:cNvSpPr>
          <p:nvPr>
            <p:ph type="title"/>
          </p:nvPr>
        </p:nvSpPr>
        <p:spPr/>
        <p:txBody>
          <a:bodyPr/>
          <a:lstStyle/>
          <a:p>
            <a:r>
              <a:rPr lang="en-US" b="1" dirty="0"/>
              <a:t>Protected access specifier</a:t>
            </a:r>
          </a:p>
        </p:txBody>
      </p:sp>
      <p:graphicFrame>
        <p:nvGraphicFramePr>
          <p:cNvPr id="4" name="Table 4">
            <a:extLst>
              <a:ext uri="{FF2B5EF4-FFF2-40B4-BE49-F238E27FC236}">
                <a16:creationId xmlns:a16="http://schemas.microsoft.com/office/drawing/2014/main" id="{B59C231D-A3AC-2842-2ACF-F840CBEFC0D0}"/>
              </a:ext>
            </a:extLst>
          </p:cNvPr>
          <p:cNvGraphicFramePr>
            <a:graphicFrameLocks noGrp="1"/>
          </p:cNvGraphicFramePr>
          <p:nvPr>
            <p:ph idx="1"/>
            <p:extLst>
              <p:ext uri="{D42A27DB-BD31-4B8C-83A1-F6EECF244321}">
                <p14:modId xmlns:p14="http://schemas.microsoft.com/office/powerpoint/2010/main" val="844095008"/>
              </p:ext>
            </p:extLst>
          </p:nvPr>
        </p:nvGraphicFramePr>
        <p:xfrm>
          <a:off x="1189820" y="2412695"/>
          <a:ext cx="9965860" cy="2456760"/>
        </p:xfrm>
        <a:graphic>
          <a:graphicData uri="http://schemas.openxmlformats.org/drawingml/2006/table">
            <a:tbl>
              <a:tblPr firstRow="1" bandRow="1">
                <a:tableStyleId>{3B4B98B0-60AC-42C2-AFA5-B58CD77FA1E5}</a:tableStyleId>
              </a:tblPr>
              <a:tblGrid>
                <a:gridCol w="2491465">
                  <a:extLst>
                    <a:ext uri="{9D8B030D-6E8A-4147-A177-3AD203B41FA5}">
                      <a16:colId xmlns:a16="http://schemas.microsoft.com/office/drawing/2014/main" val="865971472"/>
                    </a:ext>
                  </a:extLst>
                </a:gridCol>
                <a:gridCol w="2491465">
                  <a:extLst>
                    <a:ext uri="{9D8B030D-6E8A-4147-A177-3AD203B41FA5}">
                      <a16:colId xmlns:a16="http://schemas.microsoft.com/office/drawing/2014/main" val="2204376450"/>
                    </a:ext>
                  </a:extLst>
                </a:gridCol>
                <a:gridCol w="2491465">
                  <a:extLst>
                    <a:ext uri="{9D8B030D-6E8A-4147-A177-3AD203B41FA5}">
                      <a16:colId xmlns:a16="http://schemas.microsoft.com/office/drawing/2014/main" val="3752412423"/>
                    </a:ext>
                  </a:extLst>
                </a:gridCol>
                <a:gridCol w="2491465">
                  <a:extLst>
                    <a:ext uri="{9D8B030D-6E8A-4147-A177-3AD203B41FA5}">
                      <a16:colId xmlns:a16="http://schemas.microsoft.com/office/drawing/2014/main" val="2158968655"/>
                    </a:ext>
                  </a:extLst>
                </a:gridCol>
              </a:tblGrid>
              <a:tr h="897252">
                <a:tc>
                  <a:txBody>
                    <a:bodyPr/>
                    <a:lstStyle/>
                    <a:p>
                      <a:r>
                        <a:rPr lang="en-US" b="1" dirty="0"/>
                        <a:t>Access Specifier</a:t>
                      </a:r>
                    </a:p>
                  </a:txBody>
                  <a:tcPr/>
                </a:tc>
                <a:tc>
                  <a:txBody>
                    <a:bodyPr/>
                    <a:lstStyle/>
                    <a:p>
                      <a:r>
                        <a:rPr lang="en-US" dirty="0"/>
                        <a:t>Accessible from own class </a:t>
                      </a:r>
                    </a:p>
                  </a:txBody>
                  <a:tcPr/>
                </a:tc>
                <a:tc>
                  <a:txBody>
                    <a:bodyPr/>
                    <a:lstStyle/>
                    <a:p>
                      <a:r>
                        <a:rPr lang="en-US" dirty="0"/>
                        <a:t>Accessible from derived class</a:t>
                      </a:r>
                    </a:p>
                  </a:txBody>
                  <a:tcPr/>
                </a:tc>
                <a:tc>
                  <a:txBody>
                    <a:bodyPr/>
                    <a:lstStyle/>
                    <a:p>
                      <a:r>
                        <a:rPr lang="en-US" dirty="0"/>
                        <a:t>Accessible from object outside class</a:t>
                      </a:r>
                    </a:p>
                  </a:txBody>
                  <a:tcPr/>
                </a:tc>
                <a:extLst>
                  <a:ext uri="{0D108BD9-81ED-4DB2-BD59-A6C34878D82A}">
                    <a16:rowId xmlns:a16="http://schemas.microsoft.com/office/drawing/2014/main" val="2668853664"/>
                  </a:ext>
                </a:extLst>
              </a:tr>
              <a:tr h="519836">
                <a:tc>
                  <a:txBody>
                    <a:bodyPr/>
                    <a:lstStyle/>
                    <a:p>
                      <a:r>
                        <a:rPr lang="en-US" dirty="0"/>
                        <a:t>Private</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472471110"/>
                  </a:ext>
                </a:extLst>
              </a:tr>
              <a:tr h="519836">
                <a:tc>
                  <a:txBody>
                    <a:bodyPr/>
                    <a:lstStyle/>
                    <a:p>
                      <a:r>
                        <a:rPr lang="en-US" dirty="0"/>
                        <a:t>Public </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703296386"/>
                  </a:ext>
                </a:extLst>
              </a:tr>
              <a:tr h="519836">
                <a:tc>
                  <a:txBody>
                    <a:bodyPr/>
                    <a:lstStyle/>
                    <a:p>
                      <a:r>
                        <a:rPr lang="en-US" dirty="0"/>
                        <a:t>Protected</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3979494930"/>
                  </a:ext>
                </a:extLst>
              </a:tr>
            </a:tbl>
          </a:graphicData>
        </a:graphic>
      </p:graphicFrame>
    </p:spTree>
    <p:extLst>
      <p:ext uri="{BB962C8B-B14F-4D97-AF65-F5344CB8AC3E}">
        <p14:creationId xmlns:p14="http://schemas.microsoft.com/office/powerpoint/2010/main" val="4220741587"/>
      </p:ext>
    </p:extLst>
  </p:cSld>
  <p:clrMapOvr>
    <a:masterClrMapping/>
  </p:clrMapOvr>
  <mc:AlternateContent xmlns:mc="http://schemas.openxmlformats.org/markup-compatibility/2006" xmlns:p14="http://schemas.microsoft.com/office/powerpoint/2010/main">
    <mc:Choice Requires="p14">
      <p:transition spd="slow" p14:dur="2000" advTm="822"/>
    </mc:Choice>
    <mc:Fallback xmlns="">
      <p:transition spd="slow" advTm="82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BA8B-B074-A77C-4183-EC882BE94887}"/>
              </a:ext>
            </a:extLst>
          </p:cNvPr>
          <p:cNvSpPr>
            <a:spLocks noGrp="1"/>
          </p:cNvSpPr>
          <p:nvPr>
            <p:ph type="title"/>
          </p:nvPr>
        </p:nvSpPr>
        <p:spPr/>
        <p:txBody>
          <a:bodyPr/>
          <a:lstStyle/>
          <a:p>
            <a:r>
              <a:rPr lang="en-US" b="1" dirty="0"/>
              <a:t>Single inheritance</a:t>
            </a:r>
          </a:p>
        </p:txBody>
      </p:sp>
      <p:sp>
        <p:nvSpPr>
          <p:cNvPr id="3" name="Content Placeholder 2">
            <a:extLst>
              <a:ext uri="{FF2B5EF4-FFF2-40B4-BE49-F238E27FC236}">
                <a16:creationId xmlns:a16="http://schemas.microsoft.com/office/drawing/2014/main" id="{1A2CAED6-0911-8861-F7A3-E2E461FECA7D}"/>
              </a:ext>
            </a:extLst>
          </p:cNvPr>
          <p:cNvSpPr>
            <a:spLocks noGrp="1"/>
          </p:cNvSpPr>
          <p:nvPr>
            <p:ph idx="1"/>
          </p:nvPr>
        </p:nvSpPr>
        <p:spPr>
          <a:xfrm>
            <a:off x="1097280" y="1834970"/>
            <a:ext cx="10058400" cy="4630266"/>
          </a:xfrm>
        </p:spPr>
        <p:txBody>
          <a:bodyPr/>
          <a:lstStyle/>
          <a:p>
            <a:r>
              <a:rPr lang="en-US" dirty="0"/>
              <a:t>A type of inheritance in which a child class is derived from single parent class is as </a:t>
            </a:r>
            <a:r>
              <a:rPr lang="en-US" b="1" dirty="0"/>
              <a:t>single inheritance.</a:t>
            </a:r>
          </a:p>
          <a:p>
            <a:r>
              <a:rPr lang="en-US" dirty="0"/>
              <a:t>The child class in single inheritance inherits all data members and member functions of the parent class.</a:t>
            </a:r>
          </a:p>
          <a:p>
            <a:r>
              <a:rPr lang="en-US" dirty="0"/>
              <a:t>It can also add further capabilities of its own.</a:t>
            </a:r>
          </a:p>
          <a:p>
            <a:endParaRPr lang="en-US" dirty="0"/>
          </a:p>
        </p:txBody>
      </p:sp>
      <p:sp>
        <p:nvSpPr>
          <p:cNvPr id="4" name="Rectangle 3">
            <a:extLst>
              <a:ext uri="{FF2B5EF4-FFF2-40B4-BE49-F238E27FC236}">
                <a16:creationId xmlns:a16="http://schemas.microsoft.com/office/drawing/2014/main" id="{FA4124DA-7990-2738-5E37-7189399E1FC0}"/>
              </a:ext>
            </a:extLst>
          </p:cNvPr>
          <p:cNvSpPr/>
          <p:nvPr/>
        </p:nvSpPr>
        <p:spPr>
          <a:xfrm>
            <a:off x="5316279" y="4062274"/>
            <a:ext cx="1935126" cy="627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Parent</a:t>
            </a:r>
          </a:p>
        </p:txBody>
      </p:sp>
      <p:sp>
        <p:nvSpPr>
          <p:cNvPr id="5" name="Rectangle 4">
            <a:extLst>
              <a:ext uri="{FF2B5EF4-FFF2-40B4-BE49-F238E27FC236}">
                <a16:creationId xmlns:a16="http://schemas.microsoft.com/office/drawing/2014/main" id="{EC151B6F-514A-4768-1F1E-ACF425A4F7A9}"/>
              </a:ext>
            </a:extLst>
          </p:cNvPr>
          <p:cNvSpPr/>
          <p:nvPr/>
        </p:nvSpPr>
        <p:spPr>
          <a:xfrm>
            <a:off x="5523614" y="5685361"/>
            <a:ext cx="1520456" cy="4997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Child</a:t>
            </a:r>
          </a:p>
        </p:txBody>
      </p:sp>
      <p:cxnSp>
        <p:nvCxnSpPr>
          <p:cNvPr id="7" name="Straight Arrow Connector 6">
            <a:extLst>
              <a:ext uri="{FF2B5EF4-FFF2-40B4-BE49-F238E27FC236}">
                <a16:creationId xmlns:a16="http://schemas.microsoft.com/office/drawing/2014/main" id="{31B8F5A9-9833-5DE2-90BB-1C1B38ED2C1B}"/>
              </a:ext>
            </a:extLst>
          </p:cNvPr>
          <p:cNvCxnSpPr>
            <a:stCxn id="5" idx="0"/>
            <a:endCxn id="4" idx="2"/>
          </p:cNvCxnSpPr>
          <p:nvPr/>
        </p:nvCxnSpPr>
        <p:spPr>
          <a:xfrm flipV="1">
            <a:off x="6283842" y="4689595"/>
            <a:ext cx="0" cy="995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5837320"/>
      </p:ext>
    </p:extLst>
  </p:cSld>
  <p:clrMapOvr>
    <a:masterClrMapping/>
  </p:clrMapOvr>
  <mc:AlternateContent xmlns:mc="http://schemas.openxmlformats.org/markup-compatibility/2006" xmlns:p14="http://schemas.microsoft.com/office/powerpoint/2010/main">
    <mc:Choice Requires="p14">
      <p:transition spd="slow" p14:dur="2000" advTm="1778"/>
    </mc:Choice>
    <mc:Fallback xmlns="">
      <p:transition spd="slow" advTm="177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F9E8-9838-EA33-4B81-738EACDEF82B}"/>
              </a:ext>
            </a:extLst>
          </p:cNvPr>
          <p:cNvSpPr>
            <a:spLocks noGrp="1"/>
          </p:cNvSpPr>
          <p:nvPr>
            <p:ph type="title"/>
          </p:nvPr>
        </p:nvSpPr>
        <p:spPr/>
        <p:txBody>
          <a:bodyPr/>
          <a:lstStyle/>
          <a:p>
            <a:r>
              <a:rPr lang="en-US" b="1" dirty="0"/>
              <a:t>Specifying a derived class</a:t>
            </a:r>
          </a:p>
        </p:txBody>
      </p:sp>
      <p:sp>
        <p:nvSpPr>
          <p:cNvPr id="3" name="Content Placeholder 2">
            <a:extLst>
              <a:ext uri="{FF2B5EF4-FFF2-40B4-BE49-F238E27FC236}">
                <a16:creationId xmlns:a16="http://schemas.microsoft.com/office/drawing/2014/main" id="{C190F98C-A611-A9FD-C22F-C69C94151D51}"/>
              </a:ext>
            </a:extLst>
          </p:cNvPr>
          <p:cNvSpPr>
            <a:spLocks noGrp="1"/>
          </p:cNvSpPr>
          <p:nvPr>
            <p:ph idx="1"/>
          </p:nvPr>
        </p:nvSpPr>
        <p:spPr/>
        <p:txBody>
          <a:bodyPr/>
          <a:lstStyle/>
          <a:p>
            <a:r>
              <a:rPr lang="en-US" dirty="0"/>
              <a:t>The process of specifying the derive class is same as specifying simple class.</a:t>
            </a:r>
          </a:p>
          <a:p>
            <a:r>
              <a:rPr lang="en-US" dirty="0"/>
              <a:t>Additionally, the reference of parent is specified along with derived class name to inherits the capabilities of parent class.</a:t>
            </a:r>
          </a:p>
          <a:p>
            <a:pPr marL="0" indent="0">
              <a:buNone/>
            </a:pPr>
            <a:r>
              <a:rPr lang="en-US" b="1" dirty="0"/>
              <a:t>Syntax:</a:t>
            </a:r>
          </a:p>
          <a:p>
            <a:pPr marL="0" indent="0">
              <a:buNone/>
            </a:pPr>
            <a:r>
              <a:rPr lang="en-US" b="1" dirty="0"/>
              <a:t>	class </a:t>
            </a:r>
            <a:r>
              <a:rPr lang="en-US" b="1" dirty="0" err="1"/>
              <a:t>sub_class</a:t>
            </a:r>
            <a:r>
              <a:rPr lang="en-US" b="1" dirty="0"/>
              <a:t> : specifier </a:t>
            </a:r>
            <a:r>
              <a:rPr lang="en-US" b="1" dirty="0" err="1"/>
              <a:t>parent_class</a:t>
            </a:r>
            <a:endParaRPr lang="en-US" b="1" dirty="0"/>
          </a:p>
          <a:p>
            <a:pPr marL="0" indent="0">
              <a:buNone/>
            </a:pPr>
            <a:r>
              <a:rPr lang="en-US" b="1" dirty="0"/>
              <a:t>	{</a:t>
            </a:r>
          </a:p>
          <a:p>
            <a:pPr marL="0" indent="0">
              <a:buNone/>
            </a:pPr>
            <a:r>
              <a:rPr lang="en-US" b="1" dirty="0"/>
              <a:t>		body of the class;</a:t>
            </a:r>
          </a:p>
          <a:p>
            <a:pPr marL="0" indent="0">
              <a:buNone/>
            </a:pPr>
            <a:r>
              <a:rPr lang="en-US" b="1" dirty="0"/>
              <a:t>	}</a:t>
            </a:r>
          </a:p>
        </p:txBody>
      </p:sp>
    </p:spTree>
    <p:extLst>
      <p:ext uri="{BB962C8B-B14F-4D97-AF65-F5344CB8AC3E}">
        <p14:creationId xmlns:p14="http://schemas.microsoft.com/office/powerpoint/2010/main" val="3720394839"/>
      </p:ext>
    </p:extLst>
  </p:cSld>
  <p:clrMapOvr>
    <a:masterClrMapping/>
  </p:clrMapOvr>
  <mc:AlternateContent xmlns:mc="http://schemas.openxmlformats.org/markup-compatibility/2006" xmlns:p14="http://schemas.microsoft.com/office/powerpoint/2010/main">
    <mc:Choice Requires="p14">
      <p:transition spd="slow" p14:dur="2000" advTm="932"/>
    </mc:Choice>
    <mc:Fallback xmlns="">
      <p:transition spd="slow" advTm="932"/>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TM04033917[[fn=Berlin]]</Template>
  <TotalTime>311</TotalTime>
  <Words>1501</Words>
  <Application>Microsoft Office PowerPoint</Application>
  <PresentationFormat>Widescreen</PresentationFormat>
  <Paragraphs>204</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26</vt:i4>
      </vt:variant>
      <vt:variant>
        <vt:lpstr>Custom Shows</vt:lpstr>
      </vt:variant>
      <vt:variant>
        <vt:i4>1</vt:i4>
      </vt:variant>
    </vt:vector>
  </HeadingPairs>
  <TitlesOfParts>
    <vt:vector size="31" baseType="lpstr">
      <vt:lpstr>Calibri</vt:lpstr>
      <vt:lpstr>Calibri Light</vt:lpstr>
      <vt:lpstr>Wingdings</vt:lpstr>
      <vt:lpstr>Retrospect</vt:lpstr>
      <vt:lpstr>Inheritance Lab # 6</vt:lpstr>
      <vt:lpstr>What is inheritance?</vt:lpstr>
      <vt:lpstr>PowerPoint Presentation</vt:lpstr>
      <vt:lpstr>Example of inheritance</vt:lpstr>
      <vt:lpstr>Advantages of inheritance</vt:lpstr>
      <vt:lpstr>Categories of inheritance</vt:lpstr>
      <vt:lpstr>Protected access specifier</vt:lpstr>
      <vt:lpstr>Single inheritance</vt:lpstr>
      <vt:lpstr>Specifying a derived class</vt:lpstr>
      <vt:lpstr>PowerPoint Presentation</vt:lpstr>
      <vt:lpstr>PowerPoint Presentation</vt:lpstr>
      <vt:lpstr>PowerPoint Presentation</vt:lpstr>
      <vt:lpstr>PowerPoint Presentation</vt:lpstr>
      <vt:lpstr>PowerPoint Presentation</vt:lpstr>
      <vt:lpstr>PowerPoint Presentation</vt:lpstr>
      <vt:lpstr>Multiple Inheritance Lab # 7</vt:lpstr>
      <vt:lpstr>Multiple inheritance</vt:lpstr>
      <vt:lpstr>PowerPoint Presentation</vt:lpstr>
      <vt:lpstr>Ambiguity in multiple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Lab # 6</dc:title>
  <dc:creator>Aleem</dc:creator>
  <cp:lastModifiedBy>Aleem</cp:lastModifiedBy>
  <cp:revision>42</cp:revision>
  <dcterms:created xsi:type="dcterms:W3CDTF">2022-05-29T07:34:02Z</dcterms:created>
  <dcterms:modified xsi:type="dcterms:W3CDTF">2022-08-14T09:21:12Z</dcterms:modified>
</cp:coreProperties>
</file>