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4" r:id="rId8"/>
    <p:sldId id="262" r:id="rId9"/>
    <p:sldId id="263" r:id="rId10"/>
    <p:sldId id="265" r:id="rId11"/>
    <p:sldId id="266" r:id="rId12"/>
    <p:sldId id="267" r:id="rId13"/>
    <p:sldId id="275" r:id="rId14"/>
    <p:sldId id="268" r:id="rId15"/>
    <p:sldId id="269" r:id="rId16"/>
    <p:sldId id="270" r:id="rId17"/>
    <p:sldId id="271" r:id="rId18"/>
    <p:sldId id="283" r:id="rId19"/>
    <p:sldId id="272" r:id="rId20"/>
    <p:sldId id="273" r:id="rId21"/>
    <p:sldId id="274" r:id="rId22"/>
    <p:sldId id="276" r:id="rId23"/>
    <p:sldId id="277" r:id="rId24"/>
    <p:sldId id="278" r:id="rId25"/>
    <p:sldId id="279" r:id="rId26"/>
    <p:sldId id="280" r:id="rId27"/>
    <p:sldId id="281"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E560-582E-4DD4-83AC-33A50EACF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3DAB65-B749-43C2-9DAD-7721887FC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A271FB-7356-4FFD-9BCB-431C425AD7A8}"/>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BF810B72-BFE7-48C0-BBC0-41A8E3029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2EB8-4FE9-4781-A58D-828386807585}"/>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387777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21DA-3516-45CF-B3FF-30404ECC2A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84255-84E7-43CB-B7E5-5A07656A3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7132C-44E3-4EA8-B253-08F53D68126C}"/>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1B4C5942-BD8E-44B7-AF7B-C4CC74EE1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0AADD-957C-4495-AF2B-B573E24DCE52}"/>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173028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60796-F789-47CD-86B3-1D57CDF4D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9C56E-5A71-467D-95E8-C989D6DBB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56AB5-B536-4E05-9B1F-ABB7DC857B71}"/>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181B543C-3D23-4A80-A297-03837B1E6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4B623-F626-447E-B8A1-FA5C5536BAB7}"/>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318368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F2A8-78F4-45E9-BE94-956DAAFD7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6A44F-A1E7-475C-9882-5575DD9E58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60102-086F-48F3-84D6-9BBF6A9734A2}"/>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D1823D10-EEAD-4B4C-8201-567A36E7C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0D1B4-331E-4027-8397-28196F1B56B6}"/>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283836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405D-476A-4931-9646-8A0532DCF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7BE25-D5CC-42E2-A5D7-A36F46045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50B7A-A4C7-4CC2-812E-075CFD8D950F}"/>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C2021D6E-3459-4963-A1F1-D88389D0D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501A0-3F67-489B-B26E-E39B6C670670}"/>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402842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DC80-0C73-48C0-8422-B8EED089B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4968B-CA50-4327-AFA1-CAF9917BC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DC3CEB-7102-4C85-9DCF-463C23503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A16D5-BD7B-4871-9F38-17C311B052B3}"/>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6" name="Footer Placeholder 5">
            <a:extLst>
              <a:ext uri="{FF2B5EF4-FFF2-40B4-BE49-F238E27FC236}">
                <a16:creationId xmlns:a16="http://schemas.microsoft.com/office/drawing/2014/main" id="{E12C46D0-9DF7-4C47-ABAE-BA52DA81F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26406-9BA2-4FA1-AB24-B611DC14BAD4}"/>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268661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019D-34DF-4F3B-A8FA-BEB411E29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94FF4-5581-4FA9-A09B-A74502901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7D94C5-77DF-4E29-90B8-3B2B48945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79C60C-F969-47C3-A5E9-9B0D05F66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9B089-85A4-4A40-9797-D2CBC4CFA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BC1AF6-6D58-48FD-BE1B-1A767F159424}"/>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8" name="Footer Placeholder 7">
            <a:extLst>
              <a:ext uri="{FF2B5EF4-FFF2-40B4-BE49-F238E27FC236}">
                <a16:creationId xmlns:a16="http://schemas.microsoft.com/office/drawing/2014/main" id="{D0401457-3B88-49CE-9D0B-712EEF87D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7AE7A-9B91-4D55-8D1C-0028CB0AEEEC}"/>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14575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6029-66A0-4C10-A50E-E1EE67322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DFFA9F-2327-44D2-8821-11290E6B7E18}"/>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4" name="Footer Placeholder 3">
            <a:extLst>
              <a:ext uri="{FF2B5EF4-FFF2-40B4-BE49-F238E27FC236}">
                <a16:creationId xmlns:a16="http://schemas.microsoft.com/office/drawing/2014/main" id="{E5ADFAF4-10C2-4221-B6B4-C35BB901EF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D20E1-A6F8-4095-BE23-9C69EEC398BD}"/>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8746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D3424-4018-4D82-9E1C-4BF495D86DEE}"/>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3" name="Footer Placeholder 2">
            <a:extLst>
              <a:ext uri="{FF2B5EF4-FFF2-40B4-BE49-F238E27FC236}">
                <a16:creationId xmlns:a16="http://schemas.microsoft.com/office/drawing/2014/main" id="{0921880C-C0C4-4993-B3B4-9980A401EF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08A2C-82A7-41F1-A2D8-8E678292B28A}"/>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219355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93C-23A4-4AC5-A70B-1906AB309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004FBC-DA8A-4ACA-80B5-8017B0A38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C08D0-5E45-4F17-AC55-AFC43B95A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65499-AE6C-48B4-B076-C41C04A930AB}"/>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6" name="Footer Placeholder 5">
            <a:extLst>
              <a:ext uri="{FF2B5EF4-FFF2-40B4-BE49-F238E27FC236}">
                <a16:creationId xmlns:a16="http://schemas.microsoft.com/office/drawing/2014/main" id="{2253EE64-9FAE-4DEA-B3A8-6AA85789F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E2511-A2C6-49F8-BA83-799234873C33}"/>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14616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A9E9-729E-41A0-AD1C-DAAD4CF61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38389-A5EE-4309-8023-F07F83A2A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B85D37-24F1-4169-A7F3-4903258A3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84772-6BE0-4EB8-92C0-F838FA4B19D5}"/>
              </a:ext>
            </a:extLst>
          </p:cNvPr>
          <p:cNvSpPr>
            <a:spLocks noGrp="1"/>
          </p:cNvSpPr>
          <p:nvPr>
            <p:ph type="dt" sz="half" idx="10"/>
          </p:nvPr>
        </p:nvSpPr>
        <p:spPr/>
        <p:txBody>
          <a:bodyPr/>
          <a:lstStyle/>
          <a:p>
            <a:fld id="{2C3556FC-1CC2-4742-9CE9-1DBE5FC1C83D}" type="datetimeFigureOut">
              <a:rPr lang="en-US" smtClean="0"/>
              <a:t>5/21/2022</a:t>
            </a:fld>
            <a:endParaRPr lang="en-US"/>
          </a:p>
        </p:txBody>
      </p:sp>
      <p:sp>
        <p:nvSpPr>
          <p:cNvPr id="6" name="Footer Placeholder 5">
            <a:extLst>
              <a:ext uri="{FF2B5EF4-FFF2-40B4-BE49-F238E27FC236}">
                <a16:creationId xmlns:a16="http://schemas.microsoft.com/office/drawing/2014/main" id="{5E27F758-4F34-4202-B4A2-BB6D5A6F2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9E527-2515-4992-973F-107919A60CBD}"/>
              </a:ext>
            </a:extLst>
          </p:cNvPr>
          <p:cNvSpPr>
            <a:spLocks noGrp="1"/>
          </p:cNvSpPr>
          <p:nvPr>
            <p:ph type="sldNum" sz="quarter" idx="12"/>
          </p:nvPr>
        </p:nvSpPr>
        <p:spPr/>
        <p:txBody>
          <a:bodyPr/>
          <a:lstStyle/>
          <a:p>
            <a:fld id="{83FA5A9B-66D9-47BA-8442-9BB1E0F4BE1C}" type="slidenum">
              <a:rPr lang="en-US" smtClean="0"/>
              <a:t>‹#›</a:t>
            </a:fld>
            <a:endParaRPr lang="en-US"/>
          </a:p>
        </p:txBody>
      </p:sp>
    </p:spTree>
    <p:extLst>
      <p:ext uri="{BB962C8B-B14F-4D97-AF65-F5344CB8AC3E}">
        <p14:creationId xmlns:p14="http://schemas.microsoft.com/office/powerpoint/2010/main" val="109101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D94EC-AEA5-4879-ABB2-8EDD361796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BDEFB-9BC3-4763-A2B3-B4F3DF8AC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23936-7382-4664-8EF4-BA8D1C5E5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556FC-1CC2-4742-9CE9-1DBE5FC1C83D}" type="datetimeFigureOut">
              <a:rPr lang="en-US" smtClean="0"/>
              <a:t>5/21/2022</a:t>
            </a:fld>
            <a:endParaRPr lang="en-US"/>
          </a:p>
        </p:txBody>
      </p:sp>
      <p:sp>
        <p:nvSpPr>
          <p:cNvPr id="5" name="Footer Placeholder 4">
            <a:extLst>
              <a:ext uri="{FF2B5EF4-FFF2-40B4-BE49-F238E27FC236}">
                <a16:creationId xmlns:a16="http://schemas.microsoft.com/office/drawing/2014/main" id="{62A46CE2-1E87-4A5F-85DC-77A5157BB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3345C0-8FE5-446D-84E9-3C3424BF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A5A9B-66D9-47BA-8442-9BB1E0F4BE1C}" type="slidenum">
              <a:rPr lang="en-US" smtClean="0"/>
              <a:t>‹#›</a:t>
            </a:fld>
            <a:endParaRPr lang="en-US"/>
          </a:p>
        </p:txBody>
      </p:sp>
    </p:spTree>
    <p:extLst>
      <p:ext uri="{BB962C8B-B14F-4D97-AF65-F5344CB8AC3E}">
        <p14:creationId xmlns:p14="http://schemas.microsoft.com/office/powerpoint/2010/main" val="234746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const-keyword-in-cpp/" TargetMode="External"/><Relationship Id="rId2" Type="http://schemas.openxmlformats.org/officeDocument/2006/relationships/hyperlink" Target="https://www.geeksforgeeks.org/static-keyword-cpp/"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3872-D56B-40BB-B3DD-F070FB4562D6}"/>
              </a:ext>
            </a:extLst>
          </p:cNvPr>
          <p:cNvSpPr>
            <a:spLocks noGrp="1"/>
          </p:cNvSpPr>
          <p:nvPr>
            <p:ph type="title"/>
          </p:nvPr>
        </p:nvSpPr>
        <p:spPr>
          <a:xfrm>
            <a:off x="705852" y="136526"/>
            <a:ext cx="10515600" cy="392864"/>
          </a:xfrm>
        </p:spPr>
        <p:txBody>
          <a:bodyPr>
            <a:normAutofit fontScale="90000"/>
          </a:bodyPr>
          <a:lstStyle/>
          <a:p>
            <a:r>
              <a:rPr lang="en-US" b="1" dirty="0"/>
              <a:t>Object Oriented Programming Lab Tasks Schedule</a:t>
            </a:r>
          </a:p>
        </p:txBody>
      </p:sp>
      <p:graphicFrame>
        <p:nvGraphicFramePr>
          <p:cNvPr id="4" name="Table 4">
            <a:extLst>
              <a:ext uri="{FF2B5EF4-FFF2-40B4-BE49-F238E27FC236}">
                <a16:creationId xmlns:a16="http://schemas.microsoft.com/office/drawing/2014/main" id="{BA3CD2BC-D4B1-4DC8-8875-547080684217}"/>
              </a:ext>
            </a:extLst>
          </p:cNvPr>
          <p:cNvGraphicFramePr>
            <a:graphicFrameLocks noGrp="1"/>
          </p:cNvGraphicFramePr>
          <p:nvPr>
            <p:ph idx="1"/>
            <p:extLst>
              <p:ext uri="{D42A27DB-BD31-4B8C-83A1-F6EECF244321}">
                <p14:modId xmlns:p14="http://schemas.microsoft.com/office/powerpoint/2010/main" val="3080502504"/>
              </p:ext>
            </p:extLst>
          </p:nvPr>
        </p:nvGraphicFramePr>
        <p:xfrm>
          <a:off x="838198" y="657554"/>
          <a:ext cx="10928685" cy="6063920"/>
        </p:xfrm>
        <a:graphic>
          <a:graphicData uri="http://schemas.openxmlformats.org/drawingml/2006/table">
            <a:tbl>
              <a:tblPr firstRow="1" bandRow="1">
                <a:tableStyleId>{5C22544A-7EE6-4342-B048-85BDC9FD1C3A}</a:tableStyleId>
              </a:tblPr>
              <a:tblGrid>
                <a:gridCol w="1275939">
                  <a:extLst>
                    <a:ext uri="{9D8B030D-6E8A-4147-A177-3AD203B41FA5}">
                      <a16:colId xmlns:a16="http://schemas.microsoft.com/office/drawing/2014/main" val="4267921959"/>
                    </a:ext>
                  </a:extLst>
                </a:gridCol>
                <a:gridCol w="9652746">
                  <a:extLst>
                    <a:ext uri="{9D8B030D-6E8A-4147-A177-3AD203B41FA5}">
                      <a16:colId xmlns:a16="http://schemas.microsoft.com/office/drawing/2014/main" val="286642873"/>
                    </a:ext>
                  </a:extLst>
                </a:gridCol>
              </a:tblGrid>
              <a:tr h="388220">
                <a:tc>
                  <a:txBody>
                    <a:bodyPr/>
                    <a:lstStyle/>
                    <a:p>
                      <a:r>
                        <a:rPr lang="en-US" dirty="0"/>
                        <a:t>1</a:t>
                      </a:r>
                    </a:p>
                  </a:txBody>
                  <a:tcPr/>
                </a:tc>
                <a:tc>
                  <a:txBody>
                    <a:bodyPr/>
                    <a:lstStyle/>
                    <a:p>
                      <a:r>
                        <a:rPr lang="en-US" dirty="0"/>
                        <a:t>Introduction of OOP, types of </a:t>
                      </a:r>
                      <a:r>
                        <a:rPr lang="en-US" dirty="0" err="1"/>
                        <a:t>oop</a:t>
                      </a:r>
                      <a:r>
                        <a:rPr lang="en-US" dirty="0"/>
                        <a:t>, access specifiers and conversion PF code into OOP.</a:t>
                      </a:r>
                    </a:p>
                  </a:txBody>
                  <a:tcPr/>
                </a:tc>
                <a:extLst>
                  <a:ext uri="{0D108BD9-81ED-4DB2-BD59-A6C34878D82A}">
                    <a16:rowId xmlns:a16="http://schemas.microsoft.com/office/drawing/2014/main" val="1085779730"/>
                  </a:ext>
                </a:extLst>
              </a:tr>
              <a:tr h="388220">
                <a:tc>
                  <a:txBody>
                    <a:bodyPr/>
                    <a:lstStyle/>
                    <a:p>
                      <a:r>
                        <a:rPr lang="en-US" dirty="0"/>
                        <a:t>2</a:t>
                      </a:r>
                    </a:p>
                  </a:txBody>
                  <a:tcPr/>
                </a:tc>
                <a:tc>
                  <a:txBody>
                    <a:bodyPr/>
                    <a:lstStyle/>
                    <a:p>
                      <a:r>
                        <a:rPr lang="en-US" dirty="0"/>
                        <a:t>Constructor , Destructor and 3 tasks</a:t>
                      </a:r>
                    </a:p>
                  </a:txBody>
                  <a:tcPr/>
                </a:tc>
                <a:extLst>
                  <a:ext uri="{0D108BD9-81ED-4DB2-BD59-A6C34878D82A}">
                    <a16:rowId xmlns:a16="http://schemas.microsoft.com/office/drawing/2014/main" val="3813844931"/>
                  </a:ext>
                </a:extLst>
              </a:tr>
              <a:tr h="628840">
                <a:tc>
                  <a:txBody>
                    <a:bodyPr/>
                    <a:lstStyle/>
                    <a:p>
                      <a:r>
                        <a:rPr lang="en-US" dirty="0"/>
                        <a:t>3</a:t>
                      </a:r>
                    </a:p>
                  </a:txBody>
                  <a:tcPr/>
                </a:tc>
                <a:tc>
                  <a:txBody>
                    <a:bodyPr/>
                    <a:lstStyle/>
                    <a:p>
                      <a:r>
                        <a:rPr lang="en-US" dirty="0"/>
                        <a:t>Tasks for Constructor overloading, Default copy constructor, returning object from member functions </a:t>
                      </a:r>
                    </a:p>
                  </a:txBody>
                  <a:tcPr/>
                </a:tc>
                <a:extLst>
                  <a:ext uri="{0D108BD9-81ED-4DB2-BD59-A6C34878D82A}">
                    <a16:rowId xmlns:a16="http://schemas.microsoft.com/office/drawing/2014/main" val="2529589742"/>
                  </a:ext>
                </a:extLst>
              </a:tr>
              <a:tr h="388220">
                <a:tc>
                  <a:txBody>
                    <a:bodyPr/>
                    <a:lstStyle/>
                    <a:p>
                      <a:r>
                        <a:rPr lang="en-US" dirty="0"/>
                        <a:t>4</a:t>
                      </a:r>
                    </a:p>
                  </a:txBody>
                  <a:tcPr/>
                </a:tc>
                <a:tc>
                  <a:txBody>
                    <a:bodyPr/>
                    <a:lstStyle/>
                    <a:p>
                      <a:r>
                        <a:rPr lang="en-US" dirty="0"/>
                        <a:t>Tasks for Constant and static data member/function, Friend function and  friend class</a:t>
                      </a:r>
                    </a:p>
                  </a:txBody>
                  <a:tcPr/>
                </a:tc>
                <a:extLst>
                  <a:ext uri="{0D108BD9-81ED-4DB2-BD59-A6C34878D82A}">
                    <a16:rowId xmlns:a16="http://schemas.microsoft.com/office/drawing/2014/main" val="579699779"/>
                  </a:ext>
                </a:extLst>
              </a:tr>
              <a:tr h="388220">
                <a:tc>
                  <a:txBody>
                    <a:bodyPr/>
                    <a:lstStyle/>
                    <a:p>
                      <a:r>
                        <a:rPr lang="en-US" dirty="0"/>
                        <a:t>5</a:t>
                      </a:r>
                    </a:p>
                  </a:txBody>
                  <a:tcPr/>
                </a:tc>
                <a:tc>
                  <a:txBody>
                    <a:bodyPr/>
                    <a:lstStyle/>
                    <a:p>
                      <a:r>
                        <a:rPr lang="en-US" dirty="0"/>
                        <a:t>Operator Overloading </a:t>
                      </a:r>
                    </a:p>
                  </a:txBody>
                  <a:tcPr/>
                </a:tc>
                <a:extLst>
                  <a:ext uri="{0D108BD9-81ED-4DB2-BD59-A6C34878D82A}">
                    <a16:rowId xmlns:a16="http://schemas.microsoft.com/office/drawing/2014/main" val="3591193787"/>
                  </a:ext>
                </a:extLst>
              </a:tr>
              <a:tr h="388220">
                <a:tc>
                  <a:txBody>
                    <a:bodyPr/>
                    <a:lstStyle/>
                    <a:p>
                      <a:r>
                        <a:rPr lang="en-US" dirty="0"/>
                        <a:t>6</a:t>
                      </a:r>
                    </a:p>
                  </a:txBody>
                  <a:tcPr/>
                </a:tc>
                <a:tc>
                  <a:txBody>
                    <a:bodyPr/>
                    <a:lstStyle/>
                    <a:p>
                      <a:r>
                        <a:rPr lang="en-US" dirty="0"/>
                        <a:t>Inheritance , implementation of derive class and single inheritance.</a:t>
                      </a:r>
                    </a:p>
                  </a:txBody>
                  <a:tcPr/>
                </a:tc>
                <a:extLst>
                  <a:ext uri="{0D108BD9-81ED-4DB2-BD59-A6C34878D82A}">
                    <a16:rowId xmlns:a16="http://schemas.microsoft.com/office/drawing/2014/main" val="3741189081"/>
                  </a:ext>
                </a:extLst>
              </a:tr>
              <a:tr h="388220">
                <a:tc>
                  <a:txBody>
                    <a:bodyPr/>
                    <a:lstStyle/>
                    <a:p>
                      <a:r>
                        <a:rPr lang="en-US" dirty="0"/>
                        <a:t>7</a:t>
                      </a:r>
                    </a:p>
                  </a:txBody>
                  <a:tcPr/>
                </a:tc>
                <a:tc>
                  <a:txBody>
                    <a:bodyPr/>
                    <a:lstStyle/>
                    <a:p>
                      <a:r>
                        <a:rPr lang="en-US" dirty="0"/>
                        <a:t>multiple inheritance, ambiguity in multiple inheritance</a:t>
                      </a:r>
                    </a:p>
                  </a:txBody>
                  <a:tcPr/>
                </a:tc>
                <a:extLst>
                  <a:ext uri="{0D108BD9-81ED-4DB2-BD59-A6C34878D82A}">
                    <a16:rowId xmlns:a16="http://schemas.microsoft.com/office/drawing/2014/main" val="578569629"/>
                  </a:ext>
                </a:extLst>
              </a:tr>
              <a:tr h="388220">
                <a:tc>
                  <a:txBody>
                    <a:bodyPr/>
                    <a:lstStyle/>
                    <a:p>
                      <a:r>
                        <a:rPr lang="en-US" dirty="0"/>
                        <a:t>8</a:t>
                      </a:r>
                    </a:p>
                  </a:txBody>
                  <a:tcPr/>
                </a:tc>
                <a:tc>
                  <a:txBody>
                    <a:bodyPr/>
                    <a:lstStyle/>
                    <a:p>
                      <a:r>
                        <a:rPr lang="en-US" dirty="0"/>
                        <a:t>Multilevel inheritance, function overriding, Containership</a:t>
                      </a:r>
                    </a:p>
                  </a:txBody>
                  <a:tcPr/>
                </a:tc>
                <a:extLst>
                  <a:ext uri="{0D108BD9-81ED-4DB2-BD59-A6C34878D82A}">
                    <a16:rowId xmlns:a16="http://schemas.microsoft.com/office/drawing/2014/main" val="2494972231"/>
                  </a:ext>
                </a:extLst>
              </a:tr>
              <a:tr h="388220">
                <a:tc>
                  <a:txBody>
                    <a:bodyPr/>
                    <a:lstStyle/>
                    <a:p>
                      <a:r>
                        <a:rPr lang="en-US" dirty="0"/>
                        <a:t>9</a:t>
                      </a:r>
                    </a:p>
                  </a:txBody>
                  <a:tcPr/>
                </a:tc>
                <a:tc>
                  <a:txBody>
                    <a:bodyPr/>
                    <a:lstStyle/>
                    <a:p>
                      <a:r>
                        <a:rPr lang="en-US" dirty="0"/>
                        <a:t>Polymorphism, virtual function</a:t>
                      </a:r>
                    </a:p>
                  </a:txBody>
                  <a:tcPr/>
                </a:tc>
                <a:extLst>
                  <a:ext uri="{0D108BD9-81ED-4DB2-BD59-A6C34878D82A}">
                    <a16:rowId xmlns:a16="http://schemas.microsoft.com/office/drawing/2014/main" val="732693777"/>
                  </a:ext>
                </a:extLst>
              </a:tr>
              <a:tr h="388220">
                <a:tc>
                  <a:txBody>
                    <a:bodyPr/>
                    <a:lstStyle/>
                    <a:p>
                      <a:r>
                        <a:rPr lang="en-US" dirty="0"/>
                        <a:t>10</a:t>
                      </a:r>
                    </a:p>
                  </a:txBody>
                  <a:tcPr/>
                </a:tc>
                <a:tc>
                  <a:txBody>
                    <a:bodyPr/>
                    <a:lstStyle/>
                    <a:p>
                      <a:r>
                        <a:rPr lang="en-US" dirty="0"/>
                        <a:t>pure virtual function, abstract classes</a:t>
                      </a:r>
                    </a:p>
                  </a:txBody>
                  <a:tcPr/>
                </a:tc>
                <a:extLst>
                  <a:ext uri="{0D108BD9-81ED-4DB2-BD59-A6C34878D82A}">
                    <a16:rowId xmlns:a16="http://schemas.microsoft.com/office/drawing/2014/main" val="4086496355"/>
                  </a:ext>
                </a:extLst>
              </a:tr>
              <a:tr h="388220">
                <a:tc>
                  <a:txBody>
                    <a:bodyPr/>
                    <a:lstStyle/>
                    <a:p>
                      <a:r>
                        <a:rPr lang="en-US" dirty="0"/>
                        <a:t>11</a:t>
                      </a:r>
                    </a:p>
                  </a:txBody>
                  <a:tcPr/>
                </a:tc>
                <a:tc>
                  <a:txBody>
                    <a:bodyPr/>
                    <a:lstStyle/>
                    <a:p>
                      <a:r>
                        <a:rPr lang="en-US" dirty="0"/>
                        <a:t>Early binding , late binding</a:t>
                      </a:r>
                    </a:p>
                  </a:txBody>
                  <a:tcPr/>
                </a:tc>
                <a:extLst>
                  <a:ext uri="{0D108BD9-81ED-4DB2-BD59-A6C34878D82A}">
                    <a16:rowId xmlns:a16="http://schemas.microsoft.com/office/drawing/2014/main" val="1277071917"/>
                  </a:ext>
                </a:extLst>
              </a:tr>
              <a:tr h="388220">
                <a:tc>
                  <a:txBody>
                    <a:bodyPr/>
                    <a:lstStyle/>
                    <a:p>
                      <a:r>
                        <a:rPr lang="en-US" dirty="0"/>
                        <a:t>12</a:t>
                      </a:r>
                    </a:p>
                  </a:txBody>
                  <a:tcPr/>
                </a:tc>
                <a:tc>
                  <a:txBody>
                    <a:bodyPr/>
                    <a:lstStyle/>
                    <a:p>
                      <a:r>
                        <a:rPr lang="en-US" dirty="0"/>
                        <a:t>Inline function</a:t>
                      </a:r>
                    </a:p>
                  </a:txBody>
                  <a:tcPr/>
                </a:tc>
                <a:extLst>
                  <a:ext uri="{0D108BD9-81ED-4DB2-BD59-A6C34878D82A}">
                    <a16:rowId xmlns:a16="http://schemas.microsoft.com/office/drawing/2014/main" val="4078490696"/>
                  </a:ext>
                </a:extLst>
              </a:tr>
              <a:tr h="388220">
                <a:tc>
                  <a:txBody>
                    <a:bodyPr/>
                    <a:lstStyle/>
                    <a:p>
                      <a:r>
                        <a:rPr lang="en-US" dirty="0"/>
                        <a:t>13</a:t>
                      </a:r>
                    </a:p>
                  </a:txBody>
                  <a:tcPr/>
                </a:tc>
                <a:tc>
                  <a:txBody>
                    <a:bodyPr/>
                    <a:lstStyle/>
                    <a:p>
                      <a:r>
                        <a:rPr lang="en-US" dirty="0"/>
                        <a:t>Exceptional Handling</a:t>
                      </a:r>
                    </a:p>
                  </a:txBody>
                  <a:tcPr/>
                </a:tc>
                <a:extLst>
                  <a:ext uri="{0D108BD9-81ED-4DB2-BD59-A6C34878D82A}">
                    <a16:rowId xmlns:a16="http://schemas.microsoft.com/office/drawing/2014/main" val="529710060"/>
                  </a:ext>
                </a:extLst>
              </a:tr>
              <a:tr h="388220">
                <a:tc>
                  <a:txBody>
                    <a:bodyPr/>
                    <a:lstStyle/>
                    <a:p>
                      <a:r>
                        <a:rPr lang="en-US" dirty="0"/>
                        <a:t>14</a:t>
                      </a:r>
                    </a:p>
                  </a:txBody>
                  <a:tcPr/>
                </a:tc>
                <a:tc>
                  <a:txBody>
                    <a:bodyPr/>
                    <a:lstStyle/>
                    <a:p>
                      <a:r>
                        <a:rPr lang="en-US" dirty="0"/>
                        <a:t>BSCS Final Evaluation/Viva</a:t>
                      </a:r>
                    </a:p>
                  </a:txBody>
                  <a:tcPr/>
                </a:tc>
                <a:extLst>
                  <a:ext uri="{0D108BD9-81ED-4DB2-BD59-A6C34878D82A}">
                    <a16:rowId xmlns:a16="http://schemas.microsoft.com/office/drawing/2014/main" val="3690238001"/>
                  </a:ext>
                </a:extLst>
              </a:tr>
              <a:tr h="388220">
                <a:tc>
                  <a:txBody>
                    <a:bodyPr/>
                    <a:lstStyle/>
                    <a:p>
                      <a:r>
                        <a:rPr lang="en-US" dirty="0"/>
                        <a:t>15</a:t>
                      </a:r>
                    </a:p>
                  </a:txBody>
                  <a:tcPr/>
                </a:tc>
                <a:tc>
                  <a:txBody>
                    <a:bodyPr/>
                    <a:lstStyle/>
                    <a:p>
                      <a:r>
                        <a:rPr lang="en-US" dirty="0"/>
                        <a:t>BSIT </a:t>
                      </a:r>
                      <a:r>
                        <a:rPr lang="en-US"/>
                        <a:t>Final Evaluation/Viva</a:t>
                      </a:r>
                      <a:endParaRPr lang="en-US" dirty="0"/>
                    </a:p>
                  </a:txBody>
                  <a:tcPr/>
                </a:tc>
                <a:extLst>
                  <a:ext uri="{0D108BD9-81ED-4DB2-BD59-A6C34878D82A}">
                    <a16:rowId xmlns:a16="http://schemas.microsoft.com/office/drawing/2014/main" val="2533635404"/>
                  </a:ext>
                </a:extLst>
              </a:tr>
            </a:tbl>
          </a:graphicData>
        </a:graphic>
      </p:graphicFrame>
    </p:spTree>
    <p:extLst>
      <p:ext uri="{BB962C8B-B14F-4D97-AF65-F5344CB8AC3E}">
        <p14:creationId xmlns:p14="http://schemas.microsoft.com/office/powerpoint/2010/main" val="360341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2C8-DC05-4BE9-B528-50E1A4B9CE52}"/>
              </a:ext>
            </a:extLst>
          </p:cNvPr>
          <p:cNvSpPr>
            <a:spLocks noGrp="1"/>
          </p:cNvSpPr>
          <p:nvPr>
            <p:ph type="title"/>
          </p:nvPr>
        </p:nvSpPr>
        <p:spPr>
          <a:xfrm>
            <a:off x="839788" y="365126"/>
            <a:ext cx="10515600" cy="528010"/>
          </a:xfrm>
        </p:spPr>
        <p:txBody>
          <a:bodyPr>
            <a:normAutofit fontScale="90000"/>
          </a:bodyPr>
          <a:lstStyle/>
          <a:p>
            <a:r>
              <a:rPr lang="en-US" b="1" dirty="0"/>
              <a:t>Returning Objects from Functions </a:t>
            </a:r>
          </a:p>
        </p:txBody>
      </p:sp>
      <p:sp>
        <p:nvSpPr>
          <p:cNvPr id="7" name="Content Placeholder 6">
            <a:extLst>
              <a:ext uri="{FF2B5EF4-FFF2-40B4-BE49-F238E27FC236}">
                <a16:creationId xmlns:a16="http://schemas.microsoft.com/office/drawing/2014/main" id="{6ADC9EA6-2444-40EF-8B51-FA2F98CD71DE}"/>
              </a:ext>
            </a:extLst>
          </p:cNvPr>
          <p:cNvSpPr>
            <a:spLocks noGrp="1"/>
          </p:cNvSpPr>
          <p:nvPr>
            <p:ph sz="half" idx="2"/>
          </p:nvPr>
        </p:nvSpPr>
        <p:spPr>
          <a:xfrm>
            <a:off x="740919" y="925035"/>
            <a:ext cx="5647849" cy="5932966"/>
          </a:xfrm>
        </p:spPr>
        <p:txBody>
          <a:bodyPr>
            <a:noAutofit/>
          </a:bodyPr>
          <a:lstStyle/>
          <a:p>
            <a:pPr marL="0" indent="0">
              <a:lnSpc>
                <a:spcPct val="50000"/>
              </a:lnSpc>
              <a:spcBef>
                <a:spcPts val="1200"/>
              </a:spcBef>
              <a:buNone/>
            </a:pPr>
            <a:r>
              <a:rPr lang="en-US" sz="1800" b="1" dirty="0"/>
              <a:t>class Distance</a:t>
            </a:r>
          </a:p>
          <a:p>
            <a:pPr marL="0" indent="0">
              <a:lnSpc>
                <a:spcPct val="50000"/>
              </a:lnSpc>
              <a:spcBef>
                <a:spcPts val="1200"/>
              </a:spcBef>
              <a:buNone/>
            </a:pPr>
            <a:r>
              <a:rPr lang="en-US" sz="1400" b="1" dirty="0"/>
              <a:t>{</a:t>
            </a:r>
          </a:p>
          <a:p>
            <a:pPr marL="0" indent="0">
              <a:lnSpc>
                <a:spcPct val="50000"/>
              </a:lnSpc>
              <a:spcBef>
                <a:spcPts val="1200"/>
              </a:spcBef>
              <a:buNone/>
            </a:pPr>
            <a:r>
              <a:rPr lang="en-US" sz="1400" b="1" dirty="0"/>
              <a:t>  private:		</a:t>
            </a:r>
          </a:p>
          <a:p>
            <a:pPr marL="0" indent="0">
              <a:lnSpc>
                <a:spcPct val="50000"/>
              </a:lnSpc>
              <a:spcBef>
                <a:spcPts val="1200"/>
              </a:spcBef>
              <a:buNone/>
            </a:pPr>
            <a:r>
              <a:rPr lang="en-US" sz="1400" b="1" dirty="0"/>
              <a:t>	int feet;</a:t>
            </a:r>
          </a:p>
          <a:p>
            <a:pPr marL="0" indent="0">
              <a:lnSpc>
                <a:spcPct val="50000"/>
              </a:lnSpc>
              <a:spcBef>
                <a:spcPts val="1200"/>
              </a:spcBef>
              <a:buNone/>
            </a:pPr>
            <a:r>
              <a:rPr lang="en-US" sz="1400" b="1" dirty="0"/>
              <a:t>	float inches;</a:t>
            </a:r>
          </a:p>
          <a:p>
            <a:pPr marL="0" indent="0">
              <a:lnSpc>
                <a:spcPct val="50000"/>
              </a:lnSpc>
              <a:spcBef>
                <a:spcPts val="1200"/>
              </a:spcBef>
              <a:buNone/>
            </a:pPr>
            <a:r>
              <a:rPr lang="en-US" sz="1400" b="1" dirty="0"/>
              <a:t>     public:</a:t>
            </a:r>
          </a:p>
          <a:p>
            <a:pPr marL="0" indent="0">
              <a:lnSpc>
                <a:spcPct val="50000"/>
              </a:lnSpc>
              <a:spcBef>
                <a:spcPts val="1200"/>
              </a:spcBef>
              <a:buNone/>
            </a:pPr>
            <a:r>
              <a:rPr lang="en-US" sz="1400" b="1" dirty="0"/>
              <a:t>	Distance():feet(0),inches(0.0){}</a:t>
            </a:r>
          </a:p>
          <a:p>
            <a:pPr marL="0" indent="0">
              <a:lnSpc>
                <a:spcPct val="50000"/>
              </a:lnSpc>
              <a:spcBef>
                <a:spcPts val="1200"/>
              </a:spcBef>
              <a:buNone/>
            </a:pPr>
            <a:r>
              <a:rPr lang="en-US" sz="1400" b="1" dirty="0"/>
              <a:t>	Distance(int a, int b):feet(a), inches(b){}</a:t>
            </a:r>
          </a:p>
          <a:p>
            <a:pPr marL="0" indent="0">
              <a:lnSpc>
                <a:spcPct val="50000"/>
              </a:lnSpc>
              <a:spcBef>
                <a:spcPts val="1200"/>
              </a:spcBef>
              <a:buNone/>
            </a:pPr>
            <a:r>
              <a:rPr lang="en-US" sz="1400" b="1" dirty="0"/>
              <a:t>	void </a:t>
            </a:r>
            <a:r>
              <a:rPr lang="en-US" sz="1400" b="1" dirty="0" err="1"/>
              <a:t>get_data</a:t>
            </a:r>
            <a:r>
              <a:rPr lang="en-US" sz="1400" b="1" dirty="0"/>
              <a:t>()  {</a:t>
            </a:r>
          </a:p>
          <a:p>
            <a:pPr marL="0" indent="0">
              <a:lnSpc>
                <a:spcPct val="50000"/>
              </a:lnSpc>
              <a:spcBef>
                <a:spcPts val="1200"/>
              </a:spcBef>
              <a:buNone/>
            </a:pPr>
            <a:r>
              <a:rPr lang="en-US" sz="1400" b="1" dirty="0"/>
              <a:t>		</a:t>
            </a:r>
            <a:r>
              <a:rPr lang="en-US" sz="1400" b="1" dirty="0" err="1"/>
              <a:t>cout</a:t>
            </a:r>
            <a:r>
              <a:rPr lang="en-US" sz="1400" b="1" dirty="0"/>
              <a:t>&lt;&lt;"Enter feet::"; </a:t>
            </a:r>
            <a:r>
              <a:rPr lang="en-US" sz="1400" b="1" dirty="0" err="1"/>
              <a:t>cin</a:t>
            </a:r>
            <a:r>
              <a:rPr lang="en-US" sz="1400" b="1" dirty="0"/>
              <a:t>&gt;&gt;feet;</a:t>
            </a:r>
          </a:p>
          <a:p>
            <a:pPr marL="0" indent="0">
              <a:lnSpc>
                <a:spcPct val="50000"/>
              </a:lnSpc>
              <a:spcBef>
                <a:spcPts val="1200"/>
              </a:spcBef>
              <a:buNone/>
            </a:pPr>
            <a:r>
              <a:rPr lang="en-US" sz="1400" b="1" dirty="0"/>
              <a:t>		</a:t>
            </a:r>
            <a:r>
              <a:rPr lang="en-US" sz="1400" b="1" dirty="0" err="1"/>
              <a:t>cout</a:t>
            </a:r>
            <a:r>
              <a:rPr lang="en-US" sz="1400" b="1" dirty="0"/>
              <a:t>&lt;&lt;"Enter inches:: "; </a:t>
            </a:r>
            <a:r>
              <a:rPr lang="en-US" sz="1400" b="1" dirty="0" err="1"/>
              <a:t>cin</a:t>
            </a:r>
            <a:r>
              <a:rPr lang="en-US" sz="1400" b="1" dirty="0"/>
              <a:t>&gt;&gt;inches;   }</a:t>
            </a:r>
          </a:p>
          <a:p>
            <a:pPr marL="0" indent="0">
              <a:lnSpc>
                <a:spcPct val="50000"/>
              </a:lnSpc>
              <a:spcBef>
                <a:spcPts val="1200"/>
              </a:spcBef>
              <a:buNone/>
            </a:pPr>
            <a:r>
              <a:rPr lang="en-US" sz="1400" b="1" dirty="0"/>
              <a:t>	void </a:t>
            </a:r>
            <a:r>
              <a:rPr lang="en-US" sz="1400" b="1" dirty="0" err="1"/>
              <a:t>show_data</a:t>
            </a:r>
            <a:r>
              <a:rPr lang="en-US" sz="1400" b="1" dirty="0"/>
              <a:t>()   {</a:t>
            </a:r>
          </a:p>
          <a:p>
            <a:pPr marL="0" indent="0">
              <a:lnSpc>
                <a:spcPct val="50000"/>
              </a:lnSpc>
              <a:spcBef>
                <a:spcPts val="1200"/>
              </a:spcBef>
              <a:buNone/>
            </a:pPr>
            <a:r>
              <a:rPr lang="en-US" sz="1400" b="1" dirty="0"/>
              <a:t>		</a:t>
            </a:r>
            <a:r>
              <a:rPr lang="en-US" sz="1400" b="1" dirty="0" err="1"/>
              <a:t>cout</a:t>
            </a:r>
            <a:r>
              <a:rPr lang="en-US" sz="1400" b="1" dirty="0"/>
              <a:t>&lt;&lt;"Your feet is "&lt;&lt;feet&lt;&lt;"\n";</a:t>
            </a:r>
          </a:p>
          <a:p>
            <a:pPr marL="0" indent="0">
              <a:lnSpc>
                <a:spcPct val="50000"/>
              </a:lnSpc>
              <a:spcBef>
                <a:spcPts val="1200"/>
              </a:spcBef>
              <a:buNone/>
            </a:pPr>
            <a:r>
              <a:rPr lang="en-US" sz="1400" b="1" dirty="0"/>
              <a:t>		</a:t>
            </a:r>
            <a:r>
              <a:rPr lang="en-US" sz="1400" b="1" dirty="0" err="1"/>
              <a:t>cout</a:t>
            </a:r>
            <a:r>
              <a:rPr lang="en-US" sz="1400" b="1" dirty="0"/>
              <a:t>&lt;&lt;"inches::"&lt;&lt;inches;   }</a:t>
            </a:r>
          </a:p>
          <a:p>
            <a:pPr marL="0" indent="0">
              <a:lnSpc>
                <a:spcPct val="50000"/>
              </a:lnSpc>
              <a:spcBef>
                <a:spcPts val="1200"/>
              </a:spcBef>
              <a:buNone/>
            </a:pPr>
            <a:r>
              <a:rPr lang="en-US" sz="1400" b="1" dirty="0"/>
              <a:t>	Distance add(Distance d)  {</a:t>
            </a:r>
          </a:p>
          <a:p>
            <a:pPr marL="0" indent="0">
              <a:lnSpc>
                <a:spcPct val="50000"/>
              </a:lnSpc>
              <a:spcBef>
                <a:spcPts val="1200"/>
              </a:spcBef>
              <a:buNone/>
            </a:pPr>
            <a:r>
              <a:rPr lang="en-US" sz="1400" b="1" dirty="0"/>
              <a:t>	Distance temp;</a:t>
            </a:r>
          </a:p>
          <a:p>
            <a:pPr marL="0" indent="0">
              <a:lnSpc>
                <a:spcPct val="50000"/>
              </a:lnSpc>
              <a:spcBef>
                <a:spcPts val="1200"/>
              </a:spcBef>
              <a:buNone/>
            </a:pPr>
            <a:r>
              <a:rPr lang="en-US" sz="1400" b="1" dirty="0"/>
              <a:t>	</a:t>
            </a:r>
            <a:r>
              <a:rPr lang="en-US" sz="1400" b="1" dirty="0" err="1"/>
              <a:t>temp.inches</a:t>
            </a:r>
            <a:r>
              <a:rPr lang="en-US" sz="1400" b="1" dirty="0"/>
              <a:t>=inches + </a:t>
            </a:r>
            <a:r>
              <a:rPr lang="en-US" sz="1400" b="1" dirty="0" err="1"/>
              <a:t>d.inches</a:t>
            </a:r>
            <a:r>
              <a:rPr lang="en-US" sz="1400" b="1" dirty="0"/>
              <a:t>;</a:t>
            </a:r>
          </a:p>
          <a:p>
            <a:pPr marL="0" indent="0">
              <a:lnSpc>
                <a:spcPct val="50000"/>
              </a:lnSpc>
              <a:spcBef>
                <a:spcPts val="1200"/>
              </a:spcBef>
              <a:buNone/>
            </a:pPr>
            <a:r>
              <a:rPr lang="en-US" sz="1400" b="1" dirty="0"/>
              <a:t>	feet=0;</a:t>
            </a:r>
          </a:p>
          <a:p>
            <a:pPr marL="0" indent="0">
              <a:lnSpc>
                <a:spcPct val="50000"/>
              </a:lnSpc>
              <a:spcBef>
                <a:spcPts val="1200"/>
              </a:spcBef>
              <a:buNone/>
            </a:pPr>
            <a:r>
              <a:rPr lang="en-US" sz="1400" b="1" dirty="0"/>
              <a:t>	while(</a:t>
            </a:r>
            <a:r>
              <a:rPr lang="en-US" sz="1400" b="1" dirty="0" err="1"/>
              <a:t>temp.inches</a:t>
            </a:r>
            <a:r>
              <a:rPr lang="en-US" sz="1400" b="1" dirty="0"/>
              <a:t>&gt;=12.0)  {</a:t>
            </a:r>
          </a:p>
          <a:p>
            <a:pPr marL="0" indent="0">
              <a:lnSpc>
                <a:spcPct val="50000"/>
              </a:lnSpc>
              <a:spcBef>
                <a:spcPts val="1200"/>
              </a:spcBef>
              <a:buNone/>
            </a:pPr>
            <a:r>
              <a:rPr lang="en-US" sz="1400" b="1" dirty="0"/>
              <a:t>		</a:t>
            </a:r>
            <a:r>
              <a:rPr lang="en-US" sz="1400" b="1" dirty="0" err="1"/>
              <a:t>temp.inches</a:t>
            </a:r>
            <a:r>
              <a:rPr lang="en-US" sz="1400" b="1" dirty="0"/>
              <a:t>-=12.0;</a:t>
            </a:r>
          </a:p>
          <a:p>
            <a:pPr marL="0" indent="0">
              <a:lnSpc>
                <a:spcPct val="50000"/>
              </a:lnSpc>
              <a:spcBef>
                <a:spcPts val="1200"/>
              </a:spcBef>
              <a:buNone/>
            </a:pPr>
            <a:r>
              <a:rPr lang="en-US" sz="1400" b="1" dirty="0"/>
              <a:t>		</a:t>
            </a:r>
            <a:r>
              <a:rPr lang="en-US" sz="1400" b="1" dirty="0" err="1"/>
              <a:t>temp.feet</a:t>
            </a:r>
            <a:r>
              <a:rPr lang="en-US" sz="1400" b="1" dirty="0"/>
              <a:t>++;  }</a:t>
            </a:r>
          </a:p>
          <a:p>
            <a:pPr marL="0" indent="0">
              <a:lnSpc>
                <a:spcPct val="50000"/>
              </a:lnSpc>
              <a:spcBef>
                <a:spcPts val="1200"/>
              </a:spcBef>
              <a:buNone/>
            </a:pPr>
            <a:r>
              <a:rPr lang="en-US" sz="1400" b="1" dirty="0"/>
              <a:t>	</a:t>
            </a:r>
            <a:r>
              <a:rPr lang="en-US" sz="1400" b="1" dirty="0" err="1"/>
              <a:t>temp.feet</a:t>
            </a:r>
            <a:r>
              <a:rPr lang="en-US" sz="1400" b="1" dirty="0"/>
              <a:t>+=</a:t>
            </a:r>
            <a:r>
              <a:rPr lang="en-US" sz="1400" b="1" dirty="0" err="1"/>
              <a:t>feet+d.feet</a:t>
            </a:r>
            <a:r>
              <a:rPr lang="en-US" sz="1400" b="1" dirty="0"/>
              <a:t>;</a:t>
            </a:r>
          </a:p>
          <a:p>
            <a:pPr marL="0" indent="0">
              <a:lnSpc>
                <a:spcPct val="50000"/>
              </a:lnSpc>
              <a:spcBef>
                <a:spcPts val="1200"/>
              </a:spcBef>
              <a:buNone/>
            </a:pPr>
            <a:r>
              <a:rPr lang="en-US" sz="1400" b="1" dirty="0"/>
              <a:t>	return temp;  }     };</a:t>
            </a:r>
          </a:p>
          <a:p>
            <a:pPr marL="0" indent="0">
              <a:lnSpc>
                <a:spcPct val="50000"/>
              </a:lnSpc>
              <a:spcBef>
                <a:spcPts val="1200"/>
              </a:spcBef>
              <a:buNone/>
            </a:pPr>
            <a:endParaRPr lang="en-US" sz="1200" dirty="0"/>
          </a:p>
        </p:txBody>
      </p:sp>
      <p:sp>
        <p:nvSpPr>
          <p:cNvPr id="9" name="Content Placeholder 8">
            <a:extLst>
              <a:ext uri="{FF2B5EF4-FFF2-40B4-BE49-F238E27FC236}">
                <a16:creationId xmlns:a16="http://schemas.microsoft.com/office/drawing/2014/main" id="{BD821CF3-90BF-4D38-970D-04BB5333B9BD}"/>
              </a:ext>
            </a:extLst>
          </p:cNvPr>
          <p:cNvSpPr>
            <a:spLocks noGrp="1"/>
          </p:cNvSpPr>
          <p:nvPr>
            <p:ph sz="quarter" idx="4"/>
          </p:nvPr>
        </p:nvSpPr>
        <p:spPr>
          <a:xfrm>
            <a:off x="6689557" y="1157632"/>
            <a:ext cx="5183188" cy="4807430"/>
          </a:xfrm>
        </p:spPr>
        <p:txBody>
          <a:bodyPr>
            <a:noAutofit/>
          </a:bodyPr>
          <a:lstStyle/>
          <a:p>
            <a:pPr marL="0" indent="0">
              <a:buNone/>
            </a:pPr>
            <a:r>
              <a:rPr lang="en-US" sz="1800" b="1" dirty="0"/>
              <a:t>int main() </a:t>
            </a:r>
          </a:p>
          <a:p>
            <a:pPr marL="0" indent="0">
              <a:buNone/>
            </a:pPr>
            <a:r>
              <a:rPr lang="en-US" sz="1800" b="1" dirty="0"/>
              <a:t>{ </a:t>
            </a:r>
          </a:p>
          <a:p>
            <a:pPr marL="0" indent="0">
              <a:buNone/>
            </a:pPr>
            <a:r>
              <a:rPr lang="en-US" sz="1800" b="1" dirty="0"/>
              <a:t>Distance dist1, dist3;</a:t>
            </a:r>
          </a:p>
          <a:p>
            <a:pPr marL="0" indent="0">
              <a:buNone/>
            </a:pPr>
            <a:r>
              <a:rPr lang="en-US" sz="1800" b="1" dirty="0"/>
              <a:t>Distance dist2(11, 6.25);</a:t>
            </a:r>
          </a:p>
          <a:p>
            <a:pPr marL="0" indent="0">
              <a:buNone/>
            </a:pPr>
            <a:r>
              <a:rPr lang="en-US" sz="1800" b="1" dirty="0"/>
              <a:t>dist1.getdist();</a:t>
            </a:r>
          </a:p>
          <a:p>
            <a:pPr marL="0" indent="0">
              <a:buNone/>
            </a:pPr>
            <a:r>
              <a:rPr lang="en-US" sz="1800" b="1" dirty="0"/>
              <a:t>dist3 = dist1.add_dist(dist2);</a:t>
            </a:r>
          </a:p>
          <a:p>
            <a:pPr marL="0" indent="0">
              <a:buNone/>
            </a:pPr>
            <a:r>
              <a:rPr lang="en-US" sz="1800" b="1" dirty="0" err="1"/>
              <a:t>cout</a:t>
            </a:r>
            <a:r>
              <a:rPr lang="en-US" sz="1800" b="1" dirty="0"/>
              <a:t> &lt;&lt; “\ndist1 = “; </a:t>
            </a:r>
          </a:p>
          <a:p>
            <a:pPr marL="0" indent="0">
              <a:buNone/>
            </a:pPr>
            <a:r>
              <a:rPr lang="en-US" sz="1800" b="1" dirty="0"/>
              <a:t>dist1.showdist(); </a:t>
            </a:r>
          </a:p>
          <a:p>
            <a:pPr marL="0" indent="0">
              <a:buNone/>
            </a:pPr>
            <a:r>
              <a:rPr lang="en-US" sz="1800" b="1" dirty="0" err="1"/>
              <a:t>cout</a:t>
            </a:r>
            <a:r>
              <a:rPr lang="en-US" sz="1800" b="1" dirty="0"/>
              <a:t> &lt;&lt; “\ndist2 = “; </a:t>
            </a:r>
          </a:p>
          <a:p>
            <a:pPr marL="0" indent="0">
              <a:buNone/>
            </a:pPr>
            <a:r>
              <a:rPr lang="en-US" sz="1800" b="1" dirty="0"/>
              <a:t>dist2.showdist(); </a:t>
            </a:r>
          </a:p>
          <a:p>
            <a:pPr marL="0" indent="0">
              <a:buNone/>
            </a:pPr>
            <a:r>
              <a:rPr lang="en-US" sz="1800" b="1" dirty="0" err="1"/>
              <a:t>cout</a:t>
            </a:r>
            <a:r>
              <a:rPr lang="en-US" sz="1800" b="1" dirty="0"/>
              <a:t> &lt;&lt; “\ndist3 = “; </a:t>
            </a:r>
          </a:p>
          <a:p>
            <a:pPr marL="0" indent="0">
              <a:buNone/>
            </a:pPr>
            <a:r>
              <a:rPr lang="en-US" sz="1800" b="1" dirty="0"/>
              <a:t>dist3.showdist(); </a:t>
            </a:r>
          </a:p>
          <a:p>
            <a:pPr marL="0" indent="0">
              <a:buNone/>
            </a:pPr>
            <a:r>
              <a:rPr lang="en-US" sz="1800" b="1" dirty="0" err="1"/>
              <a:t>cout</a:t>
            </a:r>
            <a:r>
              <a:rPr lang="en-US" sz="1800" b="1" dirty="0"/>
              <a:t> &lt;&lt; </a:t>
            </a:r>
            <a:r>
              <a:rPr lang="en-US" sz="1800" b="1" dirty="0" err="1"/>
              <a:t>endl</a:t>
            </a:r>
            <a:r>
              <a:rPr lang="en-US" sz="1800" b="1" dirty="0"/>
              <a:t>; return 0; }</a:t>
            </a:r>
          </a:p>
        </p:txBody>
      </p:sp>
    </p:spTree>
    <p:extLst>
      <p:ext uri="{BB962C8B-B14F-4D97-AF65-F5344CB8AC3E}">
        <p14:creationId xmlns:p14="http://schemas.microsoft.com/office/powerpoint/2010/main" val="18248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B9E512E-6A95-402D-BA08-4D4AFFFF5514}"/>
              </a:ext>
            </a:extLst>
          </p:cNvPr>
          <p:cNvSpPr>
            <a:spLocks noGrp="1"/>
          </p:cNvSpPr>
          <p:nvPr>
            <p:ph type="subTitle" idx="1"/>
          </p:nvPr>
        </p:nvSpPr>
        <p:spPr>
          <a:xfrm>
            <a:off x="922421" y="1123531"/>
            <a:ext cx="10555705" cy="4783973"/>
          </a:xfrm>
        </p:spPr>
        <p:txBody>
          <a:bodyPr>
            <a:normAutofit/>
          </a:bodyPr>
          <a:lstStyle/>
          <a:p>
            <a:r>
              <a:rPr lang="en-US" sz="3200" b="1" dirty="0"/>
              <a:t>Task:</a:t>
            </a:r>
          </a:p>
          <a:p>
            <a:pPr algn="just"/>
            <a:r>
              <a:rPr lang="en-US" sz="3200" dirty="0"/>
              <a:t>Write a class </a:t>
            </a:r>
            <a:r>
              <a:rPr lang="en-US" sz="3200" b="1" dirty="0"/>
              <a:t>Travel </a:t>
            </a:r>
            <a:r>
              <a:rPr lang="en-US" sz="3200" dirty="0"/>
              <a:t>that has the attributes </a:t>
            </a:r>
            <a:r>
              <a:rPr lang="en-US" sz="3200" b="1" dirty="0"/>
              <a:t>Kilometers </a:t>
            </a:r>
            <a:r>
              <a:rPr lang="en-US" sz="3200" dirty="0"/>
              <a:t>and </a:t>
            </a:r>
            <a:r>
              <a:rPr lang="en-US" sz="3200" b="1" dirty="0"/>
              <a:t>hours</a:t>
            </a:r>
            <a:r>
              <a:rPr lang="en-US" sz="3200" dirty="0"/>
              <a:t>. A constructor with no parameter initializes both data members to 0. A member function </a:t>
            </a:r>
            <a:r>
              <a:rPr lang="en-US" sz="3200" b="1" dirty="0"/>
              <a:t>get() </a:t>
            </a:r>
            <a:r>
              <a:rPr lang="en-US" sz="3200" dirty="0"/>
              <a:t>function inputs the values and </a:t>
            </a:r>
            <a:r>
              <a:rPr lang="en-US" sz="3200" b="1" dirty="0"/>
              <a:t>show() </a:t>
            </a:r>
            <a:r>
              <a:rPr lang="en-US" sz="3200" dirty="0"/>
              <a:t>function displays the values. It has a member function </a:t>
            </a:r>
            <a:r>
              <a:rPr lang="en-US" sz="3200" b="1" dirty="0"/>
              <a:t>add() </a:t>
            </a:r>
            <a:r>
              <a:rPr lang="en-US" sz="3200" dirty="0"/>
              <a:t>that takes an object of type </a:t>
            </a:r>
            <a:r>
              <a:rPr lang="en-US" sz="3200" b="1" dirty="0"/>
              <a:t>Travel</a:t>
            </a:r>
            <a:r>
              <a:rPr lang="en-US" sz="3200" dirty="0"/>
              <a:t>, adds the kilometers and hours of calling object and the parameter and returns an object with added values.</a:t>
            </a:r>
          </a:p>
          <a:p>
            <a:pPr algn="just"/>
            <a:r>
              <a:rPr lang="en-US" sz="3200" b="1" dirty="0"/>
              <a:t>Note: </a:t>
            </a:r>
            <a:r>
              <a:rPr lang="en-US" sz="3200" dirty="0"/>
              <a:t>All member functions define outside the class.</a:t>
            </a:r>
          </a:p>
        </p:txBody>
      </p:sp>
    </p:spTree>
    <p:extLst>
      <p:ext uri="{BB962C8B-B14F-4D97-AF65-F5344CB8AC3E}">
        <p14:creationId xmlns:p14="http://schemas.microsoft.com/office/powerpoint/2010/main" val="263604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69192E-B21A-4CF7-91EF-EDC86E40030D}"/>
              </a:ext>
            </a:extLst>
          </p:cNvPr>
          <p:cNvSpPr>
            <a:spLocks noGrp="1"/>
          </p:cNvSpPr>
          <p:nvPr>
            <p:ph sz="half" idx="2"/>
          </p:nvPr>
        </p:nvSpPr>
        <p:spPr>
          <a:xfrm>
            <a:off x="370557" y="250824"/>
            <a:ext cx="5157787" cy="6402639"/>
          </a:xfrm>
        </p:spPr>
        <p:txBody>
          <a:bodyPr>
            <a:noAutofit/>
          </a:bodyPr>
          <a:lstStyle/>
          <a:p>
            <a:pPr marL="0" indent="0">
              <a:buNone/>
            </a:pPr>
            <a:r>
              <a:rPr lang="en-US" sz="1800" b="1" dirty="0"/>
              <a:t>class Travel  {</a:t>
            </a:r>
          </a:p>
          <a:p>
            <a:pPr marL="0" indent="0">
              <a:buNone/>
            </a:pPr>
            <a:r>
              <a:rPr lang="en-US" sz="1200" b="1" dirty="0"/>
              <a:t>        private:</a:t>
            </a:r>
          </a:p>
          <a:p>
            <a:pPr marL="0" indent="0">
              <a:buNone/>
            </a:pPr>
            <a:r>
              <a:rPr lang="en-US" sz="1200" b="1" dirty="0"/>
              <a:t>	int km, </a:t>
            </a:r>
            <a:r>
              <a:rPr lang="en-US" sz="1200" b="1" dirty="0" err="1"/>
              <a:t>hr</a:t>
            </a:r>
            <a:r>
              <a:rPr lang="en-US" sz="1200" b="1" dirty="0"/>
              <a:t>;</a:t>
            </a:r>
          </a:p>
          <a:p>
            <a:pPr marL="0" indent="0">
              <a:buNone/>
            </a:pPr>
            <a:r>
              <a:rPr lang="en-US" sz="1200" b="1" dirty="0"/>
              <a:t>           public:</a:t>
            </a:r>
          </a:p>
          <a:p>
            <a:pPr marL="0" indent="0">
              <a:buNone/>
            </a:pPr>
            <a:r>
              <a:rPr lang="en-US" sz="1200" b="1" dirty="0"/>
              <a:t>	Travel();</a:t>
            </a:r>
          </a:p>
          <a:p>
            <a:pPr marL="0" indent="0">
              <a:buNone/>
            </a:pPr>
            <a:r>
              <a:rPr lang="en-US" sz="1200" b="1" dirty="0"/>
              <a:t>	void get();</a:t>
            </a:r>
          </a:p>
          <a:p>
            <a:pPr marL="0" indent="0">
              <a:buNone/>
            </a:pPr>
            <a:r>
              <a:rPr lang="en-US" sz="1200" b="1" dirty="0"/>
              <a:t>	void show();</a:t>
            </a:r>
          </a:p>
          <a:p>
            <a:pPr marL="0" indent="0">
              <a:buNone/>
            </a:pPr>
            <a:r>
              <a:rPr lang="en-US" sz="1200" b="1" dirty="0"/>
              <a:t>	Travel add ( Travel ) ;   };</a:t>
            </a:r>
          </a:p>
          <a:p>
            <a:pPr marL="0" indent="0">
              <a:buNone/>
            </a:pPr>
            <a:r>
              <a:rPr lang="en-US" sz="1200" b="1" dirty="0"/>
              <a:t>Travel :: Travel()    {</a:t>
            </a:r>
          </a:p>
          <a:p>
            <a:pPr marL="0" indent="0">
              <a:buNone/>
            </a:pPr>
            <a:r>
              <a:rPr lang="en-US" sz="1200" b="1" dirty="0"/>
              <a:t>	km=0; </a:t>
            </a:r>
            <a:r>
              <a:rPr lang="en-US" sz="1200" b="1" dirty="0" err="1"/>
              <a:t>hr</a:t>
            </a:r>
            <a:r>
              <a:rPr lang="en-US" sz="1200" b="1" dirty="0"/>
              <a:t> =0 ;    }</a:t>
            </a:r>
          </a:p>
          <a:p>
            <a:pPr marL="0" indent="0">
              <a:buNone/>
            </a:pPr>
            <a:r>
              <a:rPr lang="en-US" sz="1200" b="1" dirty="0"/>
              <a:t>void Travel::get()  {</a:t>
            </a:r>
          </a:p>
          <a:p>
            <a:pPr marL="0" indent="0">
              <a:buNone/>
            </a:pPr>
            <a:r>
              <a:rPr lang="en-US" sz="1200" b="1" dirty="0"/>
              <a:t>	</a:t>
            </a:r>
            <a:r>
              <a:rPr lang="en-US" sz="1200" b="1" dirty="0" err="1"/>
              <a:t>cout</a:t>
            </a:r>
            <a:r>
              <a:rPr lang="en-US" sz="1200" b="1" dirty="0"/>
              <a:t>&lt;&lt;"Enter kilometers traveled: ";</a:t>
            </a:r>
          </a:p>
          <a:p>
            <a:pPr marL="0" indent="0">
              <a:buNone/>
            </a:pPr>
            <a:r>
              <a:rPr lang="en-US" sz="1200" b="1" dirty="0"/>
              <a:t>	</a:t>
            </a:r>
            <a:r>
              <a:rPr lang="en-US" sz="1200" b="1" dirty="0" err="1"/>
              <a:t>cin</a:t>
            </a:r>
            <a:r>
              <a:rPr lang="en-US" sz="1200" b="1" dirty="0"/>
              <a:t>&gt;&gt;km;</a:t>
            </a:r>
          </a:p>
          <a:p>
            <a:pPr marL="0" indent="0">
              <a:buNone/>
            </a:pPr>
            <a:r>
              <a:rPr lang="en-US" sz="1200" b="1" dirty="0"/>
              <a:t>	</a:t>
            </a:r>
            <a:r>
              <a:rPr lang="en-US" sz="1200" b="1" dirty="0" err="1"/>
              <a:t>cout</a:t>
            </a:r>
            <a:r>
              <a:rPr lang="en-US" sz="1200" b="1" dirty="0"/>
              <a:t>&lt;&lt;"Enter hours traveled: ";</a:t>
            </a:r>
          </a:p>
          <a:p>
            <a:pPr marL="0" indent="0">
              <a:buNone/>
            </a:pPr>
            <a:r>
              <a:rPr lang="en-US" sz="1200" b="1" dirty="0"/>
              <a:t>	</a:t>
            </a:r>
            <a:r>
              <a:rPr lang="en-US" sz="1200" b="1" dirty="0" err="1"/>
              <a:t>cin</a:t>
            </a:r>
            <a:r>
              <a:rPr lang="en-US" sz="1200" b="1" dirty="0"/>
              <a:t>&gt;&gt;</a:t>
            </a:r>
            <a:r>
              <a:rPr lang="en-US" sz="1200" b="1" dirty="0" err="1"/>
              <a:t>hr</a:t>
            </a:r>
            <a:r>
              <a:rPr lang="en-US" sz="1200" b="1" dirty="0"/>
              <a:t>;   }</a:t>
            </a:r>
          </a:p>
          <a:p>
            <a:pPr marL="0" indent="0">
              <a:buNone/>
            </a:pPr>
            <a:r>
              <a:rPr lang="en-US" sz="1200" b="1" dirty="0"/>
              <a:t>void Travel::show()  {</a:t>
            </a:r>
          </a:p>
          <a:p>
            <a:pPr marL="0" indent="0">
              <a:buNone/>
            </a:pPr>
            <a:r>
              <a:rPr lang="en-US" sz="1200" b="1" dirty="0"/>
              <a:t>	</a:t>
            </a:r>
            <a:r>
              <a:rPr lang="en-US" sz="1200" b="1" dirty="0" err="1"/>
              <a:t>cout</a:t>
            </a:r>
            <a:r>
              <a:rPr lang="en-US" sz="1200" b="1" dirty="0"/>
              <a:t>&lt;&lt;"you traveled "&lt;&lt;km&lt;&lt;" in "&lt;&lt;</a:t>
            </a:r>
            <a:r>
              <a:rPr lang="en-US" sz="1200" b="1" dirty="0" err="1"/>
              <a:t>hr</a:t>
            </a:r>
            <a:r>
              <a:rPr lang="en-US" sz="1200" b="1" dirty="0"/>
              <a:t>&lt;&lt;" hours "&lt;&lt;</a:t>
            </a:r>
            <a:r>
              <a:rPr lang="en-US" sz="1200" b="1" dirty="0" err="1"/>
              <a:t>endl</a:t>
            </a:r>
            <a:r>
              <a:rPr lang="en-US" sz="1200" b="1" dirty="0"/>
              <a:t>;  }</a:t>
            </a:r>
          </a:p>
          <a:p>
            <a:pPr marL="0" indent="0">
              <a:buNone/>
            </a:pPr>
            <a:r>
              <a:rPr lang="en-US" sz="1200" b="1" dirty="0"/>
              <a:t>Travel Travel::add(Travel p)   {</a:t>
            </a:r>
          </a:p>
          <a:p>
            <a:pPr marL="0" indent="0">
              <a:buNone/>
            </a:pPr>
            <a:r>
              <a:rPr lang="en-US" sz="1200" b="1" dirty="0"/>
              <a:t>	Travel temp;</a:t>
            </a:r>
          </a:p>
          <a:p>
            <a:pPr marL="0" indent="0">
              <a:buNone/>
            </a:pPr>
            <a:r>
              <a:rPr lang="en-US" sz="1200" b="1" dirty="0"/>
              <a:t>	temp.km = km + p.km;</a:t>
            </a:r>
          </a:p>
          <a:p>
            <a:pPr marL="0" indent="0">
              <a:buNone/>
            </a:pPr>
            <a:r>
              <a:rPr lang="en-US" sz="1200" b="1" dirty="0"/>
              <a:t>	temp.hr = </a:t>
            </a:r>
            <a:r>
              <a:rPr lang="en-US" sz="1200" b="1" dirty="0" err="1"/>
              <a:t>hr</a:t>
            </a:r>
            <a:r>
              <a:rPr lang="en-US" sz="1200" b="1" dirty="0"/>
              <a:t> + p.hr;</a:t>
            </a:r>
          </a:p>
          <a:p>
            <a:pPr marL="0" indent="0">
              <a:buNone/>
            </a:pPr>
            <a:r>
              <a:rPr lang="en-US" sz="1200" b="1" dirty="0"/>
              <a:t>	return temp;   }</a:t>
            </a:r>
          </a:p>
          <a:p>
            <a:pPr marL="0" indent="0">
              <a:buNone/>
            </a:pPr>
            <a:endParaRPr lang="en-US" sz="1200" dirty="0"/>
          </a:p>
          <a:p>
            <a:pPr marL="0" indent="0">
              <a:buNone/>
            </a:pPr>
            <a:endParaRPr lang="en-US" sz="1200" dirty="0"/>
          </a:p>
        </p:txBody>
      </p:sp>
      <p:sp>
        <p:nvSpPr>
          <p:cNvPr id="8" name="Content Placeholder 7">
            <a:extLst>
              <a:ext uri="{FF2B5EF4-FFF2-40B4-BE49-F238E27FC236}">
                <a16:creationId xmlns:a16="http://schemas.microsoft.com/office/drawing/2014/main" id="{18897015-1C2C-4C27-B9E9-A2B3A58DF8CB}"/>
              </a:ext>
            </a:extLst>
          </p:cNvPr>
          <p:cNvSpPr>
            <a:spLocks noGrp="1"/>
          </p:cNvSpPr>
          <p:nvPr>
            <p:ph sz="quarter" idx="4"/>
          </p:nvPr>
        </p:nvSpPr>
        <p:spPr>
          <a:xfrm>
            <a:off x="5955632" y="250824"/>
            <a:ext cx="5183188" cy="4994943"/>
          </a:xfrm>
        </p:spPr>
        <p:txBody>
          <a:bodyPr>
            <a:noAutofit/>
          </a:bodyPr>
          <a:lstStyle/>
          <a:p>
            <a:pPr marL="0" indent="0">
              <a:buNone/>
            </a:pPr>
            <a:r>
              <a:rPr lang="en-US" sz="1800" b="1" dirty="0"/>
              <a:t>main()</a:t>
            </a:r>
          </a:p>
          <a:p>
            <a:pPr marL="0" indent="0">
              <a:buNone/>
            </a:pPr>
            <a:r>
              <a:rPr lang="en-US" sz="1800" b="1" dirty="0"/>
              <a:t>{</a:t>
            </a:r>
          </a:p>
          <a:p>
            <a:pPr marL="0" indent="0">
              <a:buNone/>
            </a:pPr>
            <a:r>
              <a:rPr lang="en-US" sz="1800" b="1" dirty="0"/>
              <a:t>	Travel my, your, r;</a:t>
            </a:r>
          </a:p>
          <a:p>
            <a:pPr marL="0" indent="0">
              <a:buNone/>
            </a:pPr>
            <a:r>
              <a:rPr lang="en-US" sz="1800" b="1" dirty="0"/>
              <a:t>	</a:t>
            </a:r>
            <a:r>
              <a:rPr lang="en-US" sz="1800" b="1" dirty="0" err="1"/>
              <a:t>my.get</a:t>
            </a:r>
            <a:r>
              <a:rPr lang="en-US" sz="1800" b="1" dirty="0"/>
              <a:t>();</a:t>
            </a:r>
          </a:p>
          <a:p>
            <a:pPr marL="0" indent="0">
              <a:buNone/>
            </a:pPr>
            <a:r>
              <a:rPr lang="en-US" sz="1800" b="1" dirty="0"/>
              <a:t>	</a:t>
            </a:r>
            <a:r>
              <a:rPr lang="en-US" sz="1800" b="1" dirty="0" err="1"/>
              <a:t>my.show</a:t>
            </a:r>
            <a:r>
              <a:rPr lang="en-US" sz="1800" b="1" dirty="0"/>
              <a:t>();</a:t>
            </a:r>
          </a:p>
          <a:p>
            <a:pPr marL="0" indent="0">
              <a:buNone/>
            </a:pPr>
            <a:r>
              <a:rPr lang="en-US" sz="1800" b="1" dirty="0"/>
              <a:t>	</a:t>
            </a:r>
            <a:r>
              <a:rPr lang="en-US" sz="1800" b="1" dirty="0" err="1"/>
              <a:t>your.get</a:t>
            </a:r>
            <a:r>
              <a:rPr lang="en-US" sz="1800" b="1" dirty="0"/>
              <a:t>();</a:t>
            </a:r>
          </a:p>
          <a:p>
            <a:pPr marL="0" indent="0">
              <a:buNone/>
            </a:pPr>
            <a:r>
              <a:rPr lang="en-US" sz="1800" b="1" dirty="0"/>
              <a:t>	</a:t>
            </a:r>
            <a:r>
              <a:rPr lang="en-US" sz="1800" b="1" dirty="0" err="1"/>
              <a:t>your.show</a:t>
            </a:r>
            <a:r>
              <a:rPr lang="en-US" sz="1800" b="1" dirty="0"/>
              <a:t>();</a:t>
            </a:r>
          </a:p>
          <a:p>
            <a:pPr marL="0" indent="0">
              <a:buNone/>
            </a:pPr>
            <a:r>
              <a:rPr lang="en-US" sz="1800" b="1" dirty="0"/>
              <a:t>	r=</a:t>
            </a:r>
            <a:r>
              <a:rPr lang="en-US" sz="1800" b="1" dirty="0" err="1"/>
              <a:t>my.add</a:t>
            </a:r>
            <a:r>
              <a:rPr lang="en-US" sz="1800" b="1" dirty="0"/>
              <a:t>(your);</a:t>
            </a:r>
          </a:p>
          <a:p>
            <a:pPr marL="0" indent="0">
              <a:buNone/>
            </a:pPr>
            <a:r>
              <a:rPr lang="en-US" sz="1800" b="1" dirty="0"/>
              <a:t>	</a:t>
            </a:r>
            <a:r>
              <a:rPr lang="en-US" sz="1800" b="1" dirty="0" err="1"/>
              <a:t>cout</a:t>
            </a:r>
            <a:r>
              <a:rPr lang="en-US" sz="1800" b="1" dirty="0"/>
              <a:t>&lt;&lt;"Total travelling is as follows: "&lt;&lt;</a:t>
            </a:r>
            <a:r>
              <a:rPr lang="en-US" sz="1800" b="1" dirty="0" err="1"/>
              <a:t>endl</a:t>
            </a:r>
            <a:r>
              <a:rPr lang="en-US" sz="1800" b="1" dirty="0"/>
              <a:t>;</a:t>
            </a:r>
          </a:p>
          <a:p>
            <a:pPr marL="0" indent="0">
              <a:buNone/>
            </a:pPr>
            <a:r>
              <a:rPr lang="en-US" sz="1800" b="1" dirty="0"/>
              <a:t>	</a:t>
            </a:r>
            <a:r>
              <a:rPr lang="en-US" sz="1800" b="1" dirty="0" err="1"/>
              <a:t>r.show</a:t>
            </a:r>
            <a:r>
              <a:rPr lang="en-US" sz="1800" b="1" dirty="0"/>
              <a:t>();</a:t>
            </a:r>
          </a:p>
          <a:p>
            <a:pPr marL="0" indent="0">
              <a:buNone/>
            </a:pPr>
            <a:r>
              <a:rPr lang="en-US" sz="1800" b="1" dirty="0"/>
              <a:t>}</a:t>
            </a:r>
          </a:p>
        </p:txBody>
      </p:sp>
    </p:spTree>
    <p:extLst>
      <p:ext uri="{BB962C8B-B14F-4D97-AF65-F5344CB8AC3E}">
        <p14:creationId xmlns:p14="http://schemas.microsoft.com/office/powerpoint/2010/main" val="206893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9668D78-7BF9-465E-BCD7-A51CD042E812}"/>
              </a:ext>
            </a:extLst>
          </p:cNvPr>
          <p:cNvSpPr txBox="1">
            <a:spLocks/>
          </p:cNvSpPr>
          <p:nvPr/>
        </p:nvSpPr>
        <p:spPr>
          <a:xfrm>
            <a:off x="1524000" y="2519915"/>
            <a:ext cx="9144000" cy="990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Object Oriented Programming </a:t>
            </a:r>
          </a:p>
        </p:txBody>
      </p:sp>
      <p:sp>
        <p:nvSpPr>
          <p:cNvPr id="10" name="Subtitle 2">
            <a:extLst>
              <a:ext uri="{FF2B5EF4-FFF2-40B4-BE49-F238E27FC236}">
                <a16:creationId xmlns:a16="http://schemas.microsoft.com/office/drawing/2014/main" id="{1A7F9CD0-E58F-42A5-BF89-E06A097DDC63}"/>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LAB # 4</a:t>
            </a:r>
          </a:p>
        </p:txBody>
      </p:sp>
    </p:spTree>
    <p:extLst>
      <p:ext uri="{BB962C8B-B14F-4D97-AF65-F5344CB8AC3E}">
        <p14:creationId xmlns:p14="http://schemas.microsoft.com/office/powerpoint/2010/main" val="228597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4695B3-8736-40E4-BCD9-826FAABD986F}"/>
              </a:ext>
            </a:extLst>
          </p:cNvPr>
          <p:cNvSpPr>
            <a:spLocks noGrp="1"/>
          </p:cNvSpPr>
          <p:nvPr>
            <p:ph type="title"/>
          </p:nvPr>
        </p:nvSpPr>
        <p:spPr/>
        <p:txBody>
          <a:bodyPr/>
          <a:lstStyle/>
          <a:p>
            <a:r>
              <a:rPr lang="en-US" b="1" dirty="0"/>
              <a:t>Static Data Member</a:t>
            </a:r>
          </a:p>
        </p:txBody>
      </p:sp>
      <p:sp>
        <p:nvSpPr>
          <p:cNvPr id="8" name="Content Placeholder 7">
            <a:extLst>
              <a:ext uri="{FF2B5EF4-FFF2-40B4-BE49-F238E27FC236}">
                <a16:creationId xmlns:a16="http://schemas.microsoft.com/office/drawing/2014/main" id="{4478C1DB-63DE-46F4-B838-623F06B3DE7D}"/>
              </a:ext>
            </a:extLst>
          </p:cNvPr>
          <p:cNvSpPr>
            <a:spLocks noGrp="1"/>
          </p:cNvSpPr>
          <p:nvPr>
            <p:ph idx="1"/>
          </p:nvPr>
        </p:nvSpPr>
        <p:spPr>
          <a:xfrm>
            <a:off x="1395761" y="1881382"/>
            <a:ext cx="8829907" cy="4351338"/>
          </a:xfrm>
        </p:spPr>
        <p:txBody>
          <a:bodyPr/>
          <a:lstStyle/>
          <a:p>
            <a:pPr algn="just">
              <a:buFont typeface="Wingdings" panose="05000000000000000000" pitchFamily="2" charset="2"/>
              <a:buChar char="v"/>
            </a:pPr>
            <a:r>
              <a:rPr lang="en-US" dirty="0"/>
              <a:t>A type of data member that is shared among all objects of class is known as </a:t>
            </a:r>
            <a:r>
              <a:rPr lang="en-US" b="1" dirty="0"/>
              <a:t>static data member. </a:t>
            </a:r>
          </a:p>
          <a:p>
            <a:pPr algn="just">
              <a:buFont typeface="Wingdings" panose="05000000000000000000" pitchFamily="2" charset="2"/>
              <a:buChar char="v"/>
            </a:pPr>
            <a:r>
              <a:rPr lang="en-US" dirty="0"/>
              <a:t>A static data member is defined in the class with </a:t>
            </a:r>
            <a:r>
              <a:rPr lang="en-US" b="1" dirty="0"/>
              <a:t>static </a:t>
            </a:r>
            <a:r>
              <a:rPr lang="en-US" dirty="0"/>
              <a:t>keyword.</a:t>
            </a:r>
          </a:p>
          <a:p>
            <a:pPr algn="just">
              <a:buFont typeface="Wingdings" panose="05000000000000000000" pitchFamily="2" charset="2"/>
              <a:buChar char="v"/>
            </a:pPr>
            <a:r>
              <a:rPr lang="en-US" dirty="0"/>
              <a:t>When a data member is define as static, only one variable is created in the memory even if there are many objects of that class.</a:t>
            </a:r>
          </a:p>
          <a:p>
            <a:endParaRPr lang="en-US" dirty="0"/>
          </a:p>
        </p:txBody>
      </p:sp>
    </p:spTree>
    <p:extLst>
      <p:ext uri="{BB962C8B-B14F-4D97-AF65-F5344CB8AC3E}">
        <p14:creationId xmlns:p14="http://schemas.microsoft.com/office/powerpoint/2010/main" val="1040992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7204-ABC8-461A-A5B5-D5B77FD08E02}"/>
              </a:ext>
            </a:extLst>
          </p:cNvPr>
          <p:cNvSpPr>
            <a:spLocks noGrp="1"/>
          </p:cNvSpPr>
          <p:nvPr>
            <p:ph type="title"/>
          </p:nvPr>
        </p:nvSpPr>
        <p:spPr/>
        <p:txBody>
          <a:bodyPr/>
          <a:lstStyle/>
          <a:p>
            <a:r>
              <a:rPr lang="en-US" b="1" dirty="0"/>
              <a:t>Characteristics of Static data member</a:t>
            </a:r>
          </a:p>
        </p:txBody>
      </p:sp>
      <p:sp>
        <p:nvSpPr>
          <p:cNvPr id="3" name="Content Placeholder 2">
            <a:extLst>
              <a:ext uri="{FF2B5EF4-FFF2-40B4-BE49-F238E27FC236}">
                <a16:creationId xmlns:a16="http://schemas.microsoft.com/office/drawing/2014/main" id="{A0AF8A65-C474-4499-A27D-7D65A7098DA9}"/>
              </a:ext>
            </a:extLst>
          </p:cNvPr>
          <p:cNvSpPr>
            <a:spLocks noGrp="1"/>
          </p:cNvSpPr>
          <p:nvPr>
            <p:ph idx="1"/>
          </p:nvPr>
        </p:nvSpPr>
        <p:spPr/>
        <p:txBody>
          <a:bodyPr/>
          <a:lstStyle/>
          <a:p>
            <a:r>
              <a:rPr lang="en-US" dirty="0"/>
              <a:t>Static data member is same as normal static variable.</a:t>
            </a:r>
          </a:p>
          <a:p>
            <a:r>
              <a:rPr lang="en-US" dirty="0"/>
              <a:t>It is visible only in the class in which it is define but its lifetime starts when the program starts its execution.</a:t>
            </a:r>
          </a:p>
          <a:p>
            <a:r>
              <a:rPr lang="en-US" dirty="0"/>
              <a:t>Its lifetime ends when the entire program is terminated.</a:t>
            </a:r>
          </a:p>
          <a:p>
            <a:r>
              <a:rPr lang="en-US" dirty="0"/>
              <a:t>It is normally used to share the data among all objects of a particular class.</a:t>
            </a:r>
          </a:p>
          <a:p>
            <a:endParaRPr lang="en-US" dirty="0"/>
          </a:p>
        </p:txBody>
      </p:sp>
    </p:spTree>
    <p:extLst>
      <p:ext uri="{BB962C8B-B14F-4D97-AF65-F5344CB8AC3E}">
        <p14:creationId xmlns:p14="http://schemas.microsoft.com/office/powerpoint/2010/main" val="350703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7262-4468-474D-B3F8-F30C8133853B}"/>
              </a:ext>
            </a:extLst>
          </p:cNvPr>
          <p:cNvSpPr>
            <a:spLocks noGrp="1"/>
          </p:cNvSpPr>
          <p:nvPr>
            <p:ph type="title"/>
          </p:nvPr>
        </p:nvSpPr>
        <p:spPr>
          <a:xfrm>
            <a:off x="819613" y="105647"/>
            <a:ext cx="10515600" cy="1220536"/>
          </a:xfrm>
        </p:spPr>
        <p:txBody>
          <a:bodyPr/>
          <a:lstStyle/>
          <a:p>
            <a:r>
              <a:rPr lang="en-US" b="1" dirty="0"/>
              <a:t>Difference B/w normal and static data member</a:t>
            </a:r>
          </a:p>
        </p:txBody>
      </p:sp>
      <p:sp>
        <p:nvSpPr>
          <p:cNvPr id="3" name="Content Placeholder 2">
            <a:extLst>
              <a:ext uri="{FF2B5EF4-FFF2-40B4-BE49-F238E27FC236}">
                <a16:creationId xmlns:a16="http://schemas.microsoft.com/office/drawing/2014/main" id="{5C243101-22D3-4B70-A108-1D872D27E40C}"/>
              </a:ext>
            </a:extLst>
          </p:cNvPr>
          <p:cNvSpPr>
            <a:spLocks noGrp="1"/>
          </p:cNvSpPr>
          <p:nvPr>
            <p:ph idx="1"/>
          </p:nvPr>
        </p:nvSpPr>
        <p:spPr>
          <a:xfrm>
            <a:off x="819613" y="1180214"/>
            <a:ext cx="10515600" cy="5677785"/>
          </a:xfrm>
          <a:solidFill>
            <a:srgbClr val="FFFFFF"/>
          </a:solidFill>
        </p:spPr>
        <p:txBody>
          <a:bodyPr>
            <a:normAutofit lnSpcReduction="10000"/>
          </a:bodyPr>
          <a:lstStyle/>
          <a:p>
            <a:r>
              <a:rPr lang="en-US" dirty="0"/>
              <a:t>The main difference between normal and static data member is that each object has its own variable of normal data member.</a:t>
            </a:r>
          </a:p>
          <a:p>
            <a:r>
              <a:rPr lang="en-US" dirty="0"/>
              <a:t>Static data member is shared among all objects of the class.</a:t>
            </a:r>
          </a:p>
          <a:p>
            <a:r>
              <a:rPr lang="en-US" dirty="0"/>
              <a:t>Only one memory location is created for static data member that is shared among all objects.</a:t>
            </a:r>
          </a:p>
          <a:p>
            <a:pPr marL="0" indent="0">
              <a:buNone/>
            </a:pPr>
            <a:r>
              <a:rPr lang="en-US" dirty="0"/>
              <a:t> </a:t>
            </a:r>
            <a:r>
              <a:rPr lang="en-US" sz="1600" dirty="0"/>
              <a:t>Object with three normal data member		     Object with two normal data members A, B and one static N DM </a:t>
            </a:r>
            <a:endParaRPr lang="en-US" dirty="0"/>
          </a:p>
          <a:p>
            <a:pPr marL="0" indent="0">
              <a:buNone/>
            </a:pPr>
            <a:r>
              <a:rPr lang="en-US" sz="1800" b="1" dirty="0"/>
              <a:t>      object1</a:t>
            </a:r>
            <a:r>
              <a:rPr lang="en-US" dirty="0"/>
              <a:t>	      </a:t>
            </a:r>
            <a:r>
              <a:rPr lang="en-US" sz="1800" b="1" dirty="0"/>
              <a:t>object2			           object1 		object2</a:t>
            </a:r>
          </a:p>
          <a:p>
            <a:pPr marL="0" indent="0">
              <a:buNone/>
            </a:pPr>
            <a:endParaRPr lang="en-US" dirty="0"/>
          </a:p>
          <a:p>
            <a:pPr marL="0" indent="0">
              <a:buNone/>
            </a:pPr>
            <a:endParaRPr lang="en-US" sz="1800" dirty="0"/>
          </a:p>
          <a:p>
            <a:endParaRPr lang="en-US" dirty="0"/>
          </a:p>
          <a:p>
            <a:endParaRPr lang="en-US" dirty="0"/>
          </a:p>
          <a:p>
            <a:pPr lvl="8"/>
            <a:endParaRPr lang="en-US" dirty="0"/>
          </a:p>
          <a:p>
            <a:pPr marL="3657600" lvl="8" indent="0">
              <a:buNone/>
            </a:pPr>
            <a:endParaRPr lang="en-US" dirty="0"/>
          </a:p>
          <a:p>
            <a:pPr marL="3657600" lvl="8" indent="0">
              <a:buNone/>
            </a:pPr>
            <a:r>
              <a:rPr lang="en-US" dirty="0"/>
              <a:t>			         N</a:t>
            </a:r>
          </a:p>
        </p:txBody>
      </p:sp>
      <p:sp>
        <p:nvSpPr>
          <p:cNvPr id="6" name="Rectangle 5">
            <a:extLst>
              <a:ext uri="{FF2B5EF4-FFF2-40B4-BE49-F238E27FC236}">
                <a16:creationId xmlns:a16="http://schemas.microsoft.com/office/drawing/2014/main" id="{EE6B36CC-5FCD-4F50-A6EB-C034B8D710A9}"/>
              </a:ext>
            </a:extLst>
          </p:cNvPr>
          <p:cNvSpPr/>
          <p:nvPr/>
        </p:nvSpPr>
        <p:spPr>
          <a:xfrm>
            <a:off x="838200" y="4215975"/>
            <a:ext cx="1326995" cy="15500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a:p>
            <a:r>
              <a:rPr lang="en-US" dirty="0"/>
              <a:t>B</a:t>
            </a:r>
          </a:p>
          <a:p>
            <a:r>
              <a:rPr lang="en-US" dirty="0"/>
              <a:t>N</a:t>
            </a:r>
          </a:p>
          <a:p>
            <a:pPr algn="ctr"/>
            <a:endParaRPr lang="en-US" dirty="0"/>
          </a:p>
        </p:txBody>
      </p:sp>
      <p:sp>
        <p:nvSpPr>
          <p:cNvPr id="7" name="Rectangle 6">
            <a:extLst>
              <a:ext uri="{FF2B5EF4-FFF2-40B4-BE49-F238E27FC236}">
                <a16:creationId xmlns:a16="http://schemas.microsoft.com/office/drawing/2014/main" id="{64BCD894-82BD-486B-B3FF-780384E0C078}"/>
              </a:ext>
            </a:extLst>
          </p:cNvPr>
          <p:cNvSpPr/>
          <p:nvPr/>
        </p:nvSpPr>
        <p:spPr>
          <a:xfrm>
            <a:off x="2971800" y="4215973"/>
            <a:ext cx="1326995" cy="1550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a:p>
            <a:r>
              <a:rPr lang="en-US" dirty="0"/>
              <a:t>B</a:t>
            </a:r>
          </a:p>
          <a:p>
            <a:r>
              <a:rPr lang="en-US" dirty="0"/>
              <a:t>N</a:t>
            </a:r>
          </a:p>
          <a:p>
            <a:pPr algn="ctr"/>
            <a:endParaRPr lang="en-US" dirty="0"/>
          </a:p>
        </p:txBody>
      </p:sp>
      <p:sp>
        <p:nvSpPr>
          <p:cNvPr id="8" name="Rectangle 7">
            <a:extLst>
              <a:ext uri="{FF2B5EF4-FFF2-40B4-BE49-F238E27FC236}">
                <a16:creationId xmlns:a16="http://schemas.microsoft.com/office/drawing/2014/main" id="{862905C5-8362-4810-900F-1D89C876E9F7}"/>
              </a:ext>
            </a:extLst>
          </p:cNvPr>
          <p:cNvSpPr/>
          <p:nvPr/>
        </p:nvSpPr>
        <p:spPr>
          <a:xfrm>
            <a:off x="8920976" y="4229796"/>
            <a:ext cx="1326995" cy="1315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a:p>
            <a:r>
              <a:rPr lang="en-US" dirty="0"/>
              <a:t>B</a:t>
            </a:r>
          </a:p>
          <a:p>
            <a:pPr algn="ctr"/>
            <a:endParaRPr lang="en-US" dirty="0"/>
          </a:p>
        </p:txBody>
      </p:sp>
      <p:sp>
        <p:nvSpPr>
          <p:cNvPr id="9" name="Rectangle 8">
            <a:extLst>
              <a:ext uri="{FF2B5EF4-FFF2-40B4-BE49-F238E27FC236}">
                <a16:creationId xmlns:a16="http://schemas.microsoft.com/office/drawing/2014/main" id="{41D0A98B-A828-4DC8-8F93-BAEF66262E56}"/>
              </a:ext>
            </a:extLst>
          </p:cNvPr>
          <p:cNvSpPr/>
          <p:nvPr/>
        </p:nvSpPr>
        <p:spPr>
          <a:xfrm>
            <a:off x="6774365" y="4229796"/>
            <a:ext cx="1326995" cy="1315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p>
          <a:p>
            <a:r>
              <a:rPr lang="en-US" dirty="0"/>
              <a:t>B</a:t>
            </a:r>
          </a:p>
          <a:p>
            <a:pPr algn="ctr"/>
            <a:endParaRPr lang="en-US" dirty="0"/>
          </a:p>
        </p:txBody>
      </p:sp>
      <p:sp>
        <p:nvSpPr>
          <p:cNvPr id="10" name="Rectangle 9">
            <a:extLst>
              <a:ext uri="{FF2B5EF4-FFF2-40B4-BE49-F238E27FC236}">
                <a16:creationId xmlns:a16="http://schemas.microsoft.com/office/drawing/2014/main" id="{AB3B9495-1586-4E33-AFDC-2238DE1D68F9}"/>
              </a:ext>
            </a:extLst>
          </p:cNvPr>
          <p:cNvSpPr/>
          <p:nvPr/>
        </p:nvSpPr>
        <p:spPr>
          <a:xfrm>
            <a:off x="1306549" y="4408856"/>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Rectangle 10">
            <a:extLst>
              <a:ext uri="{FF2B5EF4-FFF2-40B4-BE49-F238E27FC236}">
                <a16:creationId xmlns:a16="http://schemas.microsoft.com/office/drawing/2014/main" id="{653789BE-1A08-4DFE-B421-3497413D189D}"/>
              </a:ext>
            </a:extLst>
          </p:cNvPr>
          <p:cNvSpPr/>
          <p:nvPr/>
        </p:nvSpPr>
        <p:spPr>
          <a:xfrm>
            <a:off x="1296328" y="4723595"/>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2" name="Rectangle 11">
            <a:extLst>
              <a:ext uri="{FF2B5EF4-FFF2-40B4-BE49-F238E27FC236}">
                <a16:creationId xmlns:a16="http://schemas.microsoft.com/office/drawing/2014/main" id="{0922F2F9-D23E-44BB-A758-CE72A97A869D}"/>
              </a:ext>
            </a:extLst>
          </p:cNvPr>
          <p:cNvSpPr/>
          <p:nvPr/>
        </p:nvSpPr>
        <p:spPr>
          <a:xfrm>
            <a:off x="1293540" y="5036637"/>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100</a:t>
            </a:r>
          </a:p>
        </p:txBody>
      </p:sp>
      <p:sp>
        <p:nvSpPr>
          <p:cNvPr id="14" name="Rectangle 13">
            <a:extLst>
              <a:ext uri="{FF2B5EF4-FFF2-40B4-BE49-F238E27FC236}">
                <a16:creationId xmlns:a16="http://schemas.microsoft.com/office/drawing/2014/main" id="{559F2E12-1DF3-4BFB-926D-2723006D0EE0}"/>
              </a:ext>
            </a:extLst>
          </p:cNvPr>
          <p:cNvSpPr/>
          <p:nvPr/>
        </p:nvSpPr>
        <p:spPr>
          <a:xfrm>
            <a:off x="3476392" y="5032923"/>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200</a:t>
            </a:r>
          </a:p>
        </p:txBody>
      </p:sp>
      <p:sp>
        <p:nvSpPr>
          <p:cNvPr id="15" name="Rectangle 14">
            <a:extLst>
              <a:ext uri="{FF2B5EF4-FFF2-40B4-BE49-F238E27FC236}">
                <a16:creationId xmlns:a16="http://schemas.microsoft.com/office/drawing/2014/main" id="{7ED67A3D-D1D9-4419-BA6A-0C377DF35415}"/>
              </a:ext>
            </a:extLst>
          </p:cNvPr>
          <p:cNvSpPr/>
          <p:nvPr/>
        </p:nvSpPr>
        <p:spPr>
          <a:xfrm>
            <a:off x="3475464" y="4730384"/>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6" name="Rectangle 15">
            <a:extLst>
              <a:ext uri="{FF2B5EF4-FFF2-40B4-BE49-F238E27FC236}">
                <a16:creationId xmlns:a16="http://schemas.microsoft.com/office/drawing/2014/main" id="{701AA089-3D63-4FB6-96B4-7C728D38AFF4}"/>
              </a:ext>
            </a:extLst>
          </p:cNvPr>
          <p:cNvSpPr/>
          <p:nvPr/>
        </p:nvSpPr>
        <p:spPr>
          <a:xfrm>
            <a:off x="3475462" y="4411362"/>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02F44CC2-A795-4DB3-A052-08BBB29769C9}"/>
              </a:ext>
            </a:extLst>
          </p:cNvPr>
          <p:cNvSpPr/>
          <p:nvPr/>
        </p:nvSpPr>
        <p:spPr>
          <a:xfrm>
            <a:off x="8101360" y="6265236"/>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200</a:t>
            </a:r>
          </a:p>
        </p:txBody>
      </p:sp>
      <p:sp>
        <p:nvSpPr>
          <p:cNvPr id="18" name="Rectangle 17">
            <a:extLst>
              <a:ext uri="{FF2B5EF4-FFF2-40B4-BE49-F238E27FC236}">
                <a16:creationId xmlns:a16="http://schemas.microsoft.com/office/drawing/2014/main" id="{A0C1264A-CEA5-425F-9ED2-8CAA41D8361F}"/>
              </a:ext>
            </a:extLst>
          </p:cNvPr>
          <p:cNvSpPr/>
          <p:nvPr/>
        </p:nvSpPr>
        <p:spPr>
          <a:xfrm>
            <a:off x="9396761" y="4795835"/>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20</a:t>
            </a:r>
          </a:p>
        </p:txBody>
      </p:sp>
      <p:sp>
        <p:nvSpPr>
          <p:cNvPr id="19" name="Rectangle 18">
            <a:extLst>
              <a:ext uri="{FF2B5EF4-FFF2-40B4-BE49-F238E27FC236}">
                <a16:creationId xmlns:a16="http://schemas.microsoft.com/office/drawing/2014/main" id="{E4563DFA-746C-48FC-BF18-564427D7804B}"/>
              </a:ext>
            </a:extLst>
          </p:cNvPr>
          <p:cNvSpPr/>
          <p:nvPr/>
        </p:nvSpPr>
        <p:spPr>
          <a:xfrm>
            <a:off x="9396761" y="4473907"/>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20" name="Rectangle 19">
            <a:extLst>
              <a:ext uri="{FF2B5EF4-FFF2-40B4-BE49-F238E27FC236}">
                <a16:creationId xmlns:a16="http://schemas.microsoft.com/office/drawing/2014/main" id="{B7A7C555-31FC-42C5-BCFB-C06E2FAD257B}"/>
              </a:ext>
            </a:extLst>
          </p:cNvPr>
          <p:cNvSpPr/>
          <p:nvPr/>
        </p:nvSpPr>
        <p:spPr>
          <a:xfrm>
            <a:off x="7279886" y="4440453"/>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21" name="Rectangle 20">
            <a:extLst>
              <a:ext uri="{FF2B5EF4-FFF2-40B4-BE49-F238E27FC236}">
                <a16:creationId xmlns:a16="http://schemas.microsoft.com/office/drawing/2014/main" id="{D59D130A-600C-49E3-A722-450131F63EF6}"/>
              </a:ext>
            </a:extLst>
          </p:cNvPr>
          <p:cNvSpPr/>
          <p:nvPr/>
        </p:nvSpPr>
        <p:spPr>
          <a:xfrm>
            <a:off x="7279886" y="4775163"/>
            <a:ext cx="669074" cy="23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3" name="Straight Arrow Connector 22">
            <a:extLst>
              <a:ext uri="{FF2B5EF4-FFF2-40B4-BE49-F238E27FC236}">
                <a16:creationId xmlns:a16="http://schemas.microsoft.com/office/drawing/2014/main" id="{8CF1E3C3-18BD-4799-8200-43ADB10347F5}"/>
              </a:ext>
            </a:extLst>
          </p:cNvPr>
          <p:cNvCxnSpPr>
            <a:cxnSpLocks/>
            <a:endCxn id="17" idx="0"/>
          </p:cNvCxnSpPr>
          <p:nvPr/>
        </p:nvCxnSpPr>
        <p:spPr>
          <a:xfrm>
            <a:off x="7341220" y="5531818"/>
            <a:ext cx="1094677" cy="73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F2596B5-11EB-4755-ACE9-D929597467F2}"/>
              </a:ext>
            </a:extLst>
          </p:cNvPr>
          <p:cNvCxnSpPr>
            <a:cxnSpLocks/>
            <a:stCxn id="8" idx="2"/>
            <a:endCxn id="17" idx="0"/>
          </p:cNvCxnSpPr>
          <p:nvPr/>
        </p:nvCxnSpPr>
        <p:spPr>
          <a:xfrm flipH="1">
            <a:off x="8435897" y="5545640"/>
            <a:ext cx="1148577" cy="7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21007D3-19B6-41E1-B3FA-64BD4CB8931E}"/>
              </a:ext>
            </a:extLst>
          </p:cNvPr>
          <p:cNvCxnSpPr/>
          <p:nvPr/>
        </p:nvCxnSpPr>
        <p:spPr>
          <a:xfrm>
            <a:off x="5564459" y="3802566"/>
            <a:ext cx="0" cy="2843561"/>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104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27F8D-0BFF-4B32-BEF5-1348E70473BB}"/>
              </a:ext>
            </a:extLst>
          </p:cNvPr>
          <p:cNvSpPr txBox="1"/>
          <p:nvPr/>
        </p:nvSpPr>
        <p:spPr>
          <a:xfrm>
            <a:off x="572601" y="295637"/>
            <a:ext cx="10154093" cy="6463308"/>
          </a:xfrm>
          <a:prstGeom prst="rect">
            <a:avLst/>
          </a:prstGeom>
          <a:noFill/>
        </p:spPr>
        <p:txBody>
          <a:bodyPr wrap="square">
            <a:spAutoFit/>
          </a:bodyPr>
          <a:lstStyle/>
          <a:p>
            <a:pPr algn="ctr"/>
            <a:r>
              <a:rPr lang="en-US" b="1" dirty="0"/>
              <a:t>Trace Output:</a:t>
            </a:r>
          </a:p>
          <a:p>
            <a:r>
              <a:rPr lang="en-US" b="1" dirty="0"/>
              <a:t>class foo {</a:t>
            </a:r>
          </a:p>
          <a:p>
            <a:r>
              <a:rPr lang="en-US" b="1" dirty="0"/>
              <a:t>     private: </a:t>
            </a:r>
          </a:p>
          <a:p>
            <a:r>
              <a:rPr lang="en-US" b="1" dirty="0"/>
              <a:t>             static int count; 	</a:t>
            </a:r>
          </a:p>
          <a:p>
            <a:r>
              <a:rPr lang="en-US" b="1" dirty="0"/>
              <a:t>			</a:t>
            </a:r>
          </a:p>
          <a:p>
            <a:r>
              <a:rPr lang="en-US" b="1" dirty="0"/>
              <a:t>      public: foo() 		 </a:t>
            </a:r>
          </a:p>
          <a:p>
            <a:r>
              <a:rPr lang="en-US" b="1" dirty="0"/>
              <a:t>	{</a:t>
            </a:r>
          </a:p>
          <a:p>
            <a:r>
              <a:rPr lang="en-US" b="1" dirty="0"/>
              <a:t>	 count++; </a:t>
            </a:r>
          </a:p>
          <a:p>
            <a:r>
              <a:rPr lang="en-US" b="1" dirty="0"/>
              <a:t>	} </a:t>
            </a:r>
          </a:p>
          <a:p>
            <a:r>
              <a:rPr lang="en-US" b="1" dirty="0"/>
              <a:t>	int </a:t>
            </a:r>
            <a:r>
              <a:rPr lang="en-US" b="1" dirty="0" err="1"/>
              <a:t>getcount</a:t>
            </a:r>
            <a:r>
              <a:rPr lang="en-US" b="1" dirty="0"/>
              <a:t>() 		 </a:t>
            </a:r>
          </a:p>
          <a:p>
            <a:r>
              <a:rPr lang="en-US" b="1" dirty="0"/>
              <a:t>	{ </a:t>
            </a:r>
          </a:p>
          <a:p>
            <a:r>
              <a:rPr lang="en-US" b="1" dirty="0"/>
              <a:t>	return count; </a:t>
            </a:r>
          </a:p>
          <a:p>
            <a:r>
              <a:rPr lang="en-US" b="1" dirty="0"/>
              <a:t>	} </a:t>
            </a:r>
          </a:p>
          <a:p>
            <a:r>
              <a:rPr lang="en-US" b="1" dirty="0"/>
              <a:t>};</a:t>
            </a:r>
          </a:p>
          <a:p>
            <a:r>
              <a:rPr lang="en-US" b="1" dirty="0"/>
              <a:t>	int foo::count = 0; 		</a:t>
            </a:r>
          </a:p>
          <a:p>
            <a:r>
              <a:rPr lang="en-US" b="1" dirty="0"/>
              <a:t>int main() </a:t>
            </a:r>
          </a:p>
          <a:p>
            <a:r>
              <a:rPr lang="en-US" b="1" dirty="0"/>
              <a:t>{</a:t>
            </a:r>
          </a:p>
          <a:p>
            <a:r>
              <a:rPr lang="en-US" b="1" dirty="0"/>
              <a:t> foo f1, f2, f3; 	</a:t>
            </a:r>
          </a:p>
          <a:p>
            <a:r>
              <a:rPr lang="en-US" b="1" dirty="0" err="1"/>
              <a:t>cout</a:t>
            </a:r>
            <a:r>
              <a:rPr lang="en-US" b="1" dirty="0"/>
              <a:t> &lt;&lt; “count is “ &lt;&lt; f1.getcount() &lt;&lt; </a:t>
            </a:r>
            <a:r>
              <a:rPr lang="en-US" b="1" dirty="0" err="1"/>
              <a:t>endl</a:t>
            </a:r>
            <a:r>
              <a:rPr lang="en-US" b="1" dirty="0"/>
              <a:t>; </a:t>
            </a:r>
          </a:p>
          <a:p>
            <a:r>
              <a:rPr lang="en-US" b="1" dirty="0" err="1"/>
              <a:t>cout</a:t>
            </a:r>
            <a:r>
              <a:rPr lang="en-US" b="1" dirty="0"/>
              <a:t> &lt;&lt; “count is “ &lt;&lt; f2.getcount() &lt;&lt; </a:t>
            </a:r>
            <a:r>
              <a:rPr lang="en-US" b="1" dirty="0" err="1"/>
              <a:t>endl</a:t>
            </a:r>
            <a:r>
              <a:rPr lang="en-US" b="1" dirty="0"/>
              <a:t>; </a:t>
            </a:r>
          </a:p>
          <a:p>
            <a:r>
              <a:rPr lang="en-US" b="1" dirty="0" err="1"/>
              <a:t>cout</a:t>
            </a:r>
            <a:r>
              <a:rPr lang="en-US" b="1" dirty="0"/>
              <a:t> &lt;&lt; “count is “ &lt;&lt; f3.getcount() &lt;&lt; </a:t>
            </a:r>
            <a:r>
              <a:rPr lang="en-US" b="1" dirty="0" err="1"/>
              <a:t>endl</a:t>
            </a:r>
            <a:r>
              <a:rPr lang="en-US" b="1" dirty="0"/>
              <a:t>; </a:t>
            </a:r>
          </a:p>
          <a:p>
            <a:r>
              <a:rPr lang="en-US" b="1" dirty="0"/>
              <a:t>return 0; </a:t>
            </a:r>
          </a:p>
          <a:p>
            <a:r>
              <a:rPr lang="en-US" b="1" dirty="0"/>
              <a:t>}</a:t>
            </a:r>
          </a:p>
        </p:txBody>
      </p:sp>
    </p:spTree>
    <p:extLst>
      <p:ext uri="{BB962C8B-B14F-4D97-AF65-F5344CB8AC3E}">
        <p14:creationId xmlns:p14="http://schemas.microsoft.com/office/powerpoint/2010/main" val="83259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FF348-E89E-4710-B20E-77B72B1CC608}"/>
              </a:ext>
            </a:extLst>
          </p:cNvPr>
          <p:cNvSpPr txBox="1"/>
          <p:nvPr/>
        </p:nvSpPr>
        <p:spPr>
          <a:xfrm>
            <a:off x="167268" y="197346"/>
            <a:ext cx="10303727" cy="6463308"/>
          </a:xfrm>
          <a:prstGeom prst="rect">
            <a:avLst/>
          </a:prstGeom>
          <a:noFill/>
        </p:spPr>
        <p:txBody>
          <a:bodyPr wrap="square">
            <a:spAutoFit/>
          </a:bodyPr>
          <a:lstStyle/>
          <a:p>
            <a:pPr algn="ctr"/>
            <a:r>
              <a:rPr lang="en-US" b="1" dirty="0"/>
              <a:t>Trace Output:</a:t>
            </a:r>
          </a:p>
          <a:p>
            <a:r>
              <a:rPr lang="en-US" b="1" dirty="0"/>
              <a:t>class foo {</a:t>
            </a:r>
          </a:p>
          <a:p>
            <a:r>
              <a:rPr lang="en-US" b="1" dirty="0"/>
              <a:t>     private: </a:t>
            </a:r>
          </a:p>
          <a:p>
            <a:r>
              <a:rPr lang="en-US" b="1" dirty="0"/>
              <a:t>             static int count; 	</a:t>
            </a:r>
          </a:p>
          <a:p>
            <a:r>
              <a:rPr lang="en-US" b="1" dirty="0"/>
              <a:t>			</a:t>
            </a:r>
          </a:p>
          <a:p>
            <a:r>
              <a:rPr lang="en-US" b="1" dirty="0"/>
              <a:t>      public: foo() 		 </a:t>
            </a:r>
          </a:p>
          <a:p>
            <a:r>
              <a:rPr lang="en-US" b="1" dirty="0"/>
              <a:t>	{</a:t>
            </a:r>
          </a:p>
          <a:p>
            <a:r>
              <a:rPr lang="en-US" b="1" dirty="0"/>
              <a:t>	 count++; </a:t>
            </a:r>
          </a:p>
          <a:p>
            <a:r>
              <a:rPr lang="en-US" b="1" dirty="0"/>
              <a:t>	} </a:t>
            </a:r>
          </a:p>
          <a:p>
            <a:r>
              <a:rPr lang="en-US" b="1" dirty="0"/>
              <a:t>	int </a:t>
            </a:r>
            <a:r>
              <a:rPr lang="en-US" b="1" dirty="0" err="1"/>
              <a:t>getcount</a:t>
            </a:r>
            <a:r>
              <a:rPr lang="en-US" b="1" dirty="0"/>
              <a:t>() 		 </a:t>
            </a:r>
          </a:p>
          <a:p>
            <a:r>
              <a:rPr lang="en-US" b="1" dirty="0"/>
              <a:t>	{ </a:t>
            </a:r>
          </a:p>
          <a:p>
            <a:r>
              <a:rPr lang="en-US" b="1" dirty="0"/>
              <a:t>	return count; </a:t>
            </a:r>
          </a:p>
          <a:p>
            <a:r>
              <a:rPr lang="en-US" b="1" dirty="0"/>
              <a:t>	} </a:t>
            </a:r>
          </a:p>
          <a:p>
            <a:r>
              <a:rPr lang="en-US" b="1" dirty="0"/>
              <a:t>};</a:t>
            </a:r>
          </a:p>
          <a:p>
            <a:r>
              <a:rPr lang="en-US" b="1" dirty="0"/>
              <a:t>	int foo::count = 0; 		</a:t>
            </a:r>
          </a:p>
          <a:p>
            <a:r>
              <a:rPr lang="en-US" b="1" dirty="0"/>
              <a:t>int main() </a:t>
            </a:r>
          </a:p>
          <a:p>
            <a:r>
              <a:rPr lang="en-US" b="1" dirty="0"/>
              <a:t>{</a:t>
            </a:r>
          </a:p>
          <a:p>
            <a:r>
              <a:rPr lang="en-US" b="1" dirty="0"/>
              <a:t> foo f1, f2, f3; 	</a:t>
            </a:r>
          </a:p>
          <a:p>
            <a:r>
              <a:rPr lang="en-US" b="1" dirty="0" err="1"/>
              <a:t>cout</a:t>
            </a:r>
            <a:r>
              <a:rPr lang="en-US" b="1" dirty="0"/>
              <a:t> &lt;&lt; “count is “ &lt;&lt; f1.getcount() &lt;&lt; </a:t>
            </a:r>
            <a:r>
              <a:rPr lang="en-US" b="1" dirty="0" err="1"/>
              <a:t>endl</a:t>
            </a:r>
            <a:r>
              <a:rPr lang="en-US" b="1" dirty="0"/>
              <a:t>; </a:t>
            </a:r>
          </a:p>
          <a:p>
            <a:r>
              <a:rPr lang="en-US" b="1" dirty="0" err="1"/>
              <a:t>cout</a:t>
            </a:r>
            <a:r>
              <a:rPr lang="en-US" b="1" dirty="0"/>
              <a:t> &lt;&lt; “count is “ &lt;&lt; f2.getcount() &lt;&lt; </a:t>
            </a:r>
            <a:r>
              <a:rPr lang="en-US" b="1" dirty="0" err="1"/>
              <a:t>endl</a:t>
            </a:r>
            <a:r>
              <a:rPr lang="en-US" b="1" dirty="0"/>
              <a:t>; </a:t>
            </a:r>
          </a:p>
          <a:p>
            <a:r>
              <a:rPr lang="en-US" b="1" dirty="0" err="1"/>
              <a:t>cout</a:t>
            </a:r>
            <a:r>
              <a:rPr lang="en-US" b="1" dirty="0"/>
              <a:t> &lt;&lt; “count is “ &lt;&lt; f3.getcount() &lt;&lt; </a:t>
            </a:r>
            <a:r>
              <a:rPr lang="en-US" b="1" dirty="0" err="1"/>
              <a:t>endl</a:t>
            </a:r>
            <a:r>
              <a:rPr lang="en-US" b="1" dirty="0"/>
              <a:t>; </a:t>
            </a:r>
          </a:p>
          <a:p>
            <a:r>
              <a:rPr lang="en-US" b="1" dirty="0"/>
              <a:t>return 0; </a:t>
            </a:r>
          </a:p>
          <a:p>
            <a:r>
              <a:rPr lang="en-US" b="1" dirty="0"/>
              <a:t>}</a:t>
            </a:r>
          </a:p>
        </p:txBody>
      </p:sp>
      <p:sp>
        <p:nvSpPr>
          <p:cNvPr id="4" name="Rectangle 3">
            <a:extLst>
              <a:ext uri="{FF2B5EF4-FFF2-40B4-BE49-F238E27FC236}">
                <a16:creationId xmlns:a16="http://schemas.microsoft.com/office/drawing/2014/main" id="{D5F5CC0A-6EA2-4FEF-AEE5-F5A8299C290F}"/>
              </a:ext>
            </a:extLst>
          </p:cNvPr>
          <p:cNvSpPr/>
          <p:nvPr/>
        </p:nvSpPr>
        <p:spPr>
          <a:xfrm>
            <a:off x="6096000" y="2932771"/>
            <a:ext cx="3850888" cy="10370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Output:</a:t>
            </a:r>
          </a:p>
          <a:p>
            <a:r>
              <a:rPr lang="en-US" dirty="0"/>
              <a:t>Count is 3</a:t>
            </a:r>
          </a:p>
          <a:p>
            <a:r>
              <a:rPr lang="en-US" dirty="0"/>
              <a:t>Count is 3</a:t>
            </a:r>
          </a:p>
          <a:p>
            <a:r>
              <a:rPr lang="en-US" dirty="0"/>
              <a:t>Count is 3</a:t>
            </a:r>
          </a:p>
        </p:txBody>
      </p:sp>
    </p:spTree>
    <p:extLst>
      <p:ext uri="{BB962C8B-B14F-4D97-AF65-F5344CB8AC3E}">
        <p14:creationId xmlns:p14="http://schemas.microsoft.com/office/powerpoint/2010/main" val="308642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65E4-80F7-4AB6-B82A-745B85BDA9F0}"/>
              </a:ext>
            </a:extLst>
          </p:cNvPr>
          <p:cNvSpPr>
            <a:spLocks noGrp="1"/>
          </p:cNvSpPr>
          <p:nvPr>
            <p:ph type="title"/>
          </p:nvPr>
        </p:nvSpPr>
        <p:spPr/>
        <p:txBody>
          <a:bodyPr/>
          <a:lstStyle/>
          <a:p>
            <a:r>
              <a:rPr lang="en-US" b="1" dirty="0"/>
              <a:t>Static Function</a:t>
            </a:r>
          </a:p>
        </p:txBody>
      </p:sp>
      <p:sp>
        <p:nvSpPr>
          <p:cNvPr id="3" name="Content Placeholder 2">
            <a:extLst>
              <a:ext uri="{FF2B5EF4-FFF2-40B4-BE49-F238E27FC236}">
                <a16:creationId xmlns:a16="http://schemas.microsoft.com/office/drawing/2014/main" id="{B69B1ECF-FDBE-462A-B05D-065782742969}"/>
              </a:ext>
            </a:extLst>
          </p:cNvPr>
          <p:cNvSpPr>
            <a:spLocks noGrp="1"/>
          </p:cNvSpPr>
          <p:nvPr>
            <p:ph idx="1"/>
          </p:nvPr>
        </p:nvSpPr>
        <p:spPr/>
        <p:txBody>
          <a:bodyPr/>
          <a:lstStyle/>
          <a:p>
            <a:r>
              <a:rPr lang="en-US" dirty="0"/>
              <a:t>A type of member function that can be accessed without any object of the class is called </a:t>
            </a:r>
            <a:r>
              <a:rPr lang="en-US" b="1" dirty="0"/>
              <a:t>static function.</a:t>
            </a:r>
          </a:p>
          <a:p>
            <a:r>
              <a:rPr lang="en-US" dirty="0"/>
              <a:t>Normally, a member function of nay class can’t be accessed or executed without creating an object of that class.</a:t>
            </a:r>
          </a:p>
          <a:p>
            <a:r>
              <a:rPr lang="en-US" dirty="0"/>
              <a:t>In some situations, a member function has to be executed without referencing any object.</a:t>
            </a:r>
          </a:p>
          <a:p>
            <a:r>
              <a:rPr lang="en-US" dirty="0"/>
              <a:t>The static data member functions can be used to access a static data member.</a:t>
            </a:r>
          </a:p>
        </p:txBody>
      </p:sp>
    </p:spTree>
    <p:extLst>
      <p:ext uri="{BB962C8B-B14F-4D97-AF65-F5344CB8AC3E}">
        <p14:creationId xmlns:p14="http://schemas.microsoft.com/office/powerpoint/2010/main" val="32259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0B0B-0AAB-4D71-9C91-234A032350CD}"/>
              </a:ext>
            </a:extLst>
          </p:cNvPr>
          <p:cNvSpPr>
            <a:spLocks noGrp="1"/>
          </p:cNvSpPr>
          <p:nvPr>
            <p:ph type="ctrTitle"/>
          </p:nvPr>
        </p:nvSpPr>
        <p:spPr/>
        <p:txBody>
          <a:bodyPr>
            <a:normAutofit/>
          </a:bodyPr>
          <a:lstStyle/>
          <a:p>
            <a:r>
              <a:rPr lang="en-US" sz="3600" b="1" dirty="0"/>
              <a:t>Object Oriented Programming </a:t>
            </a:r>
          </a:p>
        </p:txBody>
      </p:sp>
      <p:sp>
        <p:nvSpPr>
          <p:cNvPr id="3" name="Subtitle 2">
            <a:extLst>
              <a:ext uri="{FF2B5EF4-FFF2-40B4-BE49-F238E27FC236}">
                <a16:creationId xmlns:a16="http://schemas.microsoft.com/office/drawing/2014/main" id="{5BC11B05-FFDB-4520-9ADD-A14223571092}"/>
              </a:ext>
            </a:extLst>
          </p:cNvPr>
          <p:cNvSpPr>
            <a:spLocks noGrp="1"/>
          </p:cNvSpPr>
          <p:nvPr>
            <p:ph type="subTitle" idx="1"/>
          </p:nvPr>
        </p:nvSpPr>
        <p:spPr/>
        <p:txBody>
          <a:bodyPr/>
          <a:lstStyle/>
          <a:p>
            <a:r>
              <a:rPr lang="en-US" b="1" dirty="0"/>
              <a:t>LAB # 3</a:t>
            </a:r>
          </a:p>
        </p:txBody>
      </p:sp>
    </p:spTree>
    <p:extLst>
      <p:ext uri="{BB962C8B-B14F-4D97-AF65-F5344CB8AC3E}">
        <p14:creationId xmlns:p14="http://schemas.microsoft.com/office/powerpoint/2010/main" val="404818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FD6A7-FF9D-4F25-BE5E-C8133437ACDF}"/>
              </a:ext>
            </a:extLst>
          </p:cNvPr>
          <p:cNvSpPr>
            <a:spLocks noGrp="1"/>
          </p:cNvSpPr>
          <p:nvPr>
            <p:ph idx="1"/>
          </p:nvPr>
        </p:nvSpPr>
        <p:spPr>
          <a:xfrm>
            <a:off x="838200" y="308344"/>
            <a:ext cx="10515600" cy="6415841"/>
          </a:xfrm>
        </p:spPr>
        <p:txBody>
          <a:bodyPr>
            <a:normAutofit fontScale="77500" lnSpcReduction="20000"/>
          </a:bodyPr>
          <a:lstStyle/>
          <a:p>
            <a:pPr marL="0" indent="0">
              <a:buNone/>
            </a:pPr>
            <a:r>
              <a:rPr lang="en-US" sz="2400" b="1" dirty="0"/>
              <a:t>Class test {</a:t>
            </a:r>
          </a:p>
          <a:p>
            <a:pPr marL="0" indent="0">
              <a:buNone/>
            </a:pPr>
            <a:r>
              <a:rPr lang="en-US" sz="2400" b="1" dirty="0"/>
              <a:t>   private: </a:t>
            </a:r>
          </a:p>
          <a:p>
            <a:pPr marL="0" indent="0">
              <a:buNone/>
            </a:pPr>
            <a:r>
              <a:rPr lang="en-US" sz="2400" b="1" dirty="0"/>
              <a:t>        static int n;</a:t>
            </a:r>
          </a:p>
          <a:p>
            <a:pPr marL="0" indent="0">
              <a:buNone/>
            </a:pPr>
            <a:r>
              <a:rPr lang="en-US" sz="2400" b="1" dirty="0"/>
              <a:t>    public:</a:t>
            </a:r>
          </a:p>
          <a:p>
            <a:pPr marL="0" indent="0">
              <a:buNone/>
            </a:pPr>
            <a:r>
              <a:rPr lang="en-US" sz="2400" b="1" dirty="0"/>
              <a:t>         test() { n++; }</a:t>
            </a:r>
          </a:p>
          <a:p>
            <a:pPr marL="0" indent="0">
              <a:buNone/>
            </a:pPr>
            <a:r>
              <a:rPr lang="en-US" sz="2400" b="1" dirty="0"/>
              <a:t>        static void show ()</a:t>
            </a:r>
          </a:p>
          <a:p>
            <a:pPr marL="0" indent="0">
              <a:buNone/>
            </a:pPr>
            <a:r>
              <a:rPr lang="en-US" sz="2400" b="1" dirty="0"/>
              <a:t>       {</a:t>
            </a:r>
          </a:p>
          <a:p>
            <a:pPr marL="0" indent="0">
              <a:buNone/>
            </a:pPr>
            <a:r>
              <a:rPr lang="en-US" sz="2400" b="1" dirty="0"/>
              <a:t>	</a:t>
            </a:r>
            <a:r>
              <a:rPr lang="en-US" sz="2400" b="1" dirty="0" err="1"/>
              <a:t>cout</a:t>
            </a:r>
            <a:r>
              <a:rPr lang="en-US" sz="2400" b="1" dirty="0"/>
              <a:t>&lt;&lt;“you have created=“&lt;&lt;n&lt;&lt;“object so far”&lt;&lt;</a:t>
            </a:r>
            <a:r>
              <a:rPr lang="en-US" sz="2400" b="1" dirty="0" err="1"/>
              <a:t>endl</a:t>
            </a:r>
            <a:r>
              <a:rPr lang="en-US" sz="2400" b="1" dirty="0"/>
              <a:t>;</a:t>
            </a:r>
          </a:p>
          <a:p>
            <a:pPr marL="0" indent="0">
              <a:buNone/>
            </a:pPr>
            <a:r>
              <a:rPr lang="en-US" sz="2400" b="1" dirty="0"/>
              <a:t>        }</a:t>
            </a:r>
          </a:p>
          <a:p>
            <a:pPr marL="0" indent="0">
              <a:buNone/>
            </a:pPr>
            <a:r>
              <a:rPr lang="en-US" sz="2400" b="1" dirty="0"/>
              <a:t>};</a:t>
            </a:r>
          </a:p>
          <a:p>
            <a:pPr marL="0" indent="0">
              <a:buNone/>
            </a:pPr>
            <a:r>
              <a:rPr lang="en-US" sz="2400" b="1" dirty="0"/>
              <a:t>int test :: n=0;</a:t>
            </a:r>
          </a:p>
          <a:p>
            <a:pPr marL="0" indent="0">
              <a:buNone/>
            </a:pPr>
            <a:r>
              <a:rPr lang="en-US" sz="2400" b="1" dirty="0"/>
              <a:t>void main ()</a:t>
            </a:r>
          </a:p>
          <a:p>
            <a:pPr marL="0" indent="0">
              <a:buNone/>
            </a:pPr>
            <a:r>
              <a:rPr lang="en-US" sz="2400" b="1" dirty="0"/>
              <a:t>{</a:t>
            </a:r>
          </a:p>
          <a:p>
            <a:pPr marL="0" indent="0">
              <a:buNone/>
            </a:pPr>
            <a:r>
              <a:rPr lang="en-US" sz="2400" b="1" dirty="0"/>
              <a:t>test::show ();</a:t>
            </a:r>
          </a:p>
          <a:p>
            <a:pPr marL="0" indent="0">
              <a:buNone/>
            </a:pPr>
            <a:r>
              <a:rPr lang="en-US" sz="2400" b="1" dirty="0"/>
              <a:t>test x, y; </a:t>
            </a:r>
          </a:p>
          <a:p>
            <a:pPr marL="0" indent="0">
              <a:buNone/>
            </a:pPr>
            <a:r>
              <a:rPr lang="en-US" sz="2400" b="1" dirty="0" err="1"/>
              <a:t>x.show</a:t>
            </a:r>
            <a:r>
              <a:rPr lang="en-US" sz="2400" b="1" dirty="0"/>
              <a:t>();</a:t>
            </a:r>
          </a:p>
          <a:p>
            <a:pPr marL="0" indent="0">
              <a:buNone/>
            </a:pPr>
            <a:r>
              <a:rPr lang="en-US" sz="2400" b="1" dirty="0"/>
              <a:t>test z;</a:t>
            </a:r>
          </a:p>
          <a:p>
            <a:pPr marL="0" indent="0">
              <a:buNone/>
            </a:pPr>
            <a:r>
              <a:rPr lang="en-US" sz="2400" b="1" dirty="0" err="1"/>
              <a:t>x.show</a:t>
            </a:r>
            <a:r>
              <a:rPr lang="en-US" sz="2400" b="1" dirty="0"/>
              <a:t>();</a:t>
            </a:r>
          </a:p>
          <a:p>
            <a:pPr marL="0" indent="0">
              <a:buNone/>
            </a:pPr>
            <a:r>
              <a:rPr lang="en-US" sz="2400" b="1" dirty="0"/>
              <a:t>}</a:t>
            </a:r>
          </a:p>
        </p:txBody>
      </p:sp>
      <p:sp>
        <p:nvSpPr>
          <p:cNvPr id="2" name="Rectangle 1">
            <a:extLst>
              <a:ext uri="{FF2B5EF4-FFF2-40B4-BE49-F238E27FC236}">
                <a16:creationId xmlns:a16="http://schemas.microsoft.com/office/drawing/2014/main" id="{CE5F474A-157F-494D-85E7-99712EBCA964}"/>
              </a:ext>
            </a:extLst>
          </p:cNvPr>
          <p:cNvSpPr/>
          <p:nvPr/>
        </p:nvSpPr>
        <p:spPr>
          <a:xfrm>
            <a:off x="7192536" y="3691054"/>
            <a:ext cx="3356517" cy="10370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Output:</a:t>
            </a:r>
          </a:p>
          <a:p>
            <a:r>
              <a:rPr lang="en-US" sz="1600" dirty="0"/>
              <a:t>You have created 0 object so far</a:t>
            </a:r>
          </a:p>
          <a:p>
            <a:r>
              <a:rPr lang="en-US" sz="1600" dirty="0"/>
              <a:t>You have created 2 object so far</a:t>
            </a:r>
          </a:p>
          <a:p>
            <a:r>
              <a:rPr lang="en-US" sz="1600" dirty="0"/>
              <a:t>You have created 3 object so far</a:t>
            </a:r>
          </a:p>
        </p:txBody>
      </p:sp>
    </p:spTree>
    <p:extLst>
      <p:ext uri="{BB962C8B-B14F-4D97-AF65-F5344CB8AC3E}">
        <p14:creationId xmlns:p14="http://schemas.microsoft.com/office/powerpoint/2010/main" val="351953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42BA-7C46-4B6B-BE5C-791617066EB3}"/>
              </a:ext>
            </a:extLst>
          </p:cNvPr>
          <p:cNvSpPr>
            <a:spLocks noGrp="1"/>
          </p:cNvSpPr>
          <p:nvPr>
            <p:ph type="title"/>
          </p:nvPr>
        </p:nvSpPr>
        <p:spPr/>
        <p:txBody>
          <a:bodyPr/>
          <a:lstStyle/>
          <a:p>
            <a:r>
              <a:rPr lang="en-US" b="1" dirty="0"/>
              <a:t>Constant Function</a:t>
            </a:r>
          </a:p>
        </p:txBody>
      </p:sp>
      <p:sp>
        <p:nvSpPr>
          <p:cNvPr id="3" name="Content Placeholder 2">
            <a:extLst>
              <a:ext uri="{FF2B5EF4-FFF2-40B4-BE49-F238E27FC236}">
                <a16:creationId xmlns:a16="http://schemas.microsoft.com/office/drawing/2014/main" id="{4628064C-CD69-4E0F-B531-A4FA6B98D58A}"/>
              </a:ext>
            </a:extLst>
          </p:cNvPr>
          <p:cNvSpPr>
            <a:spLocks noGrp="1"/>
          </p:cNvSpPr>
          <p:nvPr>
            <p:ph idx="1"/>
          </p:nvPr>
        </p:nvSpPr>
        <p:spPr/>
        <p:txBody>
          <a:bodyPr/>
          <a:lstStyle/>
          <a:p>
            <a:pPr lvl="1" algn="just">
              <a:buFont typeface="Wingdings" panose="05000000000000000000" pitchFamily="2" charset="2"/>
              <a:buChar char="v"/>
            </a:pPr>
            <a:r>
              <a:rPr lang="en-US" b="0" i="0" dirty="0">
                <a:solidFill>
                  <a:srgbClr val="000000"/>
                </a:solidFill>
                <a:effectLst/>
                <a:latin typeface="Arial" panose="020B0604020202020204" pitchFamily="34" charset="0"/>
              </a:rPr>
              <a:t>The const member functions are the functions which are declared as constant in the program. The object called by these functions cannot be modified. It is recommended to use const keyword so that accidental changes to object are avoided.</a:t>
            </a:r>
          </a:p>
          <a:p>
            <a:pPr lvl="1" algn="just">
              <a:buFont typeface="Wingdings" panose="05000000000000000000" pitchFamily="2" charset="2"/>
              <a:buChar char="v"/>
            </a:pPr>
            <a:r>
              <a:rPr lang="en-US" b="0" i="0" dirty="0">
                <a:solidFill>
                  <a:srgbClr val="000000"/>
                </a:solidFill>
                <a:effectLst/>
                <a:latin typeface="Arial" panose="020B0604020202020204" pitchFamily="34" charset="0"/>
              </a:rPr>
              <a:t>A const member function can be called by any type of object. Non-const functions can be called by non-const objects only.</a:t>
            </a:r>
          </a:p>
          <a:p>
            <a:pPr lvl="1" algn="just">
              <a:buFont typeface="Wingdings" panose="05000000000000000000" pitchFamily="2" charset="2"/>
              <a:buChar char="v"/>
            </a:pPr>
            <a:endParaRPr lang="en-US" dirty="0"/>
          </a:p>
          <a:p>
            <a:pPr marL="457200" lvl="1" indent="0" algn="just">
              <a:buNone/>
            </a:pPr>
            <a:r>
              <a:rPr lang="en-US" dirty="0"/>
              <a:t>    </a:t>
            </a:r>
            <a:r>
              <a:rPr lang="en-US" b="1" dirty="0"/>
              <a:t>datatype </a:t>
            </a:r>
            <a:r>
              <a:rPr lang="en-US" b="1" dirty="0" err="1"/>
              <a:t>function_name</a:t>
            </a:r>
            <a:r>
              <a:rPr lang="en-US" b="1" dirty="0"/>
              <a:t> const( ) ; </a:t>
            </a:r>
          </a:p>
        </p:txBody>
      </p:sp>
    </p:spTree>
    <p:extLst>
      <p:ext uri="{BB962C8B-B14F-4D97-AF65-F5344CB8AC3E}">
        <p14:creationId xmlns:p14="http://schemas.microsoft.com/office/powerpoint/2010/main" val="266609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7F6D5-B567-45CF-AE32-B2988F2FBB9A}"/>
              </a:ext>
            </a:extLst>
          </p:cNvPr>
          <p:cNvSpPr>
            <a:spLocks noGrp="1"/>
          </p:cNvSpPr>
          <p:nvPr>
            <p:ph idx="1"/>
          </p:nvPr>
        </p:nvSpPr>
        <p:spPr>
          <a:xfrm>
            <a:off x="0" y="0"/>
            <a:ext cx="12192000" cy="6858000"/>
          </a:xfrm>
        </p:spPr>
        <p:txBody>
          <a:bodyPr>
            <a:normAutofit/>
          </a:bodyPr>
          <a:lstStyle/>
          <a:p>
            <a:pPr marL="0" indent="0">
              <a:buNone/>
            </a:pPr>
            <a:r>
              <a:rPr lang="en-US" sz="1800" dirty="0"/>
              <a:t>Class Demo{</a:t>
            </a:r>
          </a:p>
          <a:p>
            <a:pPr marL="0" indent="0">
              <a:buNone/>
            </a:pPr>
            <a:r>
              <a:rPr lang="en-US" sz="1800" dirty="0"/>
              <a:t>     private:</a:t>
            </a:r>
          </a:p>
          <a:p>
            <a:pPr marL="0" indent="0">
              <a:buNone/>
            </a:pPr>
            <a:r>
              <a:rPr lang="en-US" sz="1800" dirty="0"/>
              <a:t>               int </a:t>
            </a:r>
            <a:r>
              <a:rPr lang="en-US" sz="1800" dirty="0" err="1"/>
              <a:t>val</a:t>
            </a:r>
            <a:r>
              <a:rPr lang="en-US" sz="1800" dirty="0"/>
              <a:t>;</a:t>
            </a:r>
          </a:p>
          <a:p>
            <a:pPr marL="0" indent="0">
              <a:buNone/>
            </a:pPr>
            <a:r>
              <a:rPr lang="en-US" sz="1800" dirty="0"/>
              <a:t>      public:</a:t>
            </a:r>
          </a:p>
          <a:p>
            <a:pPr marL="0" indent="0">
              <a:buNone/>
            </a:pPr>
            <a:r>
              <a:rPr lang="en-US" sz="1800" dirty="0"/>
              <a:t>             Demo (int x = 0 )  </a:t>
            </a:r>
          </a:p>
          <a:p>
            <a:pPr marL="0" indent="0">
              <a:buNone/>
            </a:pPr>
            <a:r>
              <a:rPr lang="en-US" sz="1800" dirty="0"/>
              <a:t>	{ </a:t>
            </a:r>
            <a:r>
              <a:rPr lang="en-US" sz="1800" dirty="0" err="1"/>
              <a:t>val</a:t>
            </a:r>
            <a:r>
              <a:rPr lang="en-US" sz="1800" dirty="0"/>
              <a:t> = x}</a:t>
            </a:r>
          </a:p>
          <a:p>
            <a:pPr marL="0" indent="0">
              <a:buNone/>
            </a:pPr>
            <a:r>
              <a:rPr lang="en-US" sz="1800" dirty="0"/>
              <a:t>	int </a:t>
            </a:r>
            <a:r>
              <a:rPr lang="en-US" sz="1800" dirty="0" err="1"/>
              <a:t>getvalue</a:t>
            </a:r>
            <a:r>
              <a:rPr lang="en-US" sz="1800" dirty="0"/>
              <a:t>(  ) </a:t>
            </a:r>
            <a:r>
              <a:rPr lang="en-US" sz="1800" b="1" dirty="0"/>
              <a:t>const  </a:t>
            </a:r>
            <a:r>
              <a:rPr lang="en-US" sz="1800" dirty="0"/>
              <a:t>{</a:t>
            </a:r>
          </a:p>
          <a:p>
            <a:pPr marL="0" indent="0">
              <a:buNone/>
            </a:pPr>
            <a:r>
              <a:rPr lang="en-US" sz="1800" dirty="0"/>
              <a:t>	   return </a:t>
            </a:r>
            <a:r>
              <a:rPr lang="en-US" sz="1800" dirty="0" err="1"/>
              <a:t>val</a:t>
            </a:r>
            <a:r>
              <a:rPr lang="en-US" sz="1800" dirty="0"/>
              <a:t> ;</a:t>
            </a:r>
          </a:p>
          <a:p>
            <a:pPr marL="0" indent="0">
              <a:buNone/>
            </a:pPr>
            <a:r>
              <a:rPr lang="en-US" sz="1800" dirty="0"/>
              <a:t>	}</a:t>
            </a:r>
          </a:p>
          <a:p>
            <a:pPr marL="0" indent="0">
              <a:buNone/>
            </a:pPr>
            <a:r>
              <a:rPr lang="en-US" sz="1800" dirty="0"/>
              <a:t>	};</a:t>
            </a:r>
          </a:p>
          <a:p>
            <a:pPr marL="0" indent="0">
              <a:buNone/>
            </a:pPr>
            <a:r>
              <a:rPr lang="en-US" sz="1800" dirty="0"/>
              <a:t>int main ( ) {</a:t>
            </a:r>
          </a:p>
          <a:p>
            <a:pPr marL="0" indent="0">
              <a:buNone/>
            </a:pPr>
            <a:r>
              <a:rPr lang="en-US" sz="1800" b="1" dirty="0"/>
              <a:t>   const </a:t>
            </a:r>
            <a:r>
              <a:rPr lang="en-US" sz="1800" dirty="0"/>
              <a:t>Demo d(28);</a:t>
            </a:r>
          </a:p>
          <a:p>
            <a:pPr marL="0" indent="0">
              <a:buNone/>
            </a:pPr>
            <a:r>
              <a:rPr lang="en-US" sz="1800" dirty="0"/>
              <a:t>             Demo d1 (8);</a:t>
            </a:r>
          </a:p>
          <a:p>
            <a:pPr marL="0" indent="0">
              <a:buNone/>
            </a:pPr>
            <a:r>
              <a:rPr lang="en-US" sz="1800" dirty="0"/>
              <a:t>             </a:t>
            </a:r>
            <a:r>
              <a:rPr lang="en-US" sz="1800" dirty="0" err="1"/>
              <a:t>cout</a:t>
            </a:r>
            <a:r>
              <a:rPr lang="en-US" sz="1800" dirty="0"/>
              <a:t>&lt;&lt; “ The value using object d :“ &lt;&lt;</a:t>
            </a:r>
            <a:r>
              <a:rPr lang="en-US" sz="1800" dirty="0" err="1"/>
              <a:t>d.getvalue</a:t>
            </a:r>
            <a:r>
              <a:rPr lang="en-US" sz="1800" dirty="0"/>
              <a:t>();</a:t>
            </a:r>
          </a:p>
          <a:p>
            <a:pPr marL="0" indent="0">
              <a:buNone/>
            </a:pPr>
            <a:r>
              <a:rPr lang="en-US" sz="1800" dirty="0"/>
              <a:t>             </a:t>
            </a:r>
            <a:r>
              <a:rPr lang="en-US" sz="1800" dirty="0" err="1"/>
              <a:t>cout</a:t>
            </a:r>
            <a:r>
              <a:rPr lang="en-US" sz="1800" dirty="0"/>
              <a:t>&lt;&lt;“\n The value using object d1 : “ &lt;&lt;d1.getvalue();</a:t>
            </a:r>
          </a:p>
          <a:p>
            <a:pPr marL="0" indent="0">
              <a:buNone/>
            </a:pPr>
            <a:r>
              <a:rPr lang="en-US" sz="1800" dirty="0"/>
              <a:t>             return 0;</a:t>
            </a:r>
          </a:p>
          <a:p>
            <a:pPr marL="0" indent="0">
              <a:buNone/>
            </a:pPr>
            <a:r>
              <a:rPr lang="en-US" sz="1800" dirty="0"/>
              <a:t>}</a:t>
            </a:r>
          </a:p>
        </p:txBody>
      </p:sp>
      <p:sp>
        <p:nvSpPr>
          <p:cNvPr id="5" name="Rectangle 4">
            <a:extLst>
              <a:ext uri="{FF2B5EF4-FFF2-40B4-BE49-F238E27FC236}">
                <a16:creationId xmlns:a16="http://schemas.microsoft.com/office/drawing/2014/main" id="{A911B71E-584D-4248-B807-8BBD85B4BFB5}"/>
              </a:ext>
            </a:extLst>
          </p:cNvPr>
          <p:cNvSpPr/>
          <p:nvPr/>
        </p:nvSpPr>
        <p:spPr>
          <a:xfrm>
            <a:off x="6096000" y="2349795"/>
            <a:ext cx="4238847" cy="1079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Output:</a:t>
            </a:r>
          </a:p>
          <a:p>
            <a:r>
              <a:rPr lang="en-US" dirty="0"/>
              <a:t>The value using object d  :28</a:t>
            </a:r>
          </a:p>
          <a:p>
            <a:r>
              <a:rPr lang="en-US" dirty="0"/>
              <a:t>The value using object d1 : 8</a:t>
            </a:r>
          </a:p>
        </p:txBody>
      </p:sp>
    </p:spTree>
    <p:extLst>
      <p:ext uri="{BB962C8B-B14F-4D97-AF65-F5344CB8AC3E}">
        <p14:creationId xmlns:p14="http://schemas.microsoft.com/office/powerpoint/2010/main" val="119394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C599-5F62-4A6D-8072-A09A4379D94D}"/>
              </a:ext>
            </a:extLst>
          </p:cNvPr>
          <p:cNvSpPr>
            <a:spLocks noGrp="1"/>
          </p:cNvSpPr>
          <p:nvPr>
            <p:ph type="title"/>
          </p:nvPr>
        </p:nvSpPr>
        <p:spPr>
          <a:xfrm>
            <a:off x="739775" y="145828"/>
            <a:ext cx="10515600" cy="735124"/>
          </a:xfrm>
        </p:spPr>
        <p:txBody>
          <a:bodyPr/>
          <a:lstStyle/>
          <a:p>
            <a:r>
              <a:rPr lang="en-US" b="1" dirty="0" err="1"/>
              <a:t>Diffrence</a:t>
            </a:r>
            <a:r>
              <a:rPr lang="en-US" b="1" dirty="0"/>
              <a:t> b/w static and const function</a:t>
            </a:r>
          </a:p>
        </p:txBody>
      </p:sp>
      <p:sp>
        <p:nvSpPr>
          <p:cNvPr id="13" name="Text Placeholder 12">
            <a:extLst>
              <a:ext uri="{FF2B5EF4-FFF2-40B4-BE49-F238E27FC236}">
                <a16:creationId xmlns:a16="http://schemas.microsoft.com/office/drawing/2014/main" id="{3DC8B00F-7548-472C-A5A5-1135DB846B2C}"/>
              </a:ext>
            </a:extLst>
          </p:cNvPr>
          <p:cNvSpPr>
            <a:spLocks noGrp="1"/>
          </p:cNvSpPr>
          <p:nvPr>
            <p:ph type="body" idx="1"/>
          </p:nvPr>
        </p:nvSpPr>
        <p:spPr>
          <a:xfrm>
            <a:off x="865190" y="961195"/>
            <a:ext cx="5157787" cy="487879"/>
          </a:xfrm>
        </p:spPr>
        <p:txBody>
          <a:bodyPr/>
          <a:lstStyle/>
          <a:p>
            <a:pPr algn="ctr"/>
            <a:r>
              <a:rPr lang="en-US" dirty="0"/>
              <a:t>Static function</a:t>
            </a:r>
          </a:p>
        </p:txBody>
      </p:sp>
      <p:sp>
        <p:nvSpPr>
          <p:cNvPr id="14" name="Content Placeholder 13">
            <a:extLst>
              <a:ext uri="{FF2B5EF4-FFF2-40B4-BE49-F238E27FC236}">
                <a16:creationId xmlns:a16="http://schemas.microsoft.com/office/drawing/2014/main" id="{88CD8BF2-9865-4ABE-88D9-B11AE7754739}"/>
              </a:ext>
            </a:extLst>
          </p:cNvPr>
          <p:cNvSpPr>
            <a:spLocks noGrp="1"/>
          </p:cNvSpPr>
          <p:nvPr>
            <p:ph sz="half" idx="2"/>
          </p:nvPr>
        </p:nvSpPr>
        <p:spPr>
          <a:xfrm>
            <a:off x="839788" y="1529318"/>
            <a:ext cx="5157787" cy="4660346"/>
          </a:xfrm>
        </p:spPr>
        <p:txBody>
          <a:bodyPr>
            <a:normAutofit/>
          </a:bodyPr>
          <a:lstStyle/>
          <a:p>
            <a:pPr>
              <a:buFont typeface="Courier New" panose="02070309020205020404" pitchFamily="49" charset="0"/>
              <a:buChar char="o"/>
            </a:pPr>
            <a:r>
              <a:rPr lang="en-US" sz="1800" b="0" i="0" dirty="0">
                <a:effectLst/>
              </a:rPr>
              <a:t>It is declared using the </a:t>
            </a:r>
            <a:r>
              <a:rPr lang="en-US" sz="1800" b="0" i="0" dirty="0">
                <a:effectLst/>
                <a:hlinkClick r:id="rId2">
                  <a:extLst>
                    <a:ext uri="{A12FA001-AC4F-418D-AE19-62706E023703}">
                      <ahyp:hlinkClr xmlns:ahyp="http://schemas.microsoft.com/office/drawing/2018/hyperlinkcolor" val="tx"/>
                    </a:ext>
                  </a:extLst>
                </a:hlinkClick>
              </a:rPr>
              <a:t>static keyword</a:t>
            </a:r>
            <a:r>
              <a:rPr lang="en-US" sz="1800" b="0" i="0" dirty="0">
                <a:effectLst/>
              </a:rPr>
              <a:t>.</a:t>
            </a:r>
          </a:p>
          <a:p>
            <a:pPr>
              <a:buFont typeface="Courier New" panose="02070309020205020404" pitchFamily="49" charset="0"/>
              <a:buChar char="o"/>
            </a:pPr>
            <a:r>
              <a:rPr lang="en-US" sz="1800" b="0" i="0" dirty="0">
                <a:effectLst/>
              </a:rPr>
              <a:t>It does not allow variable or data members or functions to be modified again. Instead, it is allocated for a lifetime of the program.  </a:t>
            </a:r>
            <a:endParaRPr lang="en-US" sz="1800" dirty="0"/>
          </a:p>
          <a:p>
            <a:pPr>
              <a:buFont typeface="Courier New" panose="02070309020205020404" pitchFamily="49" charset="0"/>
              <a:buChar char="o"/>
            </a:pPr>
            <a:r>
              <a:rPr lang="en-US" sz="1800" b="0" i="0" dirty="0">
                <a:effectLst/>
              </a:rPr>
              <a:t>It helps to call functions that using class without using objects. </a:t>
            </a:r>
          </a:p>
          <a:p>
            <a:pPr>
              <a:buFont typeface="Courier New" panose="02070309020205020404" pitchFamily="49" charset="0"/>
              <a:buChar char="o"/>
            </a:pPr>
            <a:r>
              <a:rPr lang="en-US" sz="1800" b="0" i="0" dirty="0">
                <a:effectLst/>
              </a:rPr>
              <a:t>This function can only be called by static data members and static member functions.  </a:t>
            </a:r>
            <a:endParaRPr lang="en-US" sz="1800" dirty="0"/>
          </a:p>
          <a:p>
            <a:pPr>
              <a:buFont typeface="Courier New" panose="02070309020205020404" pitchFamily="49" charset="0"/>
              <a:buChar char="o"/>
            </a:pPr>
            <a:r>
              <a:rPr lang="en-US" sz="1800" b="0" i="0" dirty="0">
                <a:effectLst/>
              </a:rPr>
              <a:t>It is useful to declare global data which should be updated while the program lives in memory, used to restrict access to functions, reuse the same function name in other files, etc.  </a:t>
            </a:r>
          </a:p>
          <a:p>
            <a:pPr>
              <a:buFont typeface="Courier New" panose="02070309020205020404" pitchFamily="49" charset="0"/>
              <a:buChar char="o"/>
            </a:pPr>
            <a:r>
              <a:rPr lang="en-US" sz="1800" b="0" i="0" dirty="0">
                <a:effectLst/>
              </a:rPr>
              <a:t>It is a member function that generally allows accessing function using class without using an instance of the class. </a:t>
            </a:r>
            <a:endParaRPr lang="en-US" sz="1800" dirty="0"/>
          </a:p>
        </p:txBody>
      </p:sp>
      <p:sp>
        <p:nvSpPr>
          <p:cNvPr id="15" name="Text Placeholder 14">
            <a:extLst>
              <a:ext uri="{FF2B5EF4-FFF2-40B4-BE49-F238E27FC236}">
                <a16:creationId xmlns:a16="http://schemas.microsoft.com/office/drawing/2014/main" id="{C96A6BB3-959C-4428-9799-2171C43BC288}"/>
              </a:ext>
            </a:extLst>
          </p:cNvPr>
          <p:cNvSpPr>
            <a:spLocks noGrp="1"/>
          </p:cNvSpPr>
          <p:nvPr>
            <p:ph type="body" sz="quarter" idx="3"/>
          </p:nvPr>
        </p:nvSpPr>
        <p:spPr>
          <a:xfrm>
            <a:off x="6096000" y="985506"/>
            <a:ext cx="5183188" cy="487879"/>
          </a:xfrm>
        </p:spPr>
        <p:txBody>
          <a:bodyPr/>
          <a:lstStyle/>
          <a:p>
            <a:pPr algn="ctr"/>
            <a:r>
              <a:rPr lang="en-US" dirty="0"/>
              <a:t>Const function</a:t>
            </a:r>
          </a:p>
        </p:txBody>
      </p:sp>
      <p:sp>
        <p:nvSpPr>
          <p:cNvPr id="16" name="Content Placeholder 15">
            <a:extLst>
              <a:ext uri="{FF2B5EF4-FFF2-40B4-BE49-F238E27FC236}">
                <a16:creationId xmlns:a16="http://schemas.microsoft.com/office/drawing/2014/main" id="{43BE2AF0-151A-4EAE-871C-6F97E20ED26F}"/>
              </a:ext>
            </a:extLst>
          </p:cNvPr>
          <p:cNvSpPr>
            <a:spLocks noGrp="1"/>
          </p:cNvSpPr>
          <p:nvPr>
            <p:ph sz="quarter" idx="4"/>
          </p:nvPr>
        </p:nvSpPr>
        <p:spPr>
          <a:xfrm>
            <a:off x="6172200" y="1529317"/>
            <a:ext cx="5183188" cy="4660346"/>
          </a:xfrm>
        </p:spPr>
        <p:txBody>
          <a:bodyPr>
            <a:normAutofit/>
          </a:bodyPr>
          <a:lstStyle/>
          <a:p>
            <a:pPr>
              <a:buFont typeface="Courier New" panose="02070309020205020404" pitchFamily="49" charset="0"/>
              <a:buChar char="o"/>
            </a:pPr>
            <a:r>
              <a:rPr lang="en-US" sz="1800" i="0" dirty="0">
                <a:effectLst/>
              </a:rPr>
              <a:t>It is declared using the </a:t>
            </a:r>
            <a:r>
              <a:rPr lang="en-US" sz="1800" i="0" u="sng" dirty="0">
                <a:effectLst/>
                <a:hlinkClick r:id="rId3">
                  <a:extLst>
                    <a:ext uri="{A12FA001-AC4F-418D-AE19-62706E023703}">
                      <ahyp:hlinkClr xmlns:ahyp="http://schemas.microsoft.com/office/drawing/2018/hyperlinkcolor" val="tx"/>
                    </a:ext>
                  </a:extLst>
                </a:hlinkClick>
              </a:rPr>
              <a:t>const keyword</a:t>
            </a:r>
            <a:r>
              <a:rPr lang="en-US" sz="1800" i="0" dirty="0">
                <a:effectLst/>
              </a:rPr>
              <a:t>.  </a:t>
            </a:r>
          </a:p>
          <a:p>
            <a:pPr>
              <a:buFont typeface="Courier New" panose="02070309020205020404" pitchFamily="49" charset="0"/>
              <a:buChar char="o"/>
            </a:pPr>
            <a:r>
              <a:rPr lang="en-US" sz="1800" i="0" dirty="0">
                <a:effectLst/>
              </a:rPr>
              <a:t>It allows specifying whether a variable is modifiable or not.</a:t>
            </a:r>
            <a:endParaRPr lang="en-US" sz="1800" dirty="0"/>
          </a:p>
          <a:p>
            <a:pPr>
              <a:buFont typeface="Courier New" panose="02070309020205020404" pitchFamily="49" charset="0"/>
              <a:buChar char="o"/>
            </a:pPr>
            <a:r>
              <a:rPr lang="en-US" sz="1800" i="0" dirty="0">
                <a:effectLst/>
              </a:rPr>
              <a:t>It helps us to avoid modifying objects.  </a:t>
            </a:r>
          </a:p>
          <a:p>
            <a:pPr>
              <a:buFont typeface="Courier New" panose="02070309020205020404" pitchFamily="49" charset="0"/>
              <a:buChar char="o"/>
            </a:pPr>
            <a:r>
              <a:rPr lang="en-US" sz="1800" i="0" dirty="0">
                <a:effectLst/>
              </a:rPr>
              <a:t>This function can be called using any type of object. </a:t>
            </a:r>
            <a:endParaRPr lang="en-US" sz="1800" dirty="0"/>
          </a:p>
          <a:p>
            <a:pPr>
              <a:buFont typeface="Courier New" panose="02070309020205020404" pitchFamily="49" charset="0"/>
              <a:buChar char="o"/>
            </a:pPr>
            <a:r>
              <a:rPr lang="en-US" sz="1800" i="0" dirty="0">
                <a:effectLst/>
              </a:rPr>
              <a:t>It is useful with pointers or references passed to function, used to avoid accidental changes to object, can be called by any type of object, etc. </a:t>
            </a:r>
          </a:p>
          <a:p>
            <a:pPr>
              <a:buFont typeface="Courier New" panose="02070309020205020404" pitchFamily="49" charset="0"/>
              <a:buChar char="o"/>
            </a:pPr>
            <a:r>
              <a:rPr lang="en-US" sz="1800" i="0" dirty="0">
                <a:effectLst/>
              </a:rPr>
              <a:t>It is a member function that is generally declared as constant in the program.</a:t>
            </a:r>
            <a:endParaRPr lang="en-US" sz="1800" dirty="0"/>
          </a:p>
        </p:txBody>
      </p:sp>
    </p:spTree>
    <p:extLst>
      <p:ext uri="{BB962C8B-B14F-4D97-AF65-F5344CB8AC3E}">
        <p14:creationId xmlns:p14="http://schemas.microsoft.com/office/powerpoint/2010/main" val="242776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C097FC-A4EF-4036-AE73-7E7E7B543D24}"/>
              </a:ext>
            </a:extLst>
          </p:cNvPr>
          <p:cNvSpPr>
            <a:spLocks noGrp="1"/>
          </p:cNvSpPr>
          <p:nvPr>
            <p:ph type="title"/>
          </p:nvPr>
        </p:nvSpPr>
        <p:spPr/>
        <p:txBody>
          <a:bodyPr/>
          <a:lstStyle/>
          <a:p>
            <a:r>
              <a:rPr lang="en-US" b="1" dirty="0"/>
              <a:t>Friend Function</a:t>
            </a:r>
          </a:p>
        </p:txBody>
      </p:sp>
      <p:sp>
        <p:nvSpPr>
          <p:cNvPr id="8" name="Content Placeholder 7">
            <a:extLst>
              <a:ext uri="{FF2B5EF4-FFF2-40B4-BE49-F238E27FC236}">
                <a16:creationId xmlns:a16="http://schemas.microsoft.com/office/drawing/2014/main" id="{7D77FC41-16A6-4DFB-B1C1-6693A834943F}"/>
              </a:ext>
            </a:extLst>
          </p:cNvPr>
          <p:cNvSpPr>
            <a:spLocks noGrp="1"/>
          </p:cNvSpPr>
          <p:nvPr>
            <p:ph idx="1"/>
          </p:nvPr>
        </p:nvSpPr>
        <p:spPr/>
        <p:txBody>
          <a:bodyPr/>
          <a:lstStyle/>
          <a:p>
            <a:r>
              <a:rPr lang="en-US" dirty="0"/>
              <a:t>A type of function that is allowed to access the private and protected members of a particular class from outside the class is called friend function.</a:t>
            </a:r>
          </a:p>
          <a:p>
            <a:r>
              <a:rPr lang="en-US" dirty="0"/>
              <a:t>A function that is declared in a class with </a:t>
            </a:r>
            <a:r>
              <a:rPr lang="en-US" b="1" dirty="0"/>
              <a:t>friend </a:t>
            </a:r>
            <a:r>
              <a:rPr lang="en-US" dirty="0"/>
              <a:t>keyword becomes the friend function of that class.</a:t>
            </a:r>
          </a:p>
          <a:p>
            <a:r>
              <a:rPr lang="en-US" dirty="0"/>
              <a:t>It enables that function to access private and protected members of the class.</a:t>
            </a:r>
          </a:p>
        </p:txBody>
      </p:sp>
    </p:spTree>
    <p:extLst>
      <p:ext uri="{BB962C8B-B14F-4D97-AF65-F5344CB8AC3E}">
        <p14:creationId xmlns:p14="http://schemas.microsoft.com/office/powerpoint/2010/main" val="3196371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3AAE6A5-FCFA-430C-BDC1-8A31AF442BD4}"/>
              </a:ext>
            </a:extLst>
          </p:cNvPr>
          <p:cNvGraphicFramePr>
            <a:graphicFrameLocks noGrp="1"/>
          </p:cNvGraphicFramePr>
          <p:nvPr>
            <p:ph idx="1"/>
            <p:extLst>
              <p:ext uri="{D42A27DB-BD31-4B8C-83A1-F6EECF244321}">
                <p14:modId xmlns:p14="http://schemas.microsoft.com/office/powerpoint/2010/main" val="1668438921"/>
              </p:ext>
            </p:extLst>
          </p:nvPr>
        </p:nvGraphicFramePr>
        <p:xfrm>
          <a:off x="670931" y="365760"/>
          <a:ext cx="10515600" cy="612648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4070500620"/>
                    </a:ext>
                  </a:extLst>
                </a:gridCol>
                <a:gridCol w="5257800">
                  <a:extLst>
                    <a:ext uri="{9D8B030D-6E8A-4147-A177-3AD203B41FA5}">
                      <a16:colId xmlns:a16="http://schemas.microsoft.com/office/drawing/2014/main" val="543088458"/>
                    </a:ext>
                  </a:extLst>
                </a:gridCol>
              </a:tblGrid>
              <a:tr h="370840">
                <a:tc>
                  <a:txBody>
                    <a:bodyPr/>
                    <a:lstStyle/>
                    <a:p>
                      <a:r>
                        <a:rPr lang="en-US" dirty="0"/>
                        <a:t>class B;</a:t>
                      </a:r>
                    </a:p>
                    <a:p>
                      <a:r>
                        <a:rPr lang="en-US" dirty="0"/>
                        <a:t>class A</a:t>
                      </a:r>
                    </a:p>
                    <a:p>
                      <a:r>
                        <a:rPr lang="en-US" dirty="0"/>
                        <a:t>{</a:t>
                      </a:r>
                    </a:p>
                    <a:p>
                      <a:r>
                        <a:rPr lang="en-US" dirty="0"/>
                        <a:t>	private:</a:t>
                      </a:r>
                    </a:p>
                    <a:p>
                      <a:r>
                        <a:rPr lang="en-US" dirty="0"/>
                        <a:t>	int a;</a:t>
                      </a:r>
                    </a:p>
                    <a:p>
                      <a:r>
                        <a:rPr lang="en-US" dirty="0"/>
                        <a:t>	public:</a:t>
                      </a:r>
                    </a:p>
                    <a:p>
                      <a:r>
                        <a:rPr lang="en-US" dirty="0"/>
                        <a:t>		void </a:t>
                      </a:r>
                      <a:r>
                        <a:rPr lang="en-US" dirty="0" err="1"/>
                        <a:t>setA</a:t>
                      </a:r>
                      <a:r>
                        <a:rPr lang="en-US" dirty="0"/>
                        <a:t>(int x)</a:t>
                      </a:r>
                    </a:p>
                    <a:p>
                      <a:r>
                        <a:rPr lang="en-US" dirty="0"/>
                        <a:t>		{</a:t>
                      </a:r>
                    </a:p>
                    <a:p>
                      <a:r>
                        <a:rPr lang="en-US" dirty="0"/>
                        <a:t>			a=x;</a:t>
                      </a:r>
                    </a:p>
                    <a:p>
                      <a:r>
                        <a:rPr lang="en-US" dirty="0"/>
                        <a:t>		}</a:t>
                      </a:r>
                    </a:p>
                    <a:p>
                      <a:r>
                        <a:rPr lang="en-US" dirty="0"/>
                        <a:t>	friend void add( A,B);</a:t>
                      </a:r>
                    </a:p>
                    <a:p>
                      <a:r>
                        <a:rPr lang="en-US" dirty="0"/>
                        <a:t>};</a:t>
                      </a:r>
                    </a:p>
                    <a:p>
                      <a:r>
                        <a:rPr lang="en-US" dirty="0"/>
                        <a:t>class B</a:t>
                      </a:r>
                    </a:p>
                    <a:p>
                      <a:r>
                        <a:rPr lang="en-US" dirty="0"/>
                        <a:t>{</a:t>
                      </a:r>
                    </a:p>
                    <a:p>
                      <a:r>
                        <a:rPr lang="en-US" dirty="0"/>
                        <a:t>	int b;</a:t>
                      </a:r>
                    </a:p>
                    <a:p>
                      <a:r>
                        <a:rPr lang="en-US" dirty="0"/>
                        <a:t>	public:</a:t>
                      </a:r>
                    </a:p>
                    <a:p>
                      <a:r>
                        <a:rPr lang="en-US" dirty="0"/>
                        <a:t>	void </a:t>
                      </a:r>
                      <a:r>
                        <a:rPr lang="en-US" dirty="0" err="1"/>
                        <a:t>setB</a:t>
                      </a:r>
                      <a:r>
                        <a:rPr lang="en-US" dirty="0"/>
                        <a:t>(int x)</a:t>
                      </a:r>
                    </a:p>
                    <a:p>
                      <a:r>
                        <a:rPr lang="en-US" dirty="0"/>
                        <a:t>	{</a:t>
                      </a:r>
                    </a:p>
                    <a:p>
                      <a:r>
                        <a:rPr lang="en-US" dirty="0"/>
                        <a:t>		b=x;</a:t>
                      </a:r>
                    </a:p>
                    <a:p>
                      <a:r>
                        <a:rPr lang="en-US" dirty="0"/>
                        <a:t>	}</a:t>
                      </a:r>
                    </a:p>
                    <a:p>
                      <a:r>
                        <a:rPr lang="en-US" dirty="0"/>
                        <a:t>	friend void add(A,B);</a:t>
                      </a:r>
                    </a:p>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void add(A obj1, B obj2)</a:t>
                      </a:r>
                    </a:p>
                    <a:p>
                      <a:r>
                        <a:rPr lang="en-US" dirty="0"/>
                        <a:t>{</a:t>
                      </a:r>
                    </a:p>
                    <a:p>
                      <a:r>
                        <a:rPr lang="en-US" dirty="0" err="1"/>
                        <a:t>cout</a:t>
                      </a:r>
                      <a:r>
                        <a:rPr lang="en-US" dirty="0"/>
                        <a:t>&lt;&lt;"Addition of a and b= "&lt;&lt;obj1.a+obj2.b;</a:t>
                      </a:r>
                    </a:p>
                    <a:p>
                      <a:r>
                        <a:rPr lang="en-US" dirty="0"/>
                        <a:t>}</a:t>
                      </a:r>
                    </a:p>
                    <a:p>
                      <a:r>
                        <a:rPr lang="en-US" dirty="0"/>
                        <a:t>int main()</a:t>
                      </a:r>
                    </a:p>
                    <a:p>
                      <a:r>
                        <a:rPr lang="en-US" dirty="0"/>
                        <a:t>{</a:t>
                      </a:r>
                    </a:p>
                    <a:p>
                      <a:r>
                        <a:rPr lang="en-US" dirty="0"/>
                        <a:t>	A </a:t>
                      </a:r>
                      <a:r>
                        <a:rPr lang="en-US" dirty="0" err="1"/>
                        <a:t>a</a:t>
                      </a:r>
                      <a:r>
                        <a:rPr lang="en-US" dirty="0"/>
                        <a:t>;</a:t>
                      </a:r>
                    </a:p>
                    <a:p>
                      <a:r>
                        <a:rPr lang="en-US" dirty="0"/>
                        <a:t>	B </a:t>
                      </a:r>
                      <a:r>
                        <a:rPr lang="en-US" dirty="0" err="1"/>
                        <a:t>b</a:t>
                      </a:r>
                      <a:r>
                        <a:rPr lang="en-US" dirty="0"/>
                        <a:t>;</a:t>
                      </a:r>
                    </a:p>
                    <a:p>
                      <a:r>
                        <a:rPr lang="en-US" dirty="0"/>
                        <a:t>	</a:t>
                      </a:r>
                      <a:r>
                        <a:rPr lang="en-US" dirty="0" err="1"/>
                        <a:t>a.setA</a:t>
                      </a:r>
                      <a:r>
                        <a:rPr lang="en-US" dirty="0"/>
                        <a:t>(12);</a:t>
                      </a:r>
                    </a:p>
                    <a:p>
                      <a:r>
                        <a:rPr lang="en-US" dirty="0"/>
                        <a:t>	</a:t>
                      </a:r>
                      <a:r>
                        <a:rPr lang="en-US" dirty="0" err="1"/>
                        <a:t>b.setB</a:t>
                      </a:r>
                      <a:r>
                        <a:rPr lang="en-US" dirty="0"/>
                        <a:t>(32);</a:t>
                      </a:r>
                    </a:p>
                    <a:p>
                      <a:r>
                        <a:rPr lang="en-US" dirty="0"/>
                        <a:t>	add(</a:t>
                      </a:r>
                      <a:r>
                        <a:rPr lang="en-US" dirty="0" err="1"/>
                        <a:t>a,b</a:t>
                      </a:r>
                      <a:r>
                        <a:rPr lang="en-US" dirty="0"/>
                        <a:t>);</a:t>
                      </a:r>
                    </a:p>
                    <a:p>
                      <a:r>
                        <a:rPr lang="en-US" dirty="0"/>
                        <a:t>}</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9232446"/>
                  </a:ext>
                </a:extLst>
              </a:tr>
            </a:tbl>
          </a:graphicData>
        </a:graphic>
      </p:graphicFrame>
    </p:spTree>
    <p:extLst>
      <p:ext uri="{BB962C8B-B14F-4D97-AF65-F5344CB8AC3E}">
        <p14:creationId xmlns:p14="http://schemas.microsoft.com/office/powerpoint/2010/main" val="2603618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A506-D3B6-4E4B-B3F1-81F4F267DA16}"/>
              </a:ext>
            </a:extLst>
          </p:cNvPr>
          <p:cNvSpPr>
            <a:spLocks noGrp="1"/>
          </p:cNvSpPr>
          <p:nvPr>
            <p:ph type="title"/>
          </p:nvPr>
        </p:nvSpPr>
        <p:spPr/>
        <p:txBody>
          <a:bodyPr/>
          <a:lstStyle/>
          <a:p>
            <a:r>
              <a:rPr lang="en-US" b="1" dirty="0"/>
              <a:t>Friend Classes</a:t>
            </a:r>
          </a:p>
        </p:txBody>
      </p:sp>
      <p:sp>
        <p:nvSpPr>
          <p:cNvPr id="3" name="Content Placeholder 2">
            <a:extLst>
              <a:ext uri="{FF2B5EF4-FFF2-40B4-BE49-F238E27FC236}">
                <a16:creationId xmlns:a16="http://schemas.microsoft.com/office/drawing/2014/main" id="{B957425B-529B-4BE8-BBAB-81B8D700ADAF}"/>
              </a:ext>
            </a:extLst>
          </p:cNvPr>
          <p:cNvSpPr>
            <a:spLocks noGrp="1"/>
          </p:cNvSpPr>
          <p:nvPr>
            <p:ph idx="1"/>
          </p:nvPr>
        </p:nvSpPr>
        <p:spPr/>
        <p:txBody>
          <a:bodyPr/>
          <a:lstStyle/>
          <a:p>
            <a:r>
              <a:rPr lang="en-US" dirty="0"/>
              <a:t>A type of class all of whose member functions are allowed to access the private and protected members of that class is called </a:t>
            </a:r>
            <a:r>
              <a:rPr lang="en-US" b="1" dirty="0"/>
              <a:t>friend class.</a:t>
            </a:r>
          </a:p>
          <a:p>
            <a:r>
              <a:rPr lang="en-US" dirty="0"/>
              <a:t>Normally, the private and protected members of any class can’t be accessed from outside the class.</a:t>
            </a:r>
          </a:p>
          <a:p>
            <a:r>
              <a:rPr lang="en-US" dirty="0"/>
              <a:t>In some situations, a program may require to access these members.</a:t>
            </a:r>
          </a:p>
          <a:p>
            <a:r>
              <a:rPr lang="en-US" dirty="0"/>
              <a:t>The use of friends classes allows a class to access these members of another class.</a:t>
            </a:r>
          </a:p>
          <a:p>
            <a:r>
              <a:rPr lang="en-US" dirty="0"/>
              <a:t>A class that is declared in another class with </a:t>
            </a:r>
            <a:r>
              <a:rPr lang="en-US" b="1" dirty="0"/>
              <a:t>friend </a:t>
            </a:r>
            <a:r>
              <a:rPr lang="en-US" dirty="0"/>
              <a:t>keyword becomes the friend of that class.</a:t>
            </a:r>
          </a:p>
        </p:txBody>
      </p:sp>
    </p:spTree>
    <p:extLst>
      <p:ext uri="{BB962C8B-B14F-4D97-AF65-F5344CB8AC3E}">
        <p14:creationId xmlns:p14="http://schemas.microsoft.com/office/powerpoint/2010/main" val="368468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01C3442-19F8-4098-B5F4-79D8AA1DCEF5}"/>
              </a:ext>
            </a:extLst>
          </p:cNvPr>
          <p:cNvGraphicFramePr>
            <a:graphicFrameLocks noGrp="1"/>
          </p:cNvGraphicFramePr>
          <p:nvPr>
            <p:ph idx="1"/>
            <p:extLst>
              <p:ext uri="{D42A27DB-BD31-4B8C-83A1-F6EECF244321}">
                <p14:modId xmlns:p14="http://schemas.microsoft.com/office/powerpoint/2010/main" val="2310476372"/>
              </p:ext>
            </p:extLst>
          </p:nvPr>
        </p:nvGraphicFramePr>
        <p:xfrm>
          <a:off x="156116" y="1"/>
          <a:ext cx="12035884" cy="8451143"/>
        </p:xfrm>
        <a:graphic>
          <a:graphicData uri="http://schemas.openxmlformats.org/drawingml/2006/table">
            <a:tbl>
              <a:tblPr firstRow="1" bandRow="1">
                <a:tableStyleId>{2D5ABB26-0587-4C30-8999-92F81FD0307C}</a:tableStyleId>
              </a:tblPr>
              <a:tblGrid>
                <a:gridCol w="6017942">
                  <a:extLst>
                    <a:ext uri="{9D8B030D-6E8A-4147-A177-3AD203B41FA5}">
                      <a16:colId xmlns:a16="http://schemas.microsoft.com/office/drawing/2014/main" val="2809483145"/>
                    </a:ext>
                  </a:extLst>
                </a:gridCol>
                <a:gridCol w="6017942">
                  <a:extLst>
                    <a:ext uri="{9D8B030D-6E8A-4147-A177-3AD203B41FA5}">
                      <a16:colId xmlns:a16="http://schemas.microsoft.com/office/drawing/2014/main" val="2375289523"/>
                    </a:ext>
                  </a:extLst>
                </a:gridCol>
              </a:tblGrid>
              <a:tr h="4899096">
                <a:tc>
                  <a:txBody>
                    <a:bodyPr/>
                    <a:lstStyle/>
                    <a:p>
                      <a:r>
                        <a:rPr lang="en-US" sz="2100" dirty="0"/>
                        <a:t>class alpha</a:t>
                      </a:r>
                    </a:p>
                    <a:p>
                      <a:r>
                        <a:rPr lang="en-US" sz="2100" dirty="0"/>
                        <a:t>{</a:t>
                      </a:r>
                    </a:p>
                    <a:p>
                      <a:r>
                        <a:rPr lang="en-US" sz="2100" dirty="0"/>
                        <a:t>      private:</a:t>
                      </a:r>
                    </a:p>
                    <a:p>
                      <a:r>
                        <a:rPr lang="en-US" sz="2100" dirty="0"/>
                        <a:t>              int data1;</a:t>
                      </a:r>
                    </a:p>
                    <a:p>
                      <a:r>
                        <a:rPr lang="en-US" sz="2100" dirty="0"/>
                        <a:t>      public:</a:t>
                      </a:r>
                    </a:p>
                    <a:p>
                      <a:r>
                        <a:rPr lang="en-US" sz="2100" dirty="0"/>
                        <a:t>              alpha() : data1(99) { } </a:t>
                      </a:r>
                    </a:p>
                    <a:p>
                      <a:r>
                        <a:rPr lang="en-US" sz="2100" dirty="0"/>
                        <a:t>friend class beta; </a:t>
                      </a:r>
                    </a:p>
                    <a:p>
                      <a:r>
                        <a:rPr lang="en-US" sz="2100" dirty="0"/>
                        <a:t>};</a:t>
                      </a:r>
                    </a:p>
                    <a:p>
                      <a:r>
                        <a:rPr lang="en-US" sz="2100" dirty="0"/>
                        <a:t>class beta</a:t>
                      </a:r>
                    </a:p>
                    <a:p>
                      <a:r>
                        <a:rPr lang="en-US" sz="2100" dirty="0"/>
                        <a:t>{</a:t>
                      </a:r>
                    </a:p>
                    <a:p>
                      <a:r>
                        <a:rPr lang="en-US" sz="2100" dirty="0"/>
                        <a:t>     public:</a:t>
                      </a:r>
                    </a:p>
                    <a:p>
                      <a:r>
                        <a:rPr lang="en-US" sz="2100" dirty="0"/>
                        <a:t>     void func1(alpha a) </a:t>
                      </a:r>
                    </a:p>
                    <a:p>
                      <a:r>
                        <a:rPr lang="en-US" sz="2100" dirty="0"/>
                        <a:t>      {</a:t>
                      </a:r>
                    </a:p>
                    <a:p>
                      <a:r>
                        <a:rPr lang="en-US" sz="2100" dirty="0"/>
                        <a:t>          </a:t>
                      </a:r>
                      <a:r>
                        <a:rPr lang="en-US" sz="2100" dirty="0" err="1"/>
                        <a:t>cout</a:t>
                      </a:r>
                      <a:r>
                        <a:rPr lang="en-US" sz="2100" dirty="0"/>
                        <a:t> &lt;&lt; "\ndata1=" &lt;&lt; a.data1; </a:t>
                      </a:r>
                    </a:p>
                    <a:p>
                      <a:r>
                        <a:rPr lang="en-US" sz="2100" dirty="0"/>
                        <a:t>      }</a:t>
                      </a:r>
                    </a:p>
                    <a:p>
                      <a:r>
                        <a:rPr lang="en-US" sz="2100" dirty="0"/>
                        <a:t>     void func2(alpha a) </a:t>
                      </a:r>
                    </a:p>
                    <a:p>
                      <a:r>
                        <a:rPr lang="en-US" sz="2100" dirty="0"/>
                        <a:t>      { </a:t>
                      </a:r>
                    </a:p>
                    <a:p>
                      <a:r>
                        <a:rPr lang="en-US" sz="2100" dirty="0"/>
                        <a:t>         </a:t>
                      </a:r>
                      <a:r>
                        <a:rPr lang="en-US" sz="2100" dirty="0" err="1"/>
                        <a:t>cout</a:t>
                      </a:r>
                      <a:r>
                        <a:rPr lang="en-US" sz="2100" dirty="0"/>
                        <a:t> &lt;&lt; "\ndata1=" &lt;&lt; a.data1; </a:t>
                      </a:r>
                    </a:p>
                    <a:p>
                      <a:r>
                        <a:rPr lang="en-US" sz="2100" dirty="0"/>
                        <a:t>      }</a:t>
                      </a:r>
                    </a:p>
                    <a:p>
                      <a:r>
                        <a:rPr lang="en-US" sz="2100" dirty="0"/>
                        <a:t>};</a:t>
                      </a:r>
                    </a:p>
                  </a:txBody>
                  <a:tcPr/>
                </a:tc>
                <a:tc>
                  <a:txBody>
                    <a:bodyPr/>
                    <a:lstStyle/>
                    <a:p>
                      <a:r>
                        <a:rPr lang="en-US" sz="2100" dirty="0"/>
                        <a:t>int main()</a:t>
                      </a:r>
                    </a:p>
                    <a:p>
                      <a:r>
                        <a:rPr lang="en-US" sz="2100" dirty="0"/>
                        <a:t>{</a:t>
                      </a:r>
                    </a:p>
                    <a:p>
                      <a:r>
                        <a:rPr lang="en-US" sz="2100" dirty="0"/>
                        <a:t>alpha a;</a:t>
                      </a:r>
                    </a:p>
                    <a:p>
                      <a:r>
                        <a:rPr lang="en-US" sz="2100" dirty="0"/>
                        <a:t>beta b;</a:t>
                      </a:r>
                    </a:p>
                    <a:p>
                      <a:r>
                        <a:rPr lang="en-US" sz="2100" dirty="0"/>
                        <a:t>b.func1(a);</a:t>
                      </a:r>
                    </a:p>
                    <a:p>
                      <a:r>
                        <a:rPr lang="en-US" sz="2100" dirty="0"/>
                        <a:t>b.func2(a);</a:t>
                      </a:r>
                    </a:p>
                    <a:p>
                      <a:r>
                        <a:rPr lang="en-US" sz="2100" dirty="0" err="1"/>
                        <a:t>cout</a:t>
                      </a:r>
                      <a:r>
                        <a:rPr lang="en-US" sz="2100" dirty="0"/>
                        <a:t> &lt;&lt; </a:t>
                      </a:r>
                      <a:r>
                        <a:rPr lang="en-US" sz="2100" dirty="0" err="1"/>
                        <a:t>endl</a:t>
                      </a:r>
                      <a:r>
                        <a:rPr lang="en-US" sz="2100" dirty="0"/>
                        <a:t>;</a:t>
                      </a:r>
                    </a:p>
                    <a:p>
                      <a:r>
                        <a:rPr lang="en-US" sz="2100" dirty="0"/>
                        <a:t>return 0;</a:t>
                      </a:r>
                    </a:p>
                    <a:p>
                      <a:r>
                        <a:rPr lang="en-US" sz="2100" dirty="0"/>
                        <a:t>}</a:t>
                      </a:r>
                    </a:p>
                    <a:p>
                      <a:endParaRPr lang="en-US" sz="2100" dirty="0"/>
                    </a:p>
                    <a:p>
                      <a:endParaRPr lang="en-US" sz="2100" dirty="0"/>
                    </a:p>
                    <a:p>
                      <a:endParaRPr lang="en-US" sz="1600" dirty="0"/>
                    </a:p>
                    <a:p>
                      <a:endParaRPr lang="en-US" sz="1600" dirty="0"/>
                    </a:p>
                  </a:txBody>
                  <a:tcPr/>
                </a:tc>
                <a:extLst>
                  <a:ext uri="{0D108BD9-81ED-4DB2-BD59-A6C34878D82A}">
                    <a16:rowId xmlns:a16="http://schemas.microsoft.com/office/drawing/2014/main" val="3381975982"/>
                  </a:ext>
                </a:extLst>
              </a:tr>
              <a:tr h="1958903">
                <a:tc>
                  <a:txBody>
                    <a:bodyPr/>
                    <a:lstStyle/>
                    <a:p>
                      <a:endParaRPr lang="en-US" sz="1800" dirty="0"/>
                    </a:p>
                  </a:txBody>
                  <a:tcPr/>
                </a:tc>
                <a:tc>
                  <a:txBody>
                    <a:bodyPr/>
                    <a:lstStyle/>
                    <a:p>
                      <a:endParaRPr lang="en-US" sz="1600" dirty="0"/>
                    </a:p>
                  </a:txBody>
                  <a:tcPr/>
                </a:tc>
                <a:extLst>
                  <a:ext uri="{0D108BD9-81ED-4DB2-BD59-A6C34878D82A}">
                    <a16:rowId xmlns:a16="http://schemas.microsoft.com/office/drawing/2014/main" val="4094455905"/>
                  </a:ext>
                </a:extLst>
              </a:tr>
            </a:tbl>
          </a:graphicData>
        </a:graphic>
      </p:graphicFrame>
    </p:spTree>
    <p:extLst>
      <p:ext uri="{BB962C8B-B14F-4D97-AF65-F5344CB8AC3E}">
        <p14:creationId xmlns:p14="http://schemas.microsoft.com/office/powerpoint/2010/main" val="81525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01571-E726-4D44-A577-4B304E3DCAA8}"/>
              </a:ext>
            </a:extLst>
          </p:cNvPr>
          <p:cNvSpPr>
            <a:spLocks noGrp="1"/>
          </p:cNvSpPr>
          <p:nvPr>
            <p:ph idx="1"/>
          </p:nvPr>
        </p:nvSpPr>
        <p:spPr>
          <a:xfrm>
            <a:off x="753140" y="1556099"/>
            <a:ext cx="10515600" cy="4351338"/>
          </a:xfrm>
        </p:spPr>
        <p:txBody>
          <a:bodyPr/>
          <a:lstStyle/>
          <a:p>
            <a:pPr marL="0" indent="0" algn="ctr">
              <a:buNone/>
            </a:pPr>
            <a:r>
              <a:rPr lang="en-US" b="1" dirty="0"/>
              <a:t>Tasks:</a:t>
            </a:r>
          </a:p>
          <a:p>
            <a:pPr marL="0" indent="0">
              <a:buNone/>
            </a:pPr>
            <a:r>
              <a:rPr lang="en-US" dirty="0"/>
              <a:t>You have a task to print Floyd’s Triangle by using friend function.</a:t>
            </a:r>
          </a:p>
          <a:p>
            <a:pPr marL="0" indent="0">
              <a:buNone/>
            </a:pPr>
            <a:r>
              <a:rPr lang="en-US" dirty="0"/>
              <a:t>Hint: if we declare a function </a:t>
            </a:r>
          </a:p>
          <a:p>
            <a:pPr marL="0" indent="0">
              <a:buNone/>
            </a:pPr>
            <a:r>
              <a:rPr lang="en-US" b="1" dirty="0"/>
              <a:t>friend</a:t>
            </a:r>
            <a:r>
              <a:rPr lang="en-US" dirty="0"/>
              <a:t> int show(</a:t>
            </a:r>
            <a:r>
              <a:rPr lang="en-US" dirty="0" err="1"/>
              <a:t>Floyd_triangle</a:t>
            </a:r>
            <a:r>
              <a:rPr lang="en-US" dirty="0"/>
              <a:t>) as a </a:t>
            </a:r>
          </a:p>
          <a:p>
            <a:pPr marL="0" indent="0">
              <a:buNone/>
            </a:pPr>
            <a:r>
              <a:rPr lang="en-US" dirty="0"/>
              <a:t>friend in a class </a:t>
            </a:r>
            <a:r>
              <a:rPr lang="en-US" dirty="0" err="1"/>
              <a:t>Floyd_triangle</a:t>
            </a:r>
            <a:r>
              <a:rPr lang="en-US" dirty="0"/>
              <a:t> then</a:t>
            </a:r>
          </a:p>
          <a:p>
            <a:pPr marL="0" indent="0">
              <a:buNone/>
            </a:pPr>
            <a:r>
              <a:rPr lang="en-US" dirty="0"/>
              <a:t>this function int show(</a:t>
            </a:r>
            <a:r>
              <a:rPr lang="en-US" dirty="0" err="1"/>
              <a:t>Floyd_triangle</a:t>
            </a:r>
            <a:r>
              <a:rPr lang="en-US" dirty="0"/>
              <a:t>)</a:t>
            </a:r>
          </a:p>
          <a:p>
            <a:pPr marL="0" indent="0">
              <a:buNone/>
            </a:pPr>
            <a:r>
              <a:rPr lang="en-US" dirty="0"/>
              <a:t>Can access the private and protected </a:t>
            </a:r>
          </a:p>
          <a:p>
            <a:pPr marL="0" indent="0">
              <a:buNone/>
            </a:pPr>
            <a:r>
              <a:rPr lang="en-US" dirty="0"/>
              <a:t>Member of the class </a:t>
            </a:r>
            <a:r>
              <a:rPr lang="en-US" dirty="0" err="1"/>
              <a:t>Floyd_triangle</a:t>
            </a:r>
            <a:r>
              <a:rPr lang="en-US" dirty="0"/>
              <a:t>.</a:t>
            </a:r>
          </a:p>
        </p:txBody>
      </p:sp>
      <p:pic>
        <p:nvPicPr>
          <p:cNvPr id="7" name="Picture 6">
            <a:extLst>
              <a:ext uri="{FF2B5EF4-FFF2-40B4-BE49-F238E27FC236}">
                <a16:creationId xmlns:a16="http://schemas.microsoft.com/office/drawing/2014/main" id="{E791130A-3E22-4CBD-891A-7F3910024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988" y="2934585"/>
            <a:ext cx="5382376" cy="2590079"/>
          </a:xfrm>
          <a:prstGeom prst="rect">
            <a:avLst/>
          </a:prstGeom>
        </p:spPr>
      </p:pic>
    </p:spTree>
    <p:extLst>
      <p:ext uri="{BB962C8B-B14F-4D97-AF65-F5344CB8AC3E}">
        <p14:creationId xmlns:p14="http://schemas.microsoft.com/office/powerpoint/2010/main" val="127185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9955C19-893D-42B4-8115-22BCC3E20073}"/>
              </a:ext>
            </a:extLst>
          </p:cNvPr>
          <p:cNvSpPr>
            <a:spLocks noGrp="1"/>
          </p:cNvSpPr>
          <p:nvPr>
            <p:ph sz="half" idx="1"/>
          </p:nvPr>
        </p:nvSpPr>
        <p:spPr>
          <a:xfrm>
            <a:off x="0" y="0"/>
            <a:ext cx="4497572" cy="6858000"/>
          </a:xfrm>
        </p:spPr>
        <p:txBody>
          <a:bodyPr>
            <a:noAutofit/>
          </a:bodyPr>
          <a:lstStyle/>
          <a:p>
            <a:pPr marL="0" indent="0" algn="l">
              <a:buNone/>
            </a:pPr>
            <a:r>
              <a:rPr lang="en-US" sz="1800" b="0" i="0" dirty="0">
                <a:solidFill>
                  <a:srgbClr val="800080"/>
                </a:solidFill>
                <a:effectLst/>
                <a:latin typeface="inherit"/>
              </a:rPr>
              <a:t>class</a:t>
            </a:r>
            <a:r>
              <a:rPr lang="en-US" sz="1800" b="0" i="0" dirty="0">
                <a:solidFill>
                  <a:srgbClr val="006FE0"/>
                </a:solidFill>
                <a:effectLst/>
                <a:latin typeface="inherit"/>
              </a:rPr>
              <a:t> </a:t>
            </a:r>
            <a:r>
              <a:rPr lang="en-US" sz="1800" b="0" i="0" dirty="0" err="1">
                <a:solidFill>
                  <a:srgbClr val="004ED0"/>
                </a:solidFill>
                <a:effectLst/>
                <a:latin typeface="inherit"/>
              </a:rPr>
              <a:t>Floyds_Triangle</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800080"/>
                </a:solidFill>
                <a:effectLst/>
                <a:latin typeface="inherit"/>
              </a:rPr>
              <a:t>public</a:t>
            </a:r>
            <a:r>
              <a:rPr lang="en-US" sz="1800" b="0" i="0" dirty="0">
                <a:solidFill>
                  <a:srgbClr val="006FE0"/>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800080"/>
                </a:solidFill>
                <a:effectLst/>
                <a:latin typeface="inherit"/>
              </a:rPr>
              <a:t>int</a:t>
            </a:r>
            <a:r>
              <a:rPr lang="en-US" sz="1800" b="0" i="0" dirty="0">
                <a:solidFill>
                  <a:srgbClr val="006FE0"/>
                </a:solidFill>
                <a:effectLst/>
                <a:latin typeface="inherit"/>
              </a:rPr>
              <a:t> </a:t>
            </a:r>
            <a:r>
              <a:rPr lang="en-US" sz="1800" b="0" i="0" dirty="0" err="1">
                <a:solidFill>
                  <a:srgbClr val="002D7A"/>
                </a:solidFill>
                <a:effectLst/>
                <a:latin typeface="inherit"/>
              </a:rPr>
              <a:t>i</a:t>
            </a:r>
            <a:r>
              <a:rPr lang="en-US" sz="1800" b="0" i="0" dirty="0" err="1">
                <a:solidFill>
                  <a:srgbClr val="333333"/>
                </a:solidFill>
                <a:effectLst/>
                <a:latin typeface="inherit"/>
              </a:rPr>
              <a:t>,</a:t>
            </a:r>
            <a:r>
              <a:rPr lang="en-US" sz="1800" b="0" i="0" dirty="0" err="1">
                <a:solidFill>
                  <a:srgbClr val="002D7A"/>
                </a:solidFill>
                <a:effectLst/>
                <a:latin typeface="inherit"/>
              </a:rPr>
              <a:t>j</a:t>
            </a:r>
            <a:r>
              <a:rPr lang="en-US" sz="1800" b="0" i="0" dirty="0" err="1">
                <a:solidFill>
                  <a:srgbClr val="333333"/>
                </a:solidFill>
                <a:effectLst/>
                <a:latin typeface="inherit"/>
              </a:rPr>
              <a:t>,</a:t>
            </a:r>
            <a:r>
              <a:rPr lang="en-US" sz="1800" b="0" i="0" dirty="0" err="1">
                <a:solidFill>
                  <a:srgbClr val="002D7A"/>
                </a:solidFill>
                <a:effectLst/>
                <a:latin typeface="inherit"/>
              </a:rPr>
              <a:t>p</a:t>
            </a:r>
            <a:r>
              <a:rPr lang="en-US" sz="1800" b="0" i="0" dirty="0" err="1">
                <a:solidFill>
                  <a:srgbClr val="333333"/>
                </a:solidFill>
                <a:effectLst/>
                <a:latin typeface="inherit"/>
              </a:rPr>
              <a:t>,</a:t>
            </a:r>
            <a:r>
              <a:rPr lang="en-US" sz="1800" b="0" i="0" dirty="0" err="1">
                <a:solidFill>
                  <a:srgbClr val="002D7A"/>
                </a:solidFill>
                <a:effectLst/>
                <a:latin typeface="inherit"/>
              </a:rPr>
              <a:t>q</a:t>
            </a:r>
            <a:r>
              <a:rPr lang="en-US" sz="1800" b="0" i="0" dirty="0" err="1">
                <a:solidFill>
                  <a:srgbClr val="333333"/>
                </a:solidFill>
                <a:effectLst/>
                <a:latin typeface="inherit"/>
              </a:rPr>
              <a:t>,</a:t>
            </a:r>
            <a:r>
              <a:rPr lang="en-US" sz="1800" b="0" i="0" dirty="0" err="1">
                <a:solidFill>
                  <a:srgbClr val="002D7A"/>
                </a:solidFill>
                <a:effectLst/>
                <a:latin typeface="inherit"/>
              </a:rPr>
              <a:t>n</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800080"/>
                </a:solidFill>
                <a:effectLst/>
                <a:latin typeface="inherit"/>
              </a:rPr>
              <a:t>public</a:t>
            </a:r>
            <a:r>
              <a:rPr lang="en-US" sz="1800" b="0" i="0" dirty="0">
                <a:solidFill>
                  <a:srgbClr val="006FE0"/>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800080"/>
                </a:solidFill>
                <a:effectLst/>
                <a:latin typeface="inherit"/>
              </a:rPr>
              <a:t>int</a:t>
            </a:r>
            <a:r>
              <a:rPr lang="en-US" sz="1800" b="0" i="0" dirty="0">
                <a:solidFill>
                  <a:srgbClr val="006FE0"/>
                </a:solidFill>
                <a:effectLst/>
                <a:latin typeface="inherit"/>
              </a:rPr>
              <a:t> </a:t>
            </a:r>
            <a:r>
              <a:rPr lang="en-US" sz="1800" b="0" i="0" dirty="0" err="1">
                <a:solidFill>
                  <a:srgbClr val="004ED0"/>
                </a:solidFill>
                <a:effectLst/>
                <a:latin typeface="inherit"/>
              </a:rPr>
              <a:t>Floyds_Pattern</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err="1">
                <a:solidFill>
                  <a:srgbClr val="800080"/>
                </a:solidFill>
                <a:effectLst/>
                <a:latin typeface="inherit"/>
              </a:rPr>
              <a:t>cout</a:t>
            </a:r>
            <a:r>
              <a:rPr lang="en-US" sz="1800" b="0" i="0" dirty="0">
                <a:solidFill>
                  <a:srgbClr val="006FE0"/>
                </a:solidFill>
                <a:effectLst/>
                <a:latin typeface="inherit"/>
              </a:rPr>
              <a:t>&lt;&lt;</a:t>
            </a:r>
            <a:r>
              <a:rPr lang="en-US" sz="1800" b="0" i="0" dirty="0">
                <a:solidFill>
                  <a:srgbClr val="008000"/>
                </a:solidFill>
                <a:effectLst/>
                <a:latin typeface="inherit"/>
              </a:rPr>
              <a:t>"enter </a:t>
            </a:r>
            <a:r>
              <a:rPr lang="en-US" sz="1800" b="0" i="0" dirty="0" err="1">
                <a:solidFill>
                  <a:srgbClr val="008000"/>
                </a:solidFill>
                <a:effectLst/>
                <a:latin typeface="inherit"/>
              </a:rPr>
              <a:t>no.of</a:t>
            </a:r>
            <a:r>
              <a:rPr lang="en-US" sz="1800" b="0" i="0" dirty="0">
                <a:solidFill>
                  <a:srgbClr val="008000"/>
                </a:solidFill>
                <a:effectLst/>
                <a:latin typeface="inherit"/>
              </a:rPr>
              <a:t> rows"</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err="1">
                <a:solidFill>
                  <a:srgbClr val="002D7A"/>
                </a:solidFill>
                <a:effectLst/>
                <a:latin typeface="inherit"/>
              </a:rPr>
              <a:t>cin</a:t>
            </a:r>
            <a:r>
              <a:rPr lang="en-US" sz="1800" b="0" i="0" dirty="0">
                <a:solidFill>
                  <a:srgbClr val="006FE0"/>
                </a:solidFill>
                <a:effectLst/>
                <a:latin typeface="inherit"/>
              </a:rPr>
              <a:t>&gt;&gt;</a:t>
            </a:r>
            <a:r>
              <a:rPr lang="en-US" sz="1800" b="0" i="0" dirty="0">
                <a:solidFill>
                  <a:srgbClr val="002D7A"/>
                </a:solidFill>
                <a:effectLst/>
                <a:latin typeface="inherit"/>
              </a:rPr>
              <a:t>n</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800080"/>
                </a:solidFill>
                <a:effectLst/>
                <a:latin typeface="inherit"/>
              </a:rPr>
              <a:t>friend</a:t>
            </a:r>
            <a:r>
              <a:rPr lang="en-US" sz="1800" b="0" i="0" dirty="0">
                <a:solidFill>
                  <a:srgbClr val="006FE0"/>
                </a:solidFill>
                <a:effectLst/>
                <a:latin typeface="inherit"/>
              </a:rPr>
              <a:t> </a:t>
            </a:r>
            <a:r>
              <a:rPr lang="en-US" sz="1800" b="0" i="0" dirty="0">
                <a:solidFill>
                  <a:srgbClr val="800080"/>
                </a:solidFill>
                <a:effectLst/>
                <a:latin typeface="inherit"/>
              </a:rPr>
              <a:t>int</a:t>
            </a:r>
            <a:r>
              <a:rPr lang="en-US" sz="1800" b="0" i="0" dirty="0">
                <a:solidFill>
                  <a:srgbClr val="006FE0"/>
                </a:solidFill>
                <a:effectLst/>
                <a:latin typeface="inherit"/>
              </a:rPr>
              <a:t> </a:t>
            </a:r>
            <a:r>
              <a:rPr lang="en-US" sz="1800" b="0" i="0" dirty="0">
                <a:solidFill>
                  <a:srgbClr val="004ED0"/>
                </a:solidFill>
                <a:effectLst/>
                <a:latin typeface="inherit"/>
              </a:rPr>
              <a:t>show</a:t>
            </a:r>
            <a:r>
              <a:rPr lang="en-US" sz="1800" b="0" i="0" dirty="0">
                <a:solidFill>
                  <a:srgbClr val="333333"/>
                </a:solidFill>
                <a:effectLst/>
                <a:latin typeface="inherit"/>
              </a:rPr>
              <a:t>(</a:t>
            </a:r>
            <a:r>
              <a:rPr lang="en-US" sz="1800" b="0" i="0" dirty="0" err="1">
                <a:solidFill>
                  <a:srgbClr val="002D7A"/>
                </a:solidFill>
                <a:effectLst/>
                <a:latin typeface="inherit"/>
              </a:rPr>
              <a:t>Floyds_Triangle</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p>
          <a:p>
            <a:pPr marL="0" indent="0" algn="l">
              <a:buNone/>
            </a:pPr>
            <a:r>
              <a:rPr lang="en-US" sz="1800" b="0" i="0" dirty="0">
                <a:solidFill>
                  <a:srgbClr val="800080"/>
                </a:solidFill>
                <a:effectLst/>
                <a:latin typeface="inherit"/>
              </a:rPr>
              <a:t>int</a:t>
            </a:r>
            <a:r>
              <a:rPr lang="en-US" sz="1800" b="0" i="0" dirty="0">
                <a:solidFill>
                  <a:srgbClr val="006FE0"/>
                </a:solidFill>
                <a:effectLst/>
                <a:latin typeface="inherit"/>
              </a:rPr>
              <a:t> </a:t>
            </a:r>
            <a:r>
              <a:rPr lang="en-US" sz="1800" b="0" i="0" dirty="0">
                <a:solidFill>
                  <a:srgbClr val="004ED0"/>
                </a:solidFill>
                <a:effectLst/>
                <a:latin typeface="inherit"/>
              </a:rPr>
              <a:t>main</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err="1">
                <a:solidFill>
                  <a:srgbClr val="002D7A"/>
                </a:solidFill>
                <a:effectLst/>
                <a:latin typeface="inherit"/>
              </a:rPr>
              <a:t>Floyds</a:t>
            </a:r>
            <a:r>
              <a:rPr lang="en-US" sz="1800" b="0" i="0" dirty="0" err="1">
                <a:solidFill>
                  <a:srgbClr val="333333"/>
                </a:solidFill>
                <a:effectLst/>
                <a:latin typeface="inherit"/>
              </a:rPr>
              <a:t>_</a:t>
            </a:r>
            <a:r>
              <a:rPr lang="en-US" sz="1800" b="0" i="0" dirty="0" err="1">
                <a:solidFill>
                  <a:srgbClr val="000000"/>
                </a:solidFill>
                <a:effectLst/>
                <a:latin typeface="Monaco"/>
              </a:rPr>
              <a:t>Triangle</a:t>
            </a:r>
            <a:r>
              <a:rPr lang="en-US" sz="1800" b="0" i="0" dirty="0">
                <a:solidFill>
                  <a:srgbClr val="006FE0"/>
                </a:solidFill>
                <a:effectLst/>
                <a:latin typeface="inherit"/>
              </a:rPr>
              <a:t> </a:t>
            </a:r>
            <a:r>
              <a:rPr lang="en-US" sz="1800" b="0" i="0" dirty="0">
                <a:solidFill>
                  <a:srgbClr val="002D7A"/>
                </a:solidFill>
                <a:effectLst/>
                <a:latin typeface="inherit"/>
              </a:rPr>
              <a:t>a</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err="1">
                <a:solidFill>
                  <a:srgbClr val="002D7A"/>
                </a:solidFill>
                <a:effectLst/>
                <a:latin typeface="inherit"/>
              </a:rPr>
              <a:t>a</a:t>
            </a:r>
            <a:r>
              <a:rPr lang="en-US" sz="1800" b="0" i="0" dirty="0" err="1">
                <a:solidFill>
                  <a:srgbClr val="333333"/>
                </a:solidFill>
                <a:effectLst/>
                <a:latin typeface="inherit"/>
              </a:rPr>
              <a:t>.</a:t>
            </a:r>
            <a:r>
              <a:rPr lang="en-US" sz="1800" b="0" i="0" dirty="0" err="1">
                <a:solidFill>
                  <a:srgbClr val="004ED0"/>
                </a:solidFill>
                <a:effectLst/>
                <a:latin typeface="inherit"/>
              </a:rPr>
              <a:t>Floyds_Pattern</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004ED0"/>
                </a:solidFill>
                <a:effectLst/>
                <a:latin typeface="inherit"/>
              </a:rPr>
              <a:t>show</a:t>
            </a:r>
            <a:r>
              <a:rPr lang="en-US" sz="1800" b="0" i="0" dirty="0">
                <a:solidFill>
                  <a:srgbClr val="333333"/>
                </a:solidFill>
                <a:effectLst/>
                <a:latin typeface="inherit"/>
              </a:rPr>
              <a:t>(</a:t>
            </a:r>
            <a:r>
              <a:rPr lang="en-US" sz="1800" b="0" i="0" dirty="0">
                <a:solidFill>
                  <a:srgbClr val="002D7A"/>
                </a:solidFill>
                <a:effectLst/>
                <a:latin typeface="inherit"/>
              </a:rPr>
              <a:t>a</a:t>
            </a:r>
            <a:r>
              <a:rPr lang="en-US" sz="1800" b="0" i="0" dirty="0">
                <a:solidFill>
                  <a:srgbClr val="333333"/>
                </a:solidFill>
                <a:effectLst/>
                <a:latin typeface="inherit"/>
              </a:rPr>
              <a:t>);</a:t>
            </a:r>
            <a:endParaRPr lang="en-US" sz="1800" b="0" i="0" dirty="0">
              <a:solidFill>
                <a:srgbClr val="000000"/>
              </a:solidFill>
              <a:effectLst/>
              <a:latin typeface="Monaco"/>
            </a:endParaRPr>
          </a:p>
          <a:p>
            <a:pPr marL="0" indent="0" algn="l">
              <a:buNone/>
            </a:pPr>
            <a:r>
              <a:rPr lang="en-US" sz="1800" b="0" i="0" dirty="0">
                <a:solidFill>
                  <a:srgbClr val="333333"/>
                </a:solidFill>
                <a:effectLst/>
                <a:latin typeface="inherit"/>
              </a:rPr>
              <a:t>}</a:t>
            </a:r>
            <a:endParaRPr lang="en-US" sz="1800" b="0" i="0" dirty="0">
              <a:solidFill>
                <a:srgbClr val="000000"/>
              </a:solidFill>
              <a:effectLst/>
              <a:latin typeface="Monaco"/>
            </a:endParaRPr>
          </a:p>
          <a:p>
            <a:endParaRPr lang="en-US" sz="3200" dirty="0"/>
          </a:p>
          <a:p>
            <a:pPr marL="0" indent="0" algn="l">
              <a:buNone/>
            </a:pPr>
            <a:endParaRPr lang="en-US" sz="1800" b="0" i="0" dirty="0">
              <a:solidFill>
                <a:srgbClr val="000000"/>
              </a:solidFill>
              <a:effectLst/>
              <a:latin typeface="Monaco"/>
            </a:endParaRPr>
          </a:p>
        </p:txBody>
      </p:sp>
      <p:sp>
        <p:nvSpPr>
          <p:cNvPr id="8" name="Content Placeholder 7">
            <a:extLst>
              <a:ext uri="{FF2B5EF4-FFF2-40B4-BE49-F238E27FC236}">
                <a16:creationId xmlns:a16="http://schemas.microsoft.com/office/drawing/2014/main" id="{CF661953-5186-4B90-A31F-AA72492BA33D}"/>
              </a:ext>
            </a:extLst>
          </p:cNvPr>
          <p:cNvSpPr>
            <a:spLocks noGrp="1"/>
          </p:cNvSpPr>
          <p:nvPr>
            <p:ph sz="half" idx="2"/>
          </p:nvPr>
        </p:nvSpPr>
        <p:spPr>
          <a:xfrm>
            <a:off x="5475767" y="0"/>
            <a:ext cx="5261344" cy="6858000"/>
          </a:xfrm>
        </p:spPr>
        <p:txBody>
          <a:bodyPr>
            <a:normAutofit fontScale="32500" lnSpcReduction="20000"/>
          </a:bodyPr>
          <a:lstStyle/>
          <a:p>
            <a:pPr marL="0" indent="0" algn="l">
              <a:buNone/>
            </a:pPr>
            <a:r>
              <a:rPr lang="en-US" sz="4500" b="0" i="0" dirty="0">
                <a:solidFill>
                  <a:srgbClr val="800080"/>
                </a:solidFill>
                <a:effectLst/>
                <a:latin typeface="inherit"/>
              </a:rPr>
              <a:t>int</a:t>
            </a:r>
            <a:r>
              <a:rPr lang="en-US" sz="4500" b="0" i="0" dirty="0">
                <a:solidFill>
                  <a:srgbClr val="006FE0"/>
                </a:solidFill>
                <a:effectLst/>
                <a:latin typeface="inherit"/>
              </a:rPr>
              <a:t> </a:t>
            </a:r>
            <a:r>
              <a:rPr lang="en-US" sz="4500" b="0" i="0" dirty="0">
                <a:solidFill>
                  <a:srgbClr val="004ED0"/>
                </a:solidFill>
                <a:effectLst/>
                <a:latin typeface="inherit"/>
              </a:rPr>
              <a:t>show</a:t>
            </a:r>
            <a:r>
              <a:rPr lang="en-US" sz="4500" b="0" i="0" dirty="0">
                <a:solidFill>
                  <a:srgbClr val="006FE0"/>
                </a:solidFill>
                <a:effectLst/>
                <a:latin typeface="inherit"/>
              </a:rPr>
              <a:t> </a:t>
            </a:r>
            <a:r>
              <a:rPr lang="en-US" sz="4500" b="0" i="0" dirty="0">
                <a:solidFill>
                  <a:srgbClr val="333333"/>
                </a:solidFill>
                <a:effectLst/>
                <a:latin typeface="inherit"/>
              </a:rPr>
              <a:t>(</a:t>
            </a:r>
            <a:r>
              <a:rPr lang="en-US" sz="4500" b="0" i="0" dirty="0" err="1">
                <a:solidFill>
                  <a:srgbClr val="002D7A"/>
                </a:solidFill>
                <a:effectLst/>
                <a:latin typeface="inherit"/>
              </a:rPr>
              <a:t>Floyds</a:t>
            </a:r>
            <a:r>
              <a:rPr lang="en-US" sz="4500" b="0" i="0" dirty="0" err="1">
                <a:solidFill>
                  <a:srgbClr val="333333"/>
                </a:solidFill>
                <a:effectLst/>
                <a:latin typeface="inherit"/>
              </a:rPr>
              <a:t>_</a:t>
            </a:r>
            <a:r>
              <a:rPr lang="en-US" sz="4500" b="0" i="0" dirty="0" err="1">
                <a:solidFill>
                  <a:srgbClr val="000000"/>
                </a:solidFill>
                <a:effectLst/>
                <a:latin typeface="Monaco"/>
              </a:rPr>
              <a:t>Triangle</a:t>
            </a:r>
            <a:r>
              <a:rPr lang="en-US" sz="4500" b="0" i="0" dirty="0">
                <a:solidFill>
                  <a:srgbClr val="006FE0"/>
                </a:solidFill>
                <a:effectLst/>
                <a:latin typeface="inherit"/>
              </a:rPr>
              <a:t> </a:t>
            </a:r>
            <a:r>
              <a:rPr lang="en-US" sz="4500" b="0" i="0" dirty="0">
                <a:solidFill>
                  <a:srgbClr val="002D7A"/>
                </a:solidFill>
                <a:effectLst/>
                <a:latin typeface="inherit"/>
              </a:rPr>
              <a:t>a</a:t>
            </a:r>
            <a:r>
              <a:rPr lang="en-US" sz="4500" b="0" i="0" dirty="0">
                <a:solidFill>
                  <a:srgbClr val="333333"/>
                </a:solidFill>
                <a:effectLst/>
                <a:latin typeface="inherit"/>
              </a:rPr>
              <a:t>)</a:t>
            </a:r>
            <a:r>
              <a:rPr lang="en-US" sz="4500" dirty="0">
                <a:solidFill>
                  <a:srgbClr val="000000"/>
                </a:solidFill>
                <a:latin typeface="Monaco"/>
              </a:rPr>
              <a:t> </a:t>
            </a: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800080"/>
                </a:solidFill>
                <a:effectLst/>
                <a:latin typeface="inherit"/>
              </a:rPr>
              <a:t>for</a:t>
            </a:r>
            <a:r>
              <a:rPr lang="en-US" sz="4500" b="0" i="0" dirty="0">
                <a:solidFill>
                  <a:srgbClr val="333333"/>
                </a:solidFill>
                <a:effectLst/>
                <a:latin typeface="inherit"/>
              </a:rPr>
              <a: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i</a:t>
            </a:r>
            <a:r>
              <a:rPr lang="en-US" sz="4500" b="0" i="0" dirty="0">
                <a:solidFill>
                  <a:srgbClr val="006FE0"/>
                </a:solidFill>
                <a:effectLst/>
                <a:latin typeface="inherit"/>
              </a:rPr>
              <a:t>=</a:t>
            </a:r>
            <a:r>
              <a:rPr lang="en-US" sz="4500" b="0" i="0" dirty="0">
                <a:solidFill>
                  <a:srgbClr val="CE0000"/>
                </a:solidFill>
                <a:effectLst/>
                <a:latin typeface="inherit"/>
              </a:rPr>
              <a:t>1</a:t>
            </a:r>
            <a:r>
              <a:rPr lang="en-US" sz="4500" b="0" i="0" dirty="0">
                <a:solidFill>
                  <a:srgbClr val="333333"/>
                </a:solidFill>
                <a:effectLst/>
                <a:latin typeface="inherit"/>
              </a:rPr>
              <a:t>;</a:t>
            </a:r>
            <a:r>
              <a:rPr lang="en-US" sz="4500" b="0" i="0" dirty="0">
                <a:solidFill>
                  <a:srgbClr val="002D7A"/>
                </a:solidFill>
                <a:effectLst/>
                <a:latin typeface="inherit"/>
              </a:rPr>
              <a:t>a</a:t>
            </a:r>
            <a:r>
              <a:rPr lang="en-US" sz="4500" b="0" i="0" dirty="0">
                <a:solidFill>
                  <a:srgbClr val="333333"/>
                </a:solidFill>
                <a:effectLst/>
                <a:latin typeface="inherit"/>
              </a:rPr>
              <a:t>.</a:t>
            </a:r>
            <a:r>
              <a:rPr lang="en-US" sz="4500" b="0" i="0" dirty="0">
                <a:solidFill>
                  <a:srgbClr val="002D7A"/>
                </a:solidFill>
                <a:effectLst/>
                <a:latin typeface="inherit"/>
              </a:rPr>
              <a:t>i</a:t>
            </a:r>
            <a:r>
              <a:rPr lang="en-US" sz="4500" b="0" i="0" dirty="0">
                <a:solidFill>
                  <a:srgbClr val="006FE0"/>
                </a:solidFill>
                <a:effectLst/>
                <a:latin typeface="inherit"/>
              </a:rPr>
              <a:t>&lt;=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n</a:t>
            </a:r>
            <a:r>
              <a:rPr lang="en-US" sz="4500" b="0" i="0" dirty="0" err="1">
                <a:solidFill>
                  <a:srgbClr val="333333"/>
                </a:solidFill>
                <a:effectLst/>
                <a:latin typeface="inherit"/>
              </a:rPr>
              <a: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i</a:t>
            </a:r>
            <a:r>
              <a:rPr lang="en-US" sz="4500" b="0" i="0" dirty="0">
                <a:solidFill>
                  <a:srgbClr val="006FE0"/>
                </a:solidFill>
                <a:effectLst/>
                <a:latin typeface="inherit"/>
              </a:rPr>
              <a:t>++</a:t>
            </a:r>
            <a:r>
              <a:rPr lang="en-US" sz="4500" b="0" i="0" dirty="0">
                <a:solidFill>
                  <a:srgbClr val="333333"/>
                </a:solidFill>
                <a:effectLst/>
                <a:latin typeface="inherit"/>
              </a:rPr>
              <a:t>)</a:t>
            </a:r>
            <a:r>
              <a:rPr lang="en-US" sz="4500" dirty="0">
                <a:solidFill>
                  <a:srgbClr val="000000"/>
                </a:solidFill>
                <a:latin typeface="Monaco"/>
              </a:rPr>
              <a:t>  </a:t>
            </a: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800080"/>
                </a:solidFill>
                <a:effectLst/>
                <a:latin typeface="inherit"/>
              </a:rPr>
              <a:t>if</a:t>
            </a:r>
            <a:r>
              <a:rPr lang="en-US" sz="4500" b="0" i="0" dirty="0">
                <a:solidFill>
                  <a:srgbClr val="333333"/>
                </a:solidFill>
                <a:effectLst/>
                <a:latin typeface="inherit"/>
              </a:rPr>
              <a:t>(</a:t>
            </a:r>
            <a:r>
              <a:rPr lang="en-US" sz="4500" b="0" i="0" dirty="0">
                <a:solidFill>
                  <a:srgbClr val="002D7A"/>
                </a:solidFill>
                <a:effectLst/>
                <a:latin typeface="inherit"/>
              </a:rPr>
              <a:t>a</a:t>
            </a:r>
            <a:r>
              <a:rPr lang="en-US" sz="4500" b="0" i="0" dirty="0">
                <a:solidFill>
                  <a:srgbClr val="333333"/>
                </a:solidFill>
                <a:effectLst/>
                <a:latin typeface="inherit"/>
              </a:rPr>
              <a:t>.</a:t>
            </a:r>
            <a:r>
              <a:rPr lang="en-US" sz="4500" b="0" i="0" dirty="0">
                <a:solidFill>
                  <a:srgbClr val="002D7A"/>
                </a:solidFill>
                <a:effectLst/>
                <a:latin typeface="inherit"/>
              </a:rPr>
              <a:t>i</a:t>
            </a:r>
            <a:r>
              <a:rPr lang="en-US" sz="4500" b="0" i="0" dirty="0">
                <a:solidFill>
                  <a:srgbClr val="006FE0"/>
                </a:solidFill>
                <a:effectLst/>
                <a:latin typeface="inherit"/>
              </a:rPr>
              <a:t>%</a:t>
            </a:r>
            <a:r>
              <a:rPr lang="en-US" sz="4500" b="0" i="0" dirty="0">
                <a:solidFill>
                  <a:srgbClr val="CE0000"/>
                </a:solidFill>
                <a:effectLst/>
                <a:latin typeface="inherit"/>
              </a:rPr>
              <a:t>2</a:t>
            </a:r>
            <a:r>
              <a:rPr lang="en-US" sz="4500" b="0" i="0" dirty="0">
                <a:solidFill>
                  <a:srgbClr val="006FE0"/>
                </a:solidFill>
                <a:effectLst/>
                <a:latin typeface="inherit"/>
              </a:rPr>
              <a:t>==</a:t>
            </a:r>
            <a:r>
              <a:rPr lang="en-US" sz="4500" b="0" i="0" dirty="0">
                <a:solidFill>
                  <a:srgbClr val="CE0000"/>
                </a:solidFill>
                <a:effectLst/>
                <a:latin typeface="inherit"/>
              </a:rPr>
              <a:t>0</a:t>
            </a:r>
            <a:r>
              <a:rPr lang="en-US" sz="4500" b="0" i="0" dirty="0">
                <a:solidFill>
                  <a:srgbClr val="333333"/>
                </a:solidFill>
                <a:effectLst/>
                <a:latin typeface="inherit"/>
              </a:rPr>
              <a:t>)</a:t>
            </a:r>
            <a:r>
              <a:rPr lang="en-US" sz="4500" dirty="0">
                <a:solidFill>
                  <a:srgbClr val="000000"/>
                </a:solidFill>
                <a:latin typeface="Monaco"/>
              </a:rPr>
              <a:t>   </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p</a:t>
            </a:r>
            <a:r>
              <a:rPr lang="en-US" sz="4500" b="0" i="0" dirty="0">
                <a:solidFill>
                  <a:srgbClr val="006FE0"/>
                </a:solidFill>
                <a:effectLst/>
                <a:latin typeface="inherit"/>
              </a:rPr>
              <a:t>=</a:t>
            </a:r>
            <a:r>
              <a:rPr lang="en-US" sz="4500" b="0" i="0" dirty="0">
                <a:solidFill>
                  <a:srgbClr val="CE0000"/>
                </a:solidFill>
                <a:effectLst/>
                <a:latin typeface="inherit"/>
              </a:rPr>
              <a:t>1</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q</a:t>
            </a:r>
            <a:r>
              <a:rPr lang="en-US" sz="4500" b="0" i="0" dirty="0">
                <a:solidFill>
                  <a:srgbClr val="006FE0"/>
                </a:solidFill>
                <a:effectLst/>
                <a:latin typeface="inherit"/>
              </a:rPr>
              <a:t>=</a:t>
            </a:r>
            <a:r>
              <a:rPr lang="en-US" sz="4500" b="0" i="0" dirty="0">
                <a:solidFill>
                  <a:srgbClr val="CE0000"/>
                </a:solidFill>
                <a:effectLst/>
                <a:latin typeface="inherit"/>
              </a:rPr>
              <a:t>0</a:t>
            </a:r>
            <a:r>
              <a:rPr lang="en-US" sz="4500" b="0" i="0" dirty="0">
                <a:solidFill>
                  <a:srgbClr val="333333"/>
                </a:solidFill>
                <a:effectLst/>
                <a:latin typeface="inherit"/>
              </a:rPr>
              <a:t>;    }</a:t>
            </a:r>
            <a:endParaRPr lang="en-US" sz="4500" b="0" i="0" dirty="0">
              <a:solidFill>
                <a:srgbClr val="000000"/>
              </a:solidFill>
              <a:effectLst/>
              <a:latin typeface="Monaco"/>
            </a:endParaRPr>
          </a:p>
          <a:p>
            <a:pPr marL="0" indent="0" algn="l">
              <a:buNone/>
            </a:pPr>
            <a:r>
              <a:rPr lang="en-US" sz="4500" dirty="0">
                <a:solidFill>
                  <a:srgbClr val="800080"/>
                </a:solidFill>
                <a:latin typeface="inherit"/>
              </a:rPr>
              <a:t>e</a:t>
            </a:r>
            <a:r>
              <a:rPr lang="en-US" sz="4500" b="0" i="0" dirty="0">
                <a:solidFill>
                  <a:srgbClr val="800080"/>
                </a:solidFill>
                <a:effectLst/>
                <a:latin typeface="inherit"/>
              </a:rPr>
              <a:t>lse</a:t>
            </a:r>
            <a:r>
              <a:rPr lang="en-US" sz="4500" dirty="0">
                <a:solidFill>
                  <a:srgbClr val="000000"/>
                </a:solidFill>
                <a:latin typeface="Monaco"/>
              </a:rPr>
              <a:t>  </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p</a:t>
            </a:r>
            <a:r>
              <a:rPr lang="en-US" sz="4500" b="0" i="0" dirty="0">
                <a:solidFill>
                  <a:srgbClr val="006FE0"/>
                </a:solidFill>
                <a:effectLst/>
                <a:latin typeface="inherit"/>
              </a:rPr>
              <a:t>=</a:t>
            </a:r>
            <a:r>
              <a:rPr lang="en-US" sz="4500" b="0" i="0" dirty="0">
                <a:solidFill>
                  <a:srgbClr val="CE0000"/>
                </a:solidFill>
                <a:effectLst/>
                <a:latin typeface="inherit"/>
              </a:rPr>
              <a:t>0</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q</a:t>
            </a:r>
            <a:r>
              <a:rPr lang="en-US" sz="4500" b="0" i="0" dirty="0">
                <a:solidFill>
                  <a:srgbClr val="006FE0"/>
                </a:solidFill>
                <a:effectLst/>
                <a:latin typeface="inherit"/>
              </a:rPr>
              <a:t>=</a:t>
            </a:r>
            <a:r>
              <a:rPr lang="en-US" sz="4500" b="0" i="0" dirty="0">
                <a:solidFill>
                  <a:srgbClr val="CE0000"/>
                </a:solidFill>
                <a:effectLst/>
                <a:latin typeface="inherit"/>
              </a:rPr>
              <a:t>1</a:t>
            </a:r>
            <a:r>
              <a:rPr lang="en-US" sz="4500" b="0" i="0" dirty="0">
                <a:solidFill>
                  <a:srgbClr val="333333"/>
                </a:solidFill>
                <a:effectLst/>
                <a:latin typeface="inherit"/>
              </a:rPr>
              <a:t>;</a:t>
            </a:r>
            <a:r>
              <a:rPr lang="en-US" sz="4500" dirty="0">
                <a:solidFill>
                  <a:srgbClr val="000000"/>
                </a:solidFill>
                <a:latin typeface="Monaco"/>
              </a:rPr>
              <a:t>  </a:t>
            </a:r>
            <a:r>
              <a:rPr lang="en-US" sz="4500" b="0" i="0" dirty="0">
                <a:solidFill>
                  <a:srgbClr val="333333"/>
                </a:solidFill>
                <a:effectLst/>
                <a:latin typeface="inherit"/>
              </a:rPr>
              <a:t>}</a:t>
            </a:r>
            <a:endParaRPr lang="en-US" sz="4500" b="0" i="0" dirty="0">
              <a:solidFill>
                <a:srgbClr val="800080"/>
              </a:solidFill>
              <a:effectLst/>
              <a:latin typeface="inherit"/>
            </a:endParaRPr>
          </a:p>
          <a:p>
            <a:pPr marL="0" indent="0" algn="l">
              <a:buNone/>
            </a:pPr>
            <a:r>
              <a:rPr lang="en-US" sz="4500" b="0" i="0" dirty="0">
                <a:solidFill>
                  <a:srgbClr val="800080"/>
                </a:solidFill>
                <a:effectLst/>
                <a:latin typeface="inherit"/>
              </a:rPr>
              <a:t>for</a:t>
            </a:r>
            <a:r>
              <a:rPr lang="en-US" sz="4500" b="0" i="0" dirty="0">
                <a:solidFill>
                  <a:srgbClr val="333333"/>
                </a:solidFill>
                <a:effectLst/>
                <a:latin typeface="inherit"/>
              </a:rPr>
              <a: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j</a:t>
            </a:r>
            <a:r>
              <a:rPr lang="en-US" sz="4500" b="0" i="0" dirty="0">
                <a:solidFill>
                  <a:srgbClr val="006FE0"/>
                </a:solidFill>
                <a:effectLst/>
                <a:latin typeface="inherit"/>
              </a:rPr>
              <a:t>=</a:t>
            </a:r>
            <a:r>
              <a:rPr lang="en-US" sz="4500" b="0" i="0" dirty="0">
                <a:solidFill>
                  <a:srgbClr val="CE0000"/>
                </a:solidFill>
                <a:effectLst/>
                <a:latin typeface="inherit"/>
              </a:rPr>
              <a:t>1</a:t>
            </a:r>
            <a:r>
              <a:rPr lang="en-US" sz="4500" b="0" i="0" dirty="0">
                <a:solidFill>
                  <a:srgbClr val="333333"/>
                </a:solidFill>
                <a:effectLst/>
                <a:latin typeface="inherit"/>
              </a:rPr>
              <a:t>;</a:t>
            </a:r>
            <a:r>
              <a:rPr lang="en-US" sz="4500" b="0" i="0" dirty="0">
                <a:solidFill>
                  <a:srgbClr val="002D7A"/>
                </a:solidFill>
                <a:effectLst/>
                <a:latin typeface="inherit"/>
              </a:rPr>
              <a:t>a</a:t>
            </a:r>
            <a:r>
              <a:rPr lang="en-US" sz="4500" b="0" i="0" dirty="0">
                <a:solidFill>
                  <a:srgbClr val="333333"/>
                </a:solidFill>
                <a:effectLst/>
                <a:latin typeface="inherit"/>
              </a:rPr>
              <a:t>.</a:t>
            </a:r>
            <a:r>
              <a:rPr lang="en-US" sz="4500" b="0" i="0" dirty="0">
                <a:solidFill>
                  <a:srgbClr val="002D7A"/>
                </a:solidFill>
                <a:effectLst/>
                <a:latin typeface="inherit"/>
              </a:rPr>
              <a:t>j</a:t>
            </a:r>
            <a:r>
              <a:rPr lang="en-US" sz="4500" b="0" i="0" dirty="0">
                <a:solidFill>
                  <a:srgbClr val="006FE0"/>
                </a:solidFill>
                <a:effectLst/>
                <a:latin typeface="inherit"/>
              </a:rPr>
              <a:t>&lt;=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i</a:t>
            </a:r>
            <a:r>
              <a:rPr lang="en-US" sz="4500" b="0" i="0" dirty="0" err="1">
                <a:solidFill>
                  <a:srgbClr val="333333"/>
                </a:solidFill>
                <a:effectLst/>
                <a:latin typeface="inherit"/>
              </a:rPr>
              <a: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j</a:t>
            </a:r>
            <a:r>
              <a:rPr lang="en-US" sz="4500" b="0" i="0" dirty="0">
                <a:solidFill>
                  <a:srgbClr val="006FE0"/>
                </a:solidFill>
                <a:effectLst/>
                <a:latin typeface="inherit"/>
              </a:rPr>
              <a:t>++</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800080"/>
                </a:solidFill>
                <a:effectLst/>
                <a:latin typeface="inherit"/>
              </a:rPr>
              <a:t>if</a:t>
            </a:r>
            <a:r>
              <a:rPr lang="en-US" sz="4500" b="0" i="0" dirty="0">
                <a:solidFill>
                  <a:srgbClr val="333333"/>
                </a:solidFill>
                <a:effectLst/>
                <a:latin typeface="inherit"/>
              </a:rPr>
              <a:t>(</a:t>
            </a:r>
            <a:r>
              <a:rPr lang="en-US" sz="4500" b="0" i="0" dirty="0">
                <a:solidFill>
                  <a:srgbClr val="002D7A"/>
                </a:solidFill>
                <a:effectLst/>
                <a:latin typeface="inherit"/>
              </a:rPr>
              <a:t>a</a:t>
            </a:r>
            <a:r>
              <a:rPr lang="en-US" sz="4500" b="0" i="0" dirty="0">
                <a:solidFill>
                  <a:srgbClr val="333333"/>
                </a:solidFill>
                <a:effectLst/>
                <a:latin typeface="inherit"/>
              </a:rPr>
              <a:t>.</a:t>
            </a:r>
            <a:r>
              <a:rPr lang="en-US" sz="4500" b="0" i="0" dirty="0">
                <a:solidFill>
                  <a:srgbClr val="002D7A"/>
                </a:solidFill>
                <a:effectLst/>
                <a:latin typeface="inherit"/>
              </a:rPr>
              <a:t>j</a:t>
            </a:r>
            <a:r>
              <a:rPr lang="en-US" sz="4500" b="0" i="0" dirty="0">
                <a:solidFill>
                  <a:srgbClr val="006FE0"/>
                </a:solidFill>
                <a:effectLst/>
                <a:latin typeface="inherit"/>
              </a:rPr>
              <a:t>%</a:t>
            </a:r>
            <a:r>
              <a:rPr lang="en-US" sz="4500" b="0" i="0" dirty="0">
                <a:solidFill>
                  <a:srgbClr val="CE0000"/>
                </a:solidFill>
                <a:effectLst/>
                <a:latin typeface="inherit"/>
              </a:rPr>
              <a:t>2</a:t>
            </a:r>
            <a:r>
              <a:rPr lang="en-US" sz="4500" b="0" i="0" dirty="0">
                <a:solidFill>
                  <a:srgbClr val="006FE0"/>
                </a:solidFill>
                <a:effectLst/>
                <a:latin typeface="inherit"/>
              </a:rPr>
              <a:t>==</a:t>
            </a:r>
            <a:r>
              <a:rPr lang="en-US" sz="4500" b="0" i="0" dirty="0">
                <a:solidFill>
                  <a:srgbClr val="CE0000"/>
                </a:solidFill>
                <a:effectLst/>
                <a:latin typeface="inherit"/>
              </a:rPr>
              <a:t>0</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800080"/>
                </a:solidFill>
                <a:effectLst/>
                <a:latin typeface="inherit"/>
              </a:rPr>
              <a:t>cout</a:t>
            </a:r>
            <a:r>
              <a:rPr lang="en-US" sz="4500" b="0" i="0" dirty="0">
                <a:solidFill>
                  <a:srgbClr val="006FE0"/>
                </a:solidFill>
                <a:effectLst/>
                <a:latin typeface="inherit"/>
              </a:rPr>
              <a:t>&lt;&lt;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p</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800080"/>
                </a:solidFill>
                <a:effectLst/>
                <a:latin typeface="inherit"/>
              </a:rPr>
              <a:t>else</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800080"/>
                </a:solidFill>
                <a:effectLst/>
                <a:latin typeface="inherit"/>
              </a:rPr>
              <a:t>cout</a:t>
            </a:r>
            <a:r>
              <a:rPr lang="en-US" sz="4500" b="0" i="0" dirty="0">
                <a:solidFill>
                  <a:srgbClr val="006FE0"/>
                </a:solidFill>
                <a:effectLst/>
                <a:latin typeface="inherit"/>
              </a:rPr>
              <a:t>&lt;&lt;</a:t>
            </a:r>
            <a:r>
              <a:rPr lang="en-US" sz="4500" b="0" i="0" dirty="0" err="1">
                <a:solidFill>
                  <a:srgbClr val="002D7A"/>
                </a:solidFill>
                <a:effectLst/>
                <a:latin typeface="inherit"/>
              </a:rPr>
              <a:t>a</a:t>
            </a:r>
            <a:r>
              <a:rPr lang="en-US" sz="4500" b="0" i="0" dirty="0" err="1">
                <a:solidFill>
                  <a:srgbClr val="333333"/>
                </a:solidFill>
                <a:effectLst/>
                <a:latin typeface="inherit"/>
              </a:rPr>
              <a:t>.</a:t>
            </a:r>
            <a:r>
              <a:rPr lang="en-US" sz="4500" b="0" i="0" dirty="0" err="1">
                <a:solidFill>
                  <a:srgbClr val="002D7A"/>
                </a:solidFill>
                <a:effectLst/>
                <a:latin typeface="inherit"/>
              </a:rPr>
              <a:t>q</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err="1">
                <a:solidFill>
                  <a:srgbClr val="800080"/>
                </a:solidFill>
                <a:effectLst/>
                <a:latin typeface="inherit"/>
              </a:rPr>
              <a:t>cout</a:t>
            </a:r>
            <a:r>
              <a:rPr lang="en-US" sz="4500" b="0" i="0" dirty="0">
                <a:solidFill>
                  <a:srgbClr val="006FE0"/>
                </a:solidFill>
                <a:effectLst/>
                <a:latin typeface="inherit"/>
              </a:rPr>
              <a:t>&lt;&lt;</a:t>
            </a:r>
            <a:r>
              <a:rPr lang="en-US" sz="4500" b="0" i="0" dirty="0" err="1">
                <a:solidFill>
                  <a:srgbClr val="002D7A"/>
                </a:solidFill>
                <a:effectLst/>
                <a:latin typeface="inherit"/>
              </a:rPr>
              <a:t>endl</a:t>
            </a: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lgn="l">
              <a:buNone/>
            </a:pPr>
            <a:r>
              <a:rPr lang="en-US" sz="4500" b="0" i="0" dirty="0">
                <a:solidFill>
                  <a:srgbClr val="333333"/>
                </a:solidFill>
                <a:effectLst/>
                <a:latin typeface="inherit"/>
              </a:rPr>
              <a:t>}</a:t>
            </a:r>
            <a:endParaRPr lang="en-US" sz="4500" b="0" i="0" dirty="0">
              <a:solidFill>
                <a:srgbClr val="000000"/>
              </a:solidFill>
              <a:effectLst/>
              <a:latin typeface="Monaco"/>
            </a:endParaRPr>
          </a:p>
          <a:p>
            <a:pPr marL="0" indent="0">
              <a:buNone/>
            </a:pPr>
            <a:endParaRPr lang="en-US" sz="2800" dirty="0"/>
          </a:p>
          <a:p>
            <a:pPr marL="0" indent="0" algn="l">
              <a:buNone/>
            </a:pPr>
            <a:endParaRPr lang="en-US" sz="2800" b="0" i="0" dirty="0">
              <a:solidFill>
                <a:srgbClr val="000000"/>
              </a:solidFill>
              <a:effectLst/>
              <a:latin typeface="Monaco"/>
            </a:endParaRPr>
          </a:p>
          <a:p>
            <a:pPr marL="0" indent="0" algn="l">
              <a:buNone/>
            </a:pPr>
            <a:endParaRPr lang="en-US" b="0" i="0" dirty="0">
              <a:solidFill>
                <a:srgbClr val="800080"/>
              </a:solidFill>
              <a:effectLst/>
              <a:latin typeface="inherit"/>
            </a:endParaRPr>
          </a:p>
          <a:p>
            <a:pPr marL="0" indent="0" algn="l">
              <a:buNone/>
            </a:pPr>
            <a:endParaRPr lang="en-US" sz="7200" b="0" i="0" dirty="0">
              <a:solidFill>
                <a:srgbClr val="800080"/>
              </a:solidFill>
              <a:effectLst/>
              <a:latin typeface="inherit"/>
            </a:endParaRPr>
          </a:p>
        </p:txBody>
      </p:sp>
    </p:spTree>
    <p:extLst>
      <p:ext uri="{BB962C8B-B14F-4D97-AF65-F5344CB8AC3E}">
        <p14:creationId xmlns:p14="http://schemas.microsoft.com/office/powerpoint/2010/main" val="187627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F1F6-886D-4873-8F03-7F34A673CD34}"/>
              </a:ext>
            </a:extLst>
          </p:cNvPr>
          <p:cNvSpPr>
            <a:spLocks noGrp="1"/>
          </p:cNvSpPr>
          <p:nvPr>
            <p:ph type="title"/>
          </p:nvPr>
        </p:nvSpPr>
        <p:spPr/>
        <p:txBody>
          <a:bodyPr>
            <a:normAutofit/>
          </a:bodyPr>
          <a:lstStyle/>
          <a:p>
            <a:r>
              <a:rPr lang="en-US" b="1" dirty="0"/>
              <a:t>Constructor Overloading </a:t>
            </a:r>
            <a:br>
              <a:rPr lang="en-US" b="1" dirty="0"/>
            </a:br>
            <a:endParaRPr lang="en-US" sz="2700" b="1" dirty="0"/>
          </a:p>
        </p:txBody>
      </p:sp>
      <p:sp>
        <p:nvSpPr>
          <p:cNvPr id="4" name="Content Placeholder 3">
            <a:extLst>
              <a:ext uri="{FF2B5EF4-FFF2-40B4-BE49-F238E27FC236}">
                <a16:creationId xmlns:a16="http://schemas.microsoft.com/office/drawing/2014/main" id="{C87E1D57-B9C6-4BD2-99F0-7D2FF53AAAB1}"/>
              </a:ext>
            </a:extLst>
          </p:cNvPr>
          <p:cNvSpPr>
            <a:spLocks noGrp="1"/>
          </p:cNvSpPr>
          <p:nvPr>
            <p:ph idx="1"/>
          </p:nvPr>
        </p:nvSpPr>
        <p:spPr/>
        <p:txBody>
          <a:bodyPr/>
          <a:lstStyle/>
          <a:p>
            <a:pPr algn="just">
              <a:buFont typeface="Wingdings" panose="05000000000000000000" pitchFamily="2" charset="2"/>
              <a:buChar char="q"/>
            </a:pPr>
            <a:r>
              <a:rPr lang="en-US" sz="2800" dirty="0"/>
              <a:t>The process of declaring multiple constructors with same name but different parameters is known as constructor overloading. The Constructor with same name must differ in one of the following ways:</a:t>
            </a:r>
            <a:br>
              <a:rPr lang="en-US" sz="2800" dirty="0"/>
            </a:br>
            <a:r>
              <a:rPr lang="en-US" sz="2800" dirty="0"/>
              <a:t>	</a:t>
            </a:r>
          </a:p>
          <a:p>
            <a:pPr lvl="1">
              <a:buFont typeface="Wingdings" panose="05000000000000000000" pitchFamily="2" charset="2"/>
              <a:buChar char="§"/>
            </a:pPr>
            <a:r>
              <a:rPr lang="en-US" sz="2800" dirty="0"/>
              <a:t>Number of parameters</a:t>
            </a:r>
          </a:p>
          <a:p>
            <a:pPr lvl="1">
              <a:buFont typeface="Wingdings" panose="05000000000000000000" pitchFamily="2" charset="2"/>
              <a:buChar char="§"/>
            </a:pPr>
            <a:r>
              <a:rPr lang="en-US" sz="2800" dirty="0"/>
              <a:t>Type of  parameters</a:t>
            </a:r>
          </a:p>
          <a:p>
            <a:pPr lvl="1">
              <a:buFont typeface="Wingdings" panose="05000000000000000000" pitchFamily="2" charset="2"/>
              <a:buChar char="§"/>
            </a:pPr>
            <a:r>
              <a:rPr lang="en-US" sz="2800" dirty="0"/>
              <a:t>Sequence of parameters</a:t>
            </a:r>
          </a:p>
        </p:txBody>
      </p:sp>
    </p:spTree>
    <p:extLst>
      <p:ext uri="{BB962C8B-B14F-4D97-AF65-F5344CB8AC3E}">
        <p14:creationId xmlns:p14="http://schemas.microsoft.com/office/powerpoint/2010/main" val="364558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0F59-C82A-4B25-A06F-735669A821B6}"/>
              </a:ext>
            </a:extLst>
          </p:cNvPr>
          <p:cNvSpPr>
            <a:spLocks noGrp="1"/>
          </p:cNvSpPr>
          <p:nvPr>
            <p:ph type="title"/>
          </p:nvPr>
        </p:nvSpPr>
        <p:spPr>
          <a:xfrm>
            <a:off x="838200" y="1170432"/>
            <a:ext cx="10515600" cy="4114800"/>
          </a:xfrm>
        </p:spPr>
        <p:txBody>
          <a:bodyPr>
            <a:normAutofit/>
          </a:bodyPr>
          <a:lstStyle/>
          <a:p>
            <a:pPr algn="just"/>
            <a:r>
              <a:rPr lang="en-US" sz="3600" b="1" dirty="0"/>
              <a:t>Task:</a:t>
            </a:r>
            <a:br>
              <a:rPr lang="en-US" sz="3600" b="1" dirty="0"/>
            </a:br>
            <a:r>
              <a:rPr lang="en-US" sz="3600" dirty="0"/>
              <a:t>Write a </a:t>
            </a:r>
            <a:r>
              <a:rPr lang="en-US" sz="3600" b="1" dirty="0"/>
              <a:t>Class</a:t>
            </a:r>
            <a:r>
              <a:rPr lang="en-US" sz="3600" dirty="0"/>
              <a:t> </a:t>
            </a:r>
            <a:r>
              <a:rPr lang="en-US" sz="3600" b="1" dirty="0"/>
              <a:t>Over</a:t>
            </a:r>
            <a:r>
              <a:rPr lang="en-US" sz="3600" dirty="0"/>
              <a:t> with </a:t>
            </a:r>
            <a:r>
              <a:rPr lang="en-US" sz="3600" b="1" dirty="0"/>
              <a:t>num</a:t>
            </a:r>
            <a:r>
              <a:rPr lang="en-US" sz="3600" dirty="0"/>
              <a:t> and </a:t>
            </a:r>
            <a:r>
              <a:rPr lang="en-US" sz="3600" b="1" dirty="0" err="1"/>
              <a:t>ch</a:t>
            </a:r>
            <a:r>
              <a:rPr lang="en-US" sz="3600" dirty="0"/>
              <a:t> data members. A constructor with no parameter initializes </a:t>
            </a:r>
            <a:r>
              <a:rPr lang="en-US" sz="3600" b="1" dirty="0"/>
              <a:t>num</a:t>
            </a:r>
            <a:r>
              <a:rPr lang="en-US" sz="3600" dirty="0"/>
              <a:t> to </a:t>
            </a:r>
            <a:r>
              <a:rPr lang="en-US" sz="3600" b="1" dirty="0"/>
              <a:t>0</a:t>
            </a:r>
            <a:r>
              <a:rPr lang="en-US" sz="3600" dirty="0"/>
              <a:t> and </a:t>
            </a:r>
            <a:r>
              <a:rPr lang="en-US" sz="3600" b="1" dirty="0" err="1"/>
              <a:t>ch</a:t>
            </a:r>
            <a:r>
              <a:rPr lang="en-US" sz="3600" dirty="0"/>
              <a:t> to ‘</a:t>
            </a:r>
            <a:r>
              <a:rPr lang="en-US" sz="3600" b="1" dirty="0"/>
              <a:t>x</a:t>
            </a:r>
            <a:r>
              <a:rPr lang="en-US" sz="3600" dirty="0"/>
              <a:t>’. A constructor with two parameters initializes data members with the given values and member function </a:t>
            </a:r>
            <a:r>
              <a:rPr lang="en-US" sz="3600" b="1" dirty="0"/>
              <a:t>Show() </a:t>
            </a:r>
            <a:r>
              <a:rPr lang="en-US" sz="3600" dirty="0"/>
              <a:t>display the value of data members.</a:t>
            </a:r>
            <a:endParaRPr lang="en-US" dirty="0"/>
          </a:p>
        </p:txBody>
      </p:sp>
    </p:spTree>
    <p:extLst>
      <p:ext uri="{BB962C8B-B14F-4D97-AF65-F5344CB8AC3E}">
        <p14:creationId xmlns:p14="http://schemas.microsoft.com/office/powerpoint/2010/main" val="171141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87F817-554F-4EB5-AD18-A7826FBEEF17}"/>
              </a:ext>
            </a:extLst>
          </p:cNvPr>
          <p:cNvSpPr txBox="1"/>
          <p:nvPr/>
        </p:nvSpPr>
        <p:spPr>
          <a:xfrm>
            <a:off x="585216" y="58847"/>
            <a:ext cx="9985248" cy="6740307"/>
          </a:xfrm>
          <a:prstGeom prst="rect">
            <a:avLst/>
          </a:prstGeom>
          <a:noFill/>
        </p:spPr>
        <p:txBody>
          <a:bodyPr wrap="square">
            <a:spAutoFit/>
          </a:bodyPr>
          <a:lstStyle/>
          <a:p>
            <a:r>
              <a:rPr lang="en-US" b="1" dirty="0"/>
              <a:t>#include&lt;iostream&gt;</a:t>
            </a:r>
          </a:p>
          <a:p>
            <a:r>
              <a:rPr lang="en-US" b="1" dirty="0"/>
              <a:t>using namespace std;</a:t>
            </a:r>
          </a:p>
          <a:p>
            <a:r>
              <a:rPr lang="en-US" b="1" dirty="0"/>
              <a:t>class Over</a:t>
            </a:r>
          </a:p>
          <a:p>
            <a:r>
              <a:rPr lang="en-US" b="1" dirty="0"/>
              <a:t>{</a:t>
            </a:r>
          </a:p>
          <a:p>
            <a:r>
              <a:rPr lang="en-US" b="1" dirty="0"/>
              <a:t>	private:</a:t>
            </a:r>
          </a:p>
          <a:p>
            <a:r>
              <a:rPr lang="en-US" b="1" dirty="0"/>
              <a:t>		int num;</a:t>
            </a:r>
          </a:p>
          <a:p>
            <a:r>
              <a:rPr lang="en-US" b="1" dirty="0"/>
              <a:t>		char </a:t>
            </a:r>
            <a:r>
              <a:rPr lang="en-US" b="1" dirty="0" err="1"/>
              <a:t>ch</a:t>
            </a:r>
            <a:r>
              <a:rPr lang="en-US" b="1" dirty="0"/>
              <a:t>;</a:t>
            </a:r>
          </a:p>
          <a:p>
            <a:r>
              <a:rPr lang="en-US" b="1" dirty="0"/>
              <a:t>	public:</a:t>
            </a:r>
          </a:p>
          <a:p>
            <a:r>
              <a:rPr lang="en-US" b="1" dirty="0"/>
              <a:t>		Over() : num(0) ,  </a:t>
            </a:r>
            <a:r>
              <a:rPr lang="en-US" b="1" dirty="0" err="1"/>
              <a:t>ch</a:t>
            </a:r>
            <a:r>
              <a:rPr lang="en-US" b="1" dirty="0"/>
              <a:t> ('x') {}</a:t>
            </a:r>
          </a:p>
          <a:p>
            <a:r>
              <a:rPr lang="en-US" b="1" dirty="0"/>
              <a:t>		Over(int n , char c) : num (n) , </a:t>
            </a:r>
            <a:r>
              <a:rPr lang="en-US" b="1" dirty="0" err="1"/>
              <a:t>ch</a:t>
            </a:r>
            <a:r>
              <a:rPr lang="en-US" b="1" dirty="0"/>
              <a:t> (c) {} </a:t>
            </a:r>
          </a:p>
          <a:p>
            <a:r>
              <a:rPr lang="en-US" b="1" dirty="0"/>
              <a:t>		void show()</a:t>
            </a:r>
          </a:p>
          <a:p>
            <a:r>
              <a:rPr lang="en-US" b="1" dirty="0"/>
              <a:t>		{</a:t>
            </a:r>
          </a:p>
          <a:p>
            <a:r>
              <a:rPr lang="en-US" b="1" dirty="0"/>
              <a:t>			</a:t>
            </a:r>
            <a:r>
              <a:rPr lang="en-US" b="1" dirty="0" err="1"/>
              <a:t>cout</a:t>
            </a:r>
            <a:r>
              <a:rPr lang="en-US" b="1" dirty="0"/>
              <a:t>&lt;&lt;"num = " &lt;&lt;num&lt;&lt;</a:t>
            </a:r>
            <a:r>
              <a:rPr lang="en-US" b="1" dirty="0" err="1"/>
              <a:t>endl</a:t>
            </a:r>
            <a:r>
              <a:rPr lang="en-US" b="1" dirty="0"/>
              <a:t>;</a:t>
            </a:r>
          </a:p>
          <a:p>
            <a:r>
              <a:rPr lang="en-US" b="1" dirty="0"/>
              <a:t>			</a:t>
            </a:r>
            <a:r>
              <a:rPr lang="en-US" b="1" dirty="0" err="1"/>
              <a:t>cout</a:t>
            </a:r>
            <a:r>
              <a:rPr lang="en-US" b="1" dirty="0"/>
              <a:t>&lt;&lt;"</a:t>
            </a:r>
            <a:r>
              <a:rPr lang="en-US" b="1" dirty="0" err="1"/>
              <a:t>ch</a:t>
            </a:r>
            <a:r>
              <a:rPr lang="en-US" b="1" dirty="0"/>
              <a:t> = " &lt;&lt;</a:t>
            </a:r>
            <a:r>
              <a:rPr lang="en-US" b="1" dirty="0" err="1"/>
              <a:t>endl</a:t>
            </a:r>
            <a:r>
              <a:rPr lang="en-US" b="1" dirty="0"/>
              <a:t>;</a:t>
            </a:r>
          </a:p>
          <a:p>
            <a:r>
              <a:rPr lang="en-US" b="1" dirty="0"/>
              <a:t>		}</a:t>
            </a:r>
          </a:p>
          <a:p>
            <a:r>
              <a:rPr lang="en-US" b="1" dirty="0"/>
              <a:t>};</a:t>
            </a:r>
          </a:p>
          <a:p>
            <a:r>
              <a:rPr lang="en-US" b="1" dirty="0"/>
              <a:t>main()</a:t>
            </a:r>
          </a:p>
          <a:p>
            <a:r>
              <a:rPr lang="en-US" b="1" dirty="0"/>
              <a:t>{</a:t>
            </a:r>
          </a:p>
          <a:p>
            <a:r>
              <a:rPr lang="en-US" b="1" dirty="0"/>
              <a:t>	Over first , second(100, 'p');</a:t>
            </a:r>
          </a:p>
          <a:p>
            <a:r>
              <a:rPr lang="en-US" b="1" dirty="0"/>
              <a:t>	</a:t>
            </a:r>
            <a:r>
              <a:rPr lang="en-US" b="1" dirty="0" err="1"/>
              <a:t>cout</a:t>
            </a:r>
            <a:r>
              <a:rPr lang="en-US" b="1" dirty="0"/>
              <a:t>&lt;&lt;"The content of first: "&lt;&lt;</a:t>
            </a:r>
            <a:r>
              <a:rPr lang="en-US" b="1" dirty="0" err="1"/>
              <a:t>endl</a:t>
            </a:r>
            <a:r>
              <a:rPr lang="en-US" b="1" dirty="0"/>
              <a:t>;</a:t>
            </a:r>
          </a:p>
          <a:p>
            <a:r>
              <a:rPr lang="en-US" b="1" dirty="0"/>
              <a:t>	</a:t>
            </a:r>
            <a:r>
              <a:rPr lang="en-US" b="1" dirty="0" err="1"/>
              <a:t>first.show</a:t>
            </a:r>
            <a:r>
              <a:rPr lang="en-US" b="1" dirty="0"/>
              <a:t>();</a:t>
            </a:r>
          </a:p>
          <a:p>
            <a:r>
              <a:rPr lang="en-US" b="1" dirty="0"/>
              <a:t>	</a:t>
            </a:r>
            <a:r>
              <a:rPr lang="en-US" b="1" dirty="0" err="1"/>
              <a:t>cout</a:t>
            </a:r>
            <a:r>
              <a:rPr lang="en-US" b="1" dirty="0"/>
              <a:t>&lt;&lt;"The content of second: "&lt;&lt;</a:t>
            </a:r>
            <a:r>
              <a:rPr lang="en-US" b="1" dirty="0" err="1"/>
              <a:t>endl</a:t>
            </a:r>
            <a:r>
              <a:rPr lang="en-US" b="1" dirty="0"/>
              <a:t>;</a:t>
            </a:r>
          </a:p>
          <a:p>
            <a:r>
              <a:rPr lang="en-US" b="1" dirty="0"/>
              <a:t>	</a:t>
            </a:r>
            <a:r>
              <a:rPr lang="en-US" b="1" dirty="0" err="1"/>
              <a:t>second.show</a:t>
            </a:r>
            <a:r>
              <a:rPr lang="en-US" b="1" dirty="0"/>
              <a:t>(); </a:t>
            </a:r>
          </a:p>
          <a:p>
            <a:r>
              <a:rPr lang="en-US" b="1" dirty="0"/>
              <a:t>}</a:t>
            </a:r>
          </a:p>
        </p:txBody>
      </p:sp>
    </p:spTree>
    <p:extLst>
      <p:ext uri="{BB962C8B-B14F-4D97-AF65-F5344CB8AC3E}">
        <p14:creationId xmlns:p14="http://schemas.microsoft.com/office/powerpoint/2010/main" val="352648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494B6F-564D-40BB-9932-766E9B991B07}"/>
              </a:ext>
            </a:extLst>
          </p:cNvPr>
          <p:cNvSpPr>
            <a:spLocks noGrp="1"/>
          </p:cNvSpPr>
          <p:nvPr>
            <p:ph type="title"/>
          </p:nvPr>
        </p:nvSpPr>
        <p:spPr/>
        <p:txBody>
          <a:bodyPr/>
          <a:lstStyle/>
          <a:p>
            <a:r>
              <a:rPr lang="en-US" b="1" dirty="0"/>
              <a:t>Default Copy Constructor</a:t>
            </a:r>
          </a:p>
        </p:txBody>
      </p:sp>
      <p:sp>
        <p:nvSpPr>
          <p:cNvPr id="5" name="Content Placeholder 4">
            <a:extLst>
              <a:ext uri="{FF2B5EF4-FFF2-40B4-BE49-F238E27FC236}">
                <a16:creationId xmlns:a16="http://schemas.microsoft.com/office/drawing/2014/main" id="{6F3BAC13-A9A4-4175-9679-153835E10A9E}"/>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t>A type of Constructor that is used to initialize an object with another object of the same type is known as </a:t>
            </a:r>
            <a:r>
              <a:rPr lang="en-US" b="1" dirty="0"/>
              <a:t>default copy constructor. </a:t>
            </a:r>
          </a:p>
          <a:p>
            <a:pPr algn="just">
              <a:buFont typeface="Wingdings" panose="05000000000000000000" pitchFamily="2" charset="2"/>
              <a:buChar char="q"/>
            </a:pPr>
            <a:r>
              <a:rPr lang="en-US" dirty="0"/>
              <a:t> It’s name is “default copy constructor” because it is available by default in all classes. The user does not need to write this constructor.</a:t>
            </a:r>
          </a:p>
          <a:p>
            <a:pPr algn="just">
              <a:buFont typeface="Wingdings" panose="05000000000000000000" pitchFamily="2" charset="2"/>
              <a:buChar char="q"/>
            </a:pPr>
            <a:r>
              <a:rPr lang="en-US" dirty="0"/>
              <a:t> It’s accept a single object of the same type as parameters.</a:t>
            </a:r>
          </a:p>
          <a:p>
            <a:pPr algn="just">
              <a:buFont typeface="Wingdings" panose="05000000000000000000" pitchFamily="2" charset="2"/>
              <a:buChar char="q"/>
            </a:pPr>
            <a:r>
              <a:rPr lang="en-US" dirty="0"/>
              <a:t> The parameter pass this type of constructor for using assignment operator.</a:t>
            </a:r>
          </a:p>
          <a:p>
            <a:pPr marL="0" indent="0" algn="just">
              <a:buNone/>
            </a:pPr>
            <a:r>
              <a:rPr lang="en-US" b="1" dirty="0"/>
              <a:t>Syntax:</a:t>
            </a:r>
          </a:p>
          <a:p>
            <a:pPr marL="0" indent="0" algn="just">
              <a:buNone/>
            </a:pPr>
            <a:r>
              <a:rPr lang="en-US" b="1" dirty="0"/>
              <a:t>	</a:t>
            </a:r>
            <a:r>
              <a:rPr lang="en-US" b="1" dirty="0" err="1"/>
              <a:t>class_name</a:t>
            </a:r>
            <a:r>
              <a:rPr lang="en-US" b="1" dirty="0"/>
              <a:t> </a:t>
            </a:r>
            <a:r>
              <a:rPr lang="en-US" b="1" dirty="0" err="1"/>
              <a:t>object_name</a:t>
            </a:r>
            <a:r>
              <a:rPr lang="en-US" b="1" dirty="0"/>
              <a:t> (parameter);  OR</a:t>
            </a:r>
            <a:endParaRPr lang="en-US" dirty="0"/>
          </a:p>
          <a:p>
            <a:pPr marL="0" indent="0">
              <a:buNone/>
            </a:pPr>
            <a:r>
              <a:rPr lang="en-US" b="1" dirty="0"/>
              <a:t>	</a:t>
            </a:r>
            <a:r>
              <a:rPr lang="en-US" b="1" dirty="0" err="1"/>
              <a:t>class_name</a:t>
            </a:r>
            <a:r>
              <a:rPr lang="en-US" b="1" dirty="0"/>
              <a:t> </a:t>
            </a:r>
            <a:r>
              <a:rPr lang="en-US" b="1" dirty="0" err="1"/>
              <a:t>object_name</a:t>
            </a:r>
            <a:r>
              <a:rPr lang="en-US" b="1" dirty="0"/>
              <a:t> = parameter ;</a:t>
            </a:r>
            <a:endParaRPr lang="en-US" dirty="0"/>
          </a:p>
        </p:txBody>
      </p:sp>
    </p:spTree>
    <p:extLst>
      <p:ext uri="{BB962C8B-B14F-4D97-AF65-F5344CB8AC3E}">
        <p14:creationId xmlns:p14="http://schemas.microsoft.com/office/powerpoint/2010/main" val="200508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ACB8165-6E66-4198-B28D-ACC0CD51CA21}"/>
              </a:ext>
            </a:extLst>
          </p:cNvPr>
          <p:cNvSpPr>
            <a:spLocks noGrp="1"/>
          </p:cNvSpPr>
          <p:nvPr>
            <p:ph sz="quarter" idx="4"/>
          </p:nvPr>
        </p:nvSpPr>
        <p:spPr>
          <a:xfrm>
            <a:off x="6172200" y="371475"/>
            <a:ext cx="5183188" cy="5818188"/>
          </a:xfrm>
        </p:spPr>
        <p:txBody>
          <a:bodyPr>
            <a:normAutofit/>
          </a:bodyPr>
          <a:lstStyle/>
          <a:p>
            <a:pPr marL="0" indent="0">
              <a:buNone/>
            </a:pPr>
            <a:r>
              <a:rPr lang="en-US" sz="1600" b="1" dirty="0"/>
              <a:t>int main()</a:t>
            </a:r>
          </a:p>
          <a:p>
            <a:pPr marL="0" indent="0">
              <a:buNone/>
            </a:pPr>
            <a:r>
              <a:rPr lang="en-US" sz="1600" b="1" dirty="0"/>
              <a:t>{</a:t>
            </a:r>
          </a:p>
          <a:p>
            <a:pPr marL="0" indent="0">
              <a:buNone/>
            </a:pPr>
            <a:r>
              <a:rPr lang="en-US" sz="1600" b="1" dirty="0"/>
              <a:t> Distance dist1(11, 6.25); </a:t>
            </a:r>
          </a:p>
          <a:p>
            <a:pPr marL="0" indent="0">
              <a:buNone/>
            </a:pPr>
            <a:r>
              <a:rPr lang="en-US" sz="1600" b="1" dirty="0"/>
              <a:t>Distance dist2(dist1);    // copy constructor </a:t>
            </a:r>
          </a:p>
          <a:p>
            <a:pPr marL="0" indent="0">
              <a:buNone/>
            </a:pPr>
            <a:r>
              <a:rPr lang="en-US" sz="1600" b="1" dirty="0"/>
              <a:t>Distance dist3 = dist1;</a:t>
            </a:r>
          </a:p>
          <a:p>
            <a:pPr marL="0" indent="0">
              <a:buNone/>
            </a:pPr>
            <a:r>
              <a:rPr lang="en-US" sz="1600" b="1" dirty="0" err="1"/>
              <a:t>cout</a:t>
            </a:r>
            <a:r>
              <a:rPr lang="en-US" sz="1600" b="1" dirty="0"/>
              <a:t> &lt;&lt; “\ndist1 = “; </a:t>
            </a:r>
          </a:p>
          <a:p>
            <a:pPr marL="0" indent="0">
              <a:buNone/>
            </a:pPr>
            <a:r>
              <a:rPr lang="en-US" sz="1600" b="1" dirty="0"/>
              <a:t>dist1.showdist(); </a:t>
            </a:r>
          </a:p>
          <a:p>
            <a:pPr marL="0" indent="0">
              <a:buNone/>
            </a:pPr>
            <a:r>
              <a:rPr lang="en-US" sz="1600" b="1" dirty="0" err="1"/>
              <a:t>cout</a:t>
            </a:r>
            <a:r>
              <a:rPr lang="en-US" sz="1600" b="1" dirty="0"/>
              <a:t> &lt;&lt; “\ndist2 = “; </a:t>
            </a:r>
          </a:p>
          <a:p>
            <a:pPr marL="0" indent="0">
              <a:buNone/>
            </a:pPr>
            <a:r>
              <a:rPr lang="en-US" sz="1600" b="1" dirty="0"/>
              <a:t>dist2.showdist(); </a:t>
            </a:r>
          </a:p>
          <a:p>
            <a:pPr marL="0" indent="0">
              <a:buNone/>
            </a:pPr>
            <a:r>
              <a:rPr lang="en-US" sz="1600" b="1" dirty="0" err="1"/>
              <a:t>cout</a:t>
            </a:r>
            <a:r>
              <a:rPr lang="en-US" sz="1600" b="1" dirty="0"/>
              <a:t> &lt;&lt; “\ndist3 = “; </a:t>
            </a:r>
          </a:p>
          <a:p>
            <a:pPr marL="0" indent="0">
              <a:buNone/>
            </a:pPr>
            <a:r>
              <a:rPr lang="en-US" sz="1600" b="1" dirty="0"/>
              <a:t>dist3.showdist(); </a:t>
            </a:r>
          </a:p>
          <a:p>
            <a:pPr marL="0" indent="0">
              <a:buNone/>
            </a:pPr>
            <a:r>
              <a:rPr lang="en-US" sz="1600" b="1" dirty="0" err="1"/>
              <a:t>cout</a:t>
            </a:r>
            <a:r>
              <a:rPr lang="en-US" sz="1600" b="1" dirty="0"/>
              <a:t> &lt;&lt; </a:t>
            </a:r>
            <a:r>
              <a:rPr lang="en-US" sz="1600" b="1" dirty="0" err="1"/>
              <a:t>endl</a:t>
            </a:r>
            <a:r>
              <a:rPr lang="en-US" sz="1600" b="1" dirty="0"/>
              <a:t>; </a:t>
            </a:r>
          </a:p>
          <a:p>
            <a:pPr marL="0" indent="0">
              <a:buNone/>
            </a:pPr>
            <a:r>
              <a:rPr lang="en-US" sz="1600" b="1" dirty="0"/>
              <a:t>return 0; </a:t>
            </a:r>
          </a:p>
          <a:p>
            <a:pPr marL="0" indent="0">
              <a:buNone/>
            </a:pPr>
            <a:r>
              <a:rPr lang="en-US" sz="1600" b="1" dirty="0"/>
              <a:t>}</a:t>
            </a:r>
          </a:p>
          <a:p>
            <a:endParaRPr lang="en-US" sz="1600" dirty="0"/>
          </a:p>
        </p:txBody>
      </p:sp>
      <p:sp>
        <p:nvSpPr>
          <p:cNvPr id="13" name="Content Placeholder 12">
            <a:extLst>
              <a:ext uri="{FF2B5EF4-FFF2-40B4-BE49-F238E27FC236}">
                <a16:creationId xmlns:a16="http://schemas.microsoft.com/office/drawing/2014/main" id="{0198495E-72A2-420F-8A85-68F9BC68AF7A}"/>
              </a:ext>
            </a:extLst>
          </p:cNvPr>
          <p:cNvSpPr txBox="1">
            <a:spLocks noGrp="1"/>
          </p:cNvSpPr>
          <p:nvPr>
            <p:ph sz="half" idx="2"/>
          </p:nvPr>
        </p:nvSpPr>
        <p:spPr>
          <a:xfrm>
            <a:off x="839788" y="371475"/>
            <a:ext cx="5157787" cy="6611041"/>
          </a:xfrm>
          <a:prstGeom prst="rect">
            <a:avLst/>
          </a:prstGeom>
          <a:noFill/>
        </p:spPr>
        <p:txBody>
          <a:bodyPr wrap="square">
            <a:spAutoFit/>
          </a:bodyPr>
          <a:lstStyle/>
          <a:p>
            <a:pPr marL="0" indent="0">
              <a:buNone/>
            </a:pPr>
            <a:r>
              <a:rPr lang="en-US" sz="1600" b="1" dirty="0"/>
              <a:t>class Distance</a:t>
            </a:r>
          </a:p>
          <a:p>
            <a:pPr marL="0" indent="0">
              <a:buNone/>
            </a:pPr>
            <a:r>
              <a:rPr lang="en-US" sz="1600" b="1" dirty="0"/>
              <a:t>{ </a:t>
            </a:r>
          </a:p>
          <a:p>
            <a:pPr marL="0" indent="0">
              <a:buNone/>
            </a:pPr>
            <a:r>
              <a:rPr lang="en-US" sz="1600" b="1" dirty="0"/>
              <a:t>private: </a:t>
            </a:r>
          </a:p>
          <a:p>
            <a:pPr marL="0" indent="0">
              <a:buNone/>
            </a:pPr>
            <a:r>
              <a:rPr lang="en-US" sz="1600" b="1" dirty="0"/>
              <a:t>int feet; float inches;</a:t>
            </a:r>
          </a:p>
          <a:p>
            <a:pPr marL="0" indent="0">
              <a:buNone/>
            </a:pPr>
            <a:r>
              <a:rPr lang="en-US" sz="1600" b="1" dirty="0"/>
              <a:t>public:</a:t>
            </a:r>
          </a:p>
          <a:p>
            <a:pPr marL="0" indent="0">
              <a:buNone/>
            </a:pPr>
            <a:r>
              <a:rPr lang="en-US" sz="1600" b="1" dirty="0"/>
              <a:t>Distance() : feet(0), inches(0.0) { }</a:t>
            </a:r>
          </a:p>
          <a:p>
            <a:pPr marL="0" indent="0">
              <a:buNone/>
            </a:pPr>
            <a:r>
              <a:rPr lang="en-US" sz="1600" b="1" dirty="0"/>
              <a:t>Distance(int ft, float in) : feet(ft), inches(in) { } </a:t>
            </a:r>
          </a:p>
          <a:p>
            <a:pPr marL="0" indent="0">
              <a:buNone/>
            </a:pPr>
            <a:r>
              <a:rPr lang="en-US" sz="1600" b="1" dirty="0"/>
              <a:t>void </a:t>
            </a:r>
            <a:r>
              <a:rPr lang="en-US" sz="1600" b="1" dirty="0" err="1"/>
              <a:t>getdist</a:t>
            </a:r>
            <a:r>
              <a:rPr lang="en-US" sz="1600" b="1" dirty="0"/>
              <a:t>()</a:t>
            </a:r>
          </a:p>
          <a:p>
            <a:pPr marL="0" indent="0">
              <a:buNone/>
            </a:pPr>
            <a:r>
              <a:rPr lang="en-US" sz="1600" b="1" dirty="0"/>
              <a:t>{ </a:t>
            </a:r>
          </a:p>
          <a:p>
            <a:pPr marL="0" indent="0">
              <a:buNone/>
            </a:pPr>
            <a:r>
              <a:rPr lang="en-US" sz="1600" b="1" dirty="0" err="1"/>
              <a:t>cout</a:t>
            </a:r>
            <a:r>
              <a:rPr lang="en-US" sz="1600" b="1" dirty="0"/>
              <a:t> &lt;&lt; “\</a:t>
            </a:r>
            <a:r>
              <a:rPr lang="en-US" sz="1600" b="1" dirty="0" err="1"/>
              <a:t>nEnter</a:t>
            </a:r>
            <a:r>
              <a:rPr lang="en-US" sz="1600" b="1" dirty="0"/>
              <a:t> feet: “; </a:t>
            </a:r>
          </a:p>
          <a:p>
            <a:pPr marL="0" indent="0">
              <a:buNone/>
            </a:pPr>
            <a:r>
              <a:rPr lang="en-US" sz="1600" b="1" dirty="0" err="1"/>
              <a:t>cin</a:t>
            </a:r>
            <a:r>
              <a:rPr lang="en-US" sz="1600" b="1" dirty="0"/>
              <a:t> &gt;&gt; feet; </a:t>
            </a:r>
          </a:p>
          <a:p>
            <a:pPr marL="0" indent="0">
              <a:buNone/>
            </a:pPr>
            <a:r>
              <a:rPr lang="en-US" sz="1600" b="1" dirty="0" err="1"/>
              <a:t>cout</a:t>
            </a:r>
            <a:r>
              <a:rPr lang="en-US" sz="1600" b="1" dirty="0"/>
              <a:t> &lt;&lt; “Enter inches: “; </a:t>
            </a:r>
          </a:p>
          <a:p>
            <a:pPr marL="0" indent="0">
              <a:buNone/>
            </a:pPr>
            <a:r>
              <a:rPr lang="en-US" sz="1600" b="1" dirty="0" err="1"/>
              <a:t>cin</a:t>
            </a:r>
            <a:r>
              <a:rPr lang="en-US" sz="1600" b="1" dirty="0"/>
              <a:t> &gt;&gt; inches; </a:t>
            </a:r>
          </a:p>
          <a:p>
            <a:pPr marL="0" indent="0">
              <a:buNone/>
            </a:pPr>
            <a:r>
              <a:rPr lang="en-US" sz="1600" b="1" dirty="0"/>
              <a:t>}</a:t>
            </a:r>
          </a:p>
          <a:p>
            <a:pPr marL="0" indent="0">
              <a:buNone/>
            </a:pPr>
            <a:r>
              <a:rPr lang="en-US" sz="1600" b="1" dirty="0"/>
              <a:t> void </a:t>
            </a:r>
            <a:r>
              <a:rPr lang="en-US" sz="1600" b="1" dirty="0" err="1"/>
              <a:t>showdist</a:t>
            </a:r>
            <a:r>
              <a:rPr lang="en-US" sz="1600" b="1" dirty="0"/>
              <a:t>()</a:t>
            </a:r>
          </a:p>
          <a:p>
            <a:pPr marL="0" indent="0">
              <a:buNone/>
            </a:pPr>
            <a:r>
              <a:rPr lang="en-US" sz="1600" b="1" dirty="0"/>
              <a:t>{</a:t>
            </a:r>
          </a:p>
          <a:p>
            <a:pPr marL="0" indent="0">
              <a:buNone/>
            </a:pPr>
            <a:r>
              <a:rPr lang="en-US" sz="1600" b="1" dirty="0"/>
              <a:t> </a:t>
            </a:r>
            <a:r>
              <a:rPr lang="en-US" sz="1600" b="1" dirty="0" err="1"/>
              <a:t>cout</a:t>
            </a:r>
            <a:r>
              <a:rPr lang="en-US" sz="1600" b="1" dirty="0"/>
              <a:t> &lt;&lt; feet &lt;&lt; “\’-” &lt;&lt; inches &lt;&lt; ‘\”’; </a:t>
            </a:r>
          </a:p>
          <a:p>
            <a:pPr marL="0" indent="0">
              <a:buNone/>
            </a:pPr>
            <a:r>
              <a:rPr lang="en-US" sz="1600" b="1" dirty="0"/>
              <a:t>} </a:t>
            </a:r>
          </a:p>
          <a:p>
            <a:pPr marL="0" indent="0">
              <a:buNone/>
            </a:pPr>
            <a:r>
              <a:rPr lang="en-US" sz="1600" b="1" dirty="0"/>
              <a:t>};</a:t>
            </a:r>
          </a:p>
        </p:txBody>
      </p:sp>
    </p:spTree>
    <p:extLst>
      <p:ext uri="{BB962C8B-B14F-4D97-AF65-F5344CB8AC3E}">
        <p14:creationId xmlns:p14="http://schemas.microsoft.com/office/powerpoint/2010/main" val="409173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A2A0A-F56D-45BA-911E-215A37D8EBAD}"/>
              </a:ext>
            </a:extLst>
          </p:cNvPr>
          <p:cNvSpPr>
            <a:spLocks noGrp="1"/>
          </p:cNvSpPr>
          <p:nvPr>
            <p:ph idx="1"/>
          </p:nvPr>
        </p:nvSpPr>
        <p:spPr>
          <a:xfrm>
            <a:off x="563526" y="1743741"/>
            <a:ext cx="10790274" cy="2945218"/>
          </a:xfrm>
        </p:spPr>
        <p:txBody>
          <a:bodyPr>
            <a:normAutofit/>
          </a:bodyPr>
          <a:lstStyle/>
          <a:p>
            <a:pPr marL="0" indent="0" algn="ctr">
              <a:buNone/>
            </a:pPr>
            <a:r>
              <a:rPr lang="en-US" sz="3600" b="1" dirty="0"/>
              <a:t>Task:</a:t>
            </a:r>
          </a:p>
          <a:p>
            <a:pPr marL="0" indent="0" algn="just">
              <a:buNone/>
            </a:pPr>
            <a:r>
              <a:rPr lang="en-US" sz="3600" dirty="0"/>
              <a:t>Write a class </a:t>
            </a:r>
            <a:r>
              <a:rPr lang="en-US" sz="3600" b="1" dirty="0"/>
              <a:t>Book </a:t>
            </a:r>
            <a:r>
              <a:rPr lang="en-US" sz="3600" dirty="0"/>
              <a:t>that has the attributes </a:t>
            </a:r>
            <a:r>
              <a:rPr lang="en-US" sz="3600" b="1" dirty="0"/>
              <a:t>pages, </a:t>
            </a:r>
            <a:r>
              <a:rPr lang="en-US" sz="3600" dirty="0"/>
              <a:t>and </a:t>
            </a:r>
            <a:r>
              <a:rPr lang="en-US" sz="3600" b="1" dirty="0"/>
              <a:t>titles. </a:t>
            </a:r>
            <a:r>
              <a:rPr lang="en-US" sz="3600" dirty="0"/>
              <a:t>It has two functions to input the values and display the values. Create three objects of the class and input values.</a:t>
            </a:r>
          </a:p>
        </p:txBody>
      </p:sp>
    </p:spTree>
    <p:extLst>
      <p:ext uri="{BB962C8B-B14F-4D97-AF65-F5344CB8AC3E}">
        <p14:creationId xmlns:p14="http://schemas.microsoft.com/office/powerpoint/2010/main" val="358449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43EB9F3-5FED-4DD9-AB81-F177602E1BF5}"/>
              </a:ext>
            </a:extLst>
          </p:cNvPr>
          <p:cNvSpPr>
            <a:spLocks noGrp="1"/>
          </p:cNvSpPr>
          <p:nvPr>
            <p:ph sz="quarter" idx="4"/>
          </p:nvPr>
        </p:nvSpPr>
        <p:spPr>
          <a:xfrm>
            <a:off x="6172200" y="168275"/>
            <a:ext cx="5183188" cy="6021388"/>
          </a:xfrm>
        </p:spPr>
        <p:txBody>
          <a:bodyPr>
            <a:normAutofit/>
          </a:bodyPr>
          <a:lstStyle/>
          <a:p>
            <a:pPr marL="0" indent="0">
              <a:buNone/>
            </a:pPr>
            <a:r>
              <a:rPr lang="en-US" sz="2000" b="1" dirty="0"/>
              <a:t>main()</a:t>
            </a:r>
          </a:p>
          <a:p>
            <a:pPr marL="0" indent="0">
              <a:buNone/>
            </a:pPr>
            <a:r>
              <a:rPr lang="en-US" sz="2000" b="1" dirty="0"/>
              <a:t>{</a:t>
            </a:r>
          </a:p>
          <a:p>
            <a:pPr marL="0" indent="0">
              <a:buNone/>
            </a:pPr>
            <a:r>
              <a:rPr lang="en-US" sz="2000" b="1" dirty="0"/>
              <a:t>	Book b1;</a:t>
            </a:r>
          </a:p>
          <a:p>
            <a:pPr marL="0" indent="0">
              <a:buNone/>
            </a:pPr>
            <a:r>
              <a:rPr lang="en-US" sz="2000" b="1" dirty="0"/>
              <a:t>	b1.get();</a:t>
            </a:r>
          </a:p>
          <a:p>
            <a:pPr marL="0" indent="0">
              <a:buNone/>
            </a:pPr>
            <a:r>
              <a:rPr lang="en-US" sz="2000" b="1" dirty="0"/>
              <a:t>	Book b2(b1);</a:t>
            </a:r>
          </a:p>
          <a:p>
            <a:pPr marL="0" indent="0">
              <a:buNone/>
            </a:pPr>
            <a:r>
              <a:rPr lang="en-US" sz="2000" b="1" dirty="0"/>
              <a:t>	Book b3 = b1;</a:t>
            </a:r>
          </a:p>
          <a:p>
            <a:pPr marL="0" indent="0">
              <a:buNone/>
            </a:pPr>
            <a:r>
              <a:rPr lang="en-US" sz="2000" b="1" dirty="0"/>
              <a:t>	</a:t>
            </a:r>
            <a:r>
              <a:rPr lang="en-US" sz="2000" b="1" dirty="0" err="1"/>
              <a:t>cout</a:t>
            </a:r>
            <a:r>
              <a:rPr lang="en-US" sz="2000" b="1" dirty="0"/>
              <a:t>&lt;&lt;"\n The detail of b1: " &lt;&lt;</a:t>
            </a:r>
            <a:r>
              <a:rPr lang="en-US" sz="2000" b="1" dirty="0" err="1"/>
              <a:t>endl</a:t>
            </a:r>
            <a:r>
              <a:rPr lang="en-US" sz="2000" b="1" dirty="0"/>
              <a:t>;</a:t>
            </a:r>
          </a:p>
          <a:p>
            <a:pPr marL="0" indent="0">
              <a:buNone/>
            </a:pPr>
            <a:r>
              <a:rPr lang="en-US" sz="2000" b="1" dirty="0"/>
              <a:t>	b1.show();</a:t>
            </a:r>
          </a:p>
          <a:p>
            <a:pPr marL="0" indent="0">
              <a:buNone/>
            </a:pPr>
            <a:r>
              <a:rPr lang="en-US" sz="2000" b="1" dirty="0"/>
              <a:t>	</a:t>
            </a:r>
            <a:r>
              <a:rPr lang="en-US" sz="2000" b="1" dirty="0" err="1"/>
              <a:t>cout</a:t>
            </a:r>
            <a:r>
              <a:rPr lang="en-US" sz="2000" b="1" dirty="0"/>
              <a:t>&lt;&lt;"\n The detail of b2: " &lt;&lt;</a:t>
            </a:r>
            <a:r>
              <a:rPr lang="en-US" sz="2000" b="1" dirty="0" err="1"/>
              <a:t>endl</a:t>
            </a:r>
            <a:r>
              <a:rPr lang="en-US" sz="2000" b="1" dirty="0"/>
              <a:t>;</a:t>
            </a:r>
          </a:p>
          <a:p>
            <a:pPr marL="0" indent="0">
              <a:buNone/>
            </a:pPr>
            <a:r>
              <a:rPr lang="en-US" sz="2000" b="1" dirty="0"/>
              <a:t>	b2.show();</a:t>
            </a:r>
          </a:p>
          <a:p>
            <a:pPr marL="0" indent="0">
              <a:buNone/>
            </a:pPr>
            <a:r>
              <a:rPr lang="en-US" sz="2000" b="1" dirty="0"/>
              <a:t>	</a:t>
            </a:r>
            <a:r>
              <a:rPr lang="en-US" sz="2000" b="1" dirty="0" err="1"/>
              <a:t>cout</a:t>
            </a:r>
            <a:r>
              <a:rPr lang="en-US" sz="2000" b="1" dirty="0"/>
              <a:t>&lt;&lt;"\n The detail of b3: " &lt;&lt;</a:t>
            </a:r>
            <a:r>
              <a:rPr lang="en-US" sz="2000" b="1" dirty="0" err="1"/>
              <a:t>endl</a:t>
            </a:r>
            <a:r>
              <a:rPr lang="en-US" sz="2000" b="1" dirty="0"/>
              <a:t>;</a:t>
            </a:r>
          </a:p>
          <a:p>
            <a:pPr marL="0" indent="0">
              <a:buNone/>
            </a:pPr>
            <a:r>
              <a:rPr lang="en-US" sz="2000" b="1" dirty="0"/>
              <a:t>	b3.show();</a:t>
            </a:r>
          </a:p>
          <a:p>
            <a:pPr marL="0" indent="0">
              <a:buNone/>
            </a:pPr>
            <a:r>
              <a:rPr lang="en-US" sz="2000" b="1" dirty="0"/>
              <a:t>}</a:t>
            </a:r>
          </a:p>
          <a:p>
            <a:pPr marL="0" indent="0">
              <a:buNone/>
            </a:pPr>
            <a:endParaRPr lang="en-US" sz="2000" dirty="0"/>
          </a:p>
        </p:txBody>
      </p:sp>
      <p:sp>
        <p:nvSpPr>
          <p:cNvPr id="10" name="Content Placeholder 9">
            <a:extLst>
              <a:ext uri="{FF2B5EF4-FFF2-40B4-BE49-F238E27FC236}">
                <a16:creationId xmlns:a16="http://schemas.microsoft.com/office/drawing/2014/main" id="{F33D859A-E617-4C2A-B810-5D7BABC6B77A}"/>
              </a:ext>
            </a:extLst>
          </p:cNvPr>
          <p:cNvSpPr txBox="1">
            <a:spLocks noGrp="1"/>
          </p:cNvSpPr>
          <p:nvPr>
            <p:ph sz="half" idx="2"/>
          </p:nvPr>
        </p:nvSpPr>
        <p:spPr>
          <a:xfrm>
            <a:off x="839788" y="168275"/>
            <a:ext cx="5157787" cy="6815712"/>
          </a:xfrm>
          <a:prstGeom prst="rect">
            <a:avLst/>
          </a:prstGeom>
          <a:noFill/>
        </p:spPr>
        <p:txBody>
          <a:bodyPr wrap="square">
            <a:spAutoFit/>
          </a:bodyPr>
          <a:lstStyle/>
          <a:p>
            <a:pPr marL="0" indent="0">
              <a:buNone/>
            </a:pPr>
            <a:r>
              <a:rPr lang="en-US" sz="1800" b="1" dirty="0"/>
              <a:t>class Book</a:t>
            </a:r>
          </a:p>
          <a:p>
            <a:pPr marL="0" indent="0">
              <a:buNone/>
            </a:pPr>
            <a:r>
              <a:rPr lang="en-US" sz="1300" b="1" dirty="0"/>
              <a:t>{</a:t>
            </a:r>
          </a:p>
          <a:p>
            <a:pPr marL="0" indent="0">
              <a:buNone/>
            </a:pPr>
            <a:r>
              <a:rPr lang="en-US" sz="1300" b="1" dirty="0"/>
              <a:t>	private:</a:t>
            </a:r>
          </a:p>
          <a:p>
            <a:pPr marL="0" indent="0">
              <a:buNone/>
            </a:pPr>
            <a:r>
              <a:rPr lang="en-US" sz="1300" b="1" dirty="0"/>
              <a:t>	int page, price;</a:t>
            </a:r>
          </a:p>
          <a:p>
            <a:pPr marL="0" indent="0">
              <a:buNone/>
            </a:pPr>
            <a:r>
              <a:rPr lang="en-US" sz="1300" b="1" dirty="0"/>
              <a:t>	char title[50];</a:t>
            </a:r>
          </a:p>
          <a:p>
            <a:pPr marL="0" indent="0">
              <a:buNone/>
            </a:pPr>
            <a:r>
              <a:rPr lang="en-US" sz="1300" b="1" dirty="0"/>
              <a:t>	public:</a:t>
            </a:r>
          </a:p>
          <a:p>
            <a:pPr marL="0" indent="0">
              <a:buNone/>
            </a:pPr>
            <a:r>
              <a:rPr lang="en-US" sz="1300" b="1" dirty="0"/>
              <a:t>	void get()</a:t>
            </a:r>
          </a:p>
          <a:p>
            <a:pPr marL="0" indent="0">
              <a:buNone/>
            </a:pPr>
            <a:r>
              <a:rPr lang="en-US" sz="1300" b="1" dirty="0"/>
              <a:t>	{</a:t>
            </a:r>
          </a:p>
          <a:p>
            <a:pPr marL="0" indent="0">
              <a:buNone/>
            </a:pPr>
            <a:r>
              <a:rPr lang="en-US" sz="1300" b="1" dirty="0"/>
              <a:t>		</a:t>
            </a:r>
            <a:r>
              <a:rPr lang="en-US" sz="1300" b="1" dirty="0" err="1"/>
              <a:t>cout</a:t>
            </a:r>
            <a:r>
              <a:rPr lang="en-US" sz="1300" b="1" dirty="0"/>
              <a:t>&lt;&lt;"Enter title: ";</a:t>
            </a:r>
          </a:p>
          <a:p>
            <a:pPr marL="0" indent="0">
              <a:buNone/>
            </a:pPr>
            <a:r>
              <a:rPr lang="en-US" sz="1300" b="1" dirty="0"/>
              <a:t>		</a:t>
            </a:r>
            <a:r>
              <a:rPr lang="en-US" sz="1300" b="1" dirty="0" err="1"/>
              <a:t>cin</a:t>
            </a:r>
            <a:r>
              <a:rPr lang="en-US" sz="1300" b="1" dirty="0"/>
              <a:t>&gt;&gt;title;</a:t>
            </a:r>
          </a:p>
          <a:p>
            <a:pPr marL="0" indent="0">
              <a:buNone/>
            </a:pPr>
            <a:r>
              <a:rPr lang="en-US" sz="1300" b="1" dirty="0"/>
              <a:t>		</a:t>
            </a:r>
            <a:r>
              <a:rPr lang="en-US" sz="1300" b="1" dirty="0" err="1"/>
              <a:t>cout</a:t>
            </a:r>
            <a:r>
              <a:rPr lang="en-US" sz="1300" b="1" dirty="0"/>
              <a:t>&lt;&lt;"Enter pages: ";</a:t>
            </a:r>
          </a:p>
          <a:p>
            <a:pPr marL="0" indent="0">
              <a:buNone/>
            </a:pPr>
            <a:r>
              <a:rPr lang="en-US" sz="1300" b="1" dirty="0"/>
              <a:t>		</a:t>
            </a:r>
            <a:r>
              <a:rPr lang="en-US" sz="1300" b="1" dirty="0" err="1"/>
              <a:t>cin</a:t>
            </a:r>
            <a:r>
              <a:rPr lang="en-US" sz="1300" b="1" dirty="0"/>
              <a:t>&gt;&gt;page;</a:t>
            </a:r>
          </a:p>
          <a:p>
            <a:pPr marL="0" indent="0">
              <a:buNone/>
            </a:pPr>
            <a:r>
              <a:rPr lang="en-US" sz="1300" b="1" dirty="0"/>
              <a:t>		</a:t>
            </a:r>
            <a:r>
              <a:rPr lang="en-US" sz="1300" b="1" dirty="0" err="1"/>
              <a:t>cout</a:t>
            </a:r>
            <a:r>
              <a:rPr lang="en-US" sz="1300" b="1" dirty="0"/>
              <a:t>&lt;&lt;"Enter price: ";</a:t>
            </a:r>
          </a:p>
          <a:p>
            <a:pPr marL="0" indent="0">
              <a:buNone/>
            </a:pPr>
            <a:r>
              <a:rPr lang="en-US" sz="1300" b="1" dirty="0"/>
              <a:t>		</a:t>
            </a:r>
            <a:r>
              <a:rPr lang="en-US" sz="1300" b="1" dirty="0" err="1"/>
              <a:t>cin</a:t>
            </a:r>
            <a:r>
              <a:rPr lang="en-US" sz="1300" b="1" dirty="0"/>
              <a:t>&gt;&gt;price;</a:t>
            </a:r>
          </a:p>
          <a:p>
            <a:pPr marL="0" indent="0">
              <a:buNone/>
            </a:pPr>
            <a:r>
              <a:rPr lang="en-US" sz="1300" b="1" dirty="0"/>
              <a:t>	}	</a:t>
            </a:r>
          </a:p>
          <a:p>
            <a:pPr marL="0" indent="0">
              <a:buNone/>
            </a:pPr>
            <a:r>
              <a:rPr lang="en-US" sz="1300" b="1" dirty="0"/>
              <a:t>	void show()</a:t>
            </a:r>
          </a:p>
          <a:p>
            <a:pPr marL="0" indent="0">
              <a:buNone/>
            </a:pPr>
            <a:r>
              <a:rPr lang="en-US" sz="1300" b="1" dirty="0"/>
              <a:t>	{</a:t>
            </a:r>
          </a:p>
          <a:p>
            <a:pPr marL="0" indent="0">
              <a:buNone/>
            </a:pPr>
            <a:r>
              <a:rPr lang="en-US" sz="1300" b="1" dirty="0"/>
              <a:t>		</a:t>
            </a:r>
            <a:r>
              <a:rPr lang="en-US" sz="1300" b="1" dirty="0" err="1"/>
              <a:t>cout</a:t>
            </a:r>
            <a:r>
              <a:rPr lang="en-US" sz="1300" b="1" dirty="0"/>
              <a:t>&lt;&lt;"Title: "&lt;&lt;title&lt;&lt;</a:t>
            </a:r>
            <a:r>
              <a:rPr lang="en-US" sz="1300" b="1" dirty="0" err="1"/>
              <a:t>endl</a:t>
            </a:r>
            <a:r>
              <a:rPr lang="en-US" sz="1300" b="1" dirty="0"/>
              <a:t>;</a:t>
            </a:r>
          </a:p>
          <a:p>
            <a:pPr marL="0" indent="0">
              <a:buNone/>
            </a:pPr>
            <a:r>
              <a:rPr lang="en-US" sz="1300" b="1" dirty="0"/>
              <a:t>		</a:t>
            </a:r>
            <a:r>
              <a:rPr lang="en-US" sz="1300" b="1" dirty="0" err="1"/>
              <a:t>cout</a:t>
            </a:r>
            <a:r>
              <a:rPr lang="en-US" sz="1300" b="1" dirty="0"/>
              <a:t>&lt;&lt;"Pages: "&lt;&lt;page&lt;&lt;</a:t>
            </a:r>
            <a:r>
              <a:rPr lang="en-US" sz="1300" b="1" dirty="0" err="1"/>
              <a:t>endl</a:t>
            </a:r>
            <a:r>
              <a:rPr lang="en-US" sz="1300" b="1" dirty="0"/>
              <a:t>;</a:t>
            </a:r>
          </a:p>
          <a:p>
            <a:pPr marL="0" indent="0">
              <a:buNone/>
            </a:pPr>
            <a:r>
              <a:rPr lang="en-US" sz="1300" b="1" dirty="0"/>
              <a:t>		</a:t>
            </a:r>
            <a:r>
              <a:rPr lang="en-US" sz="1300" b="1" dirty="0" err="1"/>
              <a:t>cout</a:t>
            </a:r>
            <a:r>
              <a:rPr lang="en-US" sz="1300" b="1" dirty="0"/>
              <a:t>&lt;&lt;"Price: "&lt;&lt;price&lt;&lt;</a:t>
            </a:r>
            <a:r>
              <a:rPr lang="en-US" sz="1300" b="1" dirty="0" err="1"/>
              <a:t>endl</a:t>
            </a:r>
            <a:r>
              <a:rPr lang="en-US" sz="1300" b="1" dirty="0"/>
              <a:t>;</a:t>
            </a:r>
          </a:p>
          <a:p>
            <a:pPr marL="0" indent="0">
              <a:buNone/>
            </a:pPr>
            <a:r>
              <a:rPr lang="en-US" sz="1300" b="1" dirty="0"/>
              <a:t>	}</a:t>
            </a:r>
          </a:p>
          <a:p>
            <a:pPr marL="0" indent="0">
              <a:buNone/>
            </a:pPr>
            <a:r>
              <a:rPr lang="en-US" sz="1300" b="1" dirty="0"/>
              <a:t>};</a:t>
            </a:r>
          </a:p>
        </p:txBody>
      </p:sp>
    </p:spTree>
    <p:extLst>
      <p:ext uri="{BB962C8B-B14F-4D97-AF65-F5344CB8AC3E}">
        <p14:creationId xmlns:p14="http://schemas.microsoft.com/office/powerpoint/2010/main" val="404198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3158</Words>
  <Application>Microsoft Office PowerPoint</Application>
  <PresentationFormat>Widescreen</PresentationFormat>
  <Paragraphs>504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Courier New</vt:lpstr>
      <vt:lpstr>inherit</vt:lpstr>
      <vt:lpstr>Monaco</vt:lpstr>
      <vt:lpstr>Wingdings</vt:lpstr>
      <vt:lpstr>Office Theme</vt:lpstr>
      <vt:lpstr>Object Oriented Programming Lab Tasks Schedule</vt:lpstr>
      <vt:lpstr>Object Oriented Programming </vt:lpstr>
      <vt:lpstr>Constructor Overloading  </vt:lpstr>
      <vt:lpstr>Task: Write a Class Over with num and ch data members. A constructor with no parameter initializes num to 0 and ch to ‘x’. A constructor with two parameters initializes data members with the given values and member function Show() display the value of data members.</vt:lpstr>
      <vt:lpstr>PowerPoint Presentation</vt:lpstr>
      <vt:lpstr>Default Copy Constructor</vt:lpstr>
      <vt:lpstr>PowerPoint Presentation</vt:lpstr>
      <vt:lpstr>PowerPoint Presentation</vt:lpstr>
      <vt:lpstr>PowerPoint Presentation</vt:lpstr>
      <vt:lpstr>Returning Objects from Functions </vt:lpstr>
      <vt:lpstr>PowerPoint Presentation</vt:lpstr>
      <vt:lpstr>PowerPoint Presentation</vt:lpstr>
      <vt:lpstr>PowerPoint Presentation</vt:lpstr>
      <vt:lpstr>Static Data Member</vt:lpstr>
      <vt:lpstr>Characteristics of Static data member</vt:lpstr>
      <vt:lpstr>Difference B/w normal and static data member</vt:lpstr>
      <vt:lpstr>PowerPoint Presentation</vt:lpstr>
      <vt:lpstr>PowerPoint Presentation</vt:lpstr>
      <vt:lpstr>Static Function</vt:lpstr>
      <vt:lpstr>PowerPoint Presentation</vt:lpstr>
      <vt:lpstr>Constant Function</vt:lpstr>
      <vt:lpstr>PowerPoint Presentation</vt:lpstr>
      <vt:lpstr>Diffrence b/w static and const function</vt:lpstr>
      <vt:lpstr>Friend Function</vt:lpstr>
      <vt:lpstr>PowerPoint Presentation</vt:lpstr>
      <vt:lpstr>Friend Classes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c:title>
  <dc:creator>Aleem</dc:creator>
  <cp:lastModifiedBy>Waleed's PC</cp:lastModifiedBy>
  <cp:revision>37</cp:revision>
  <dcterms:created xsi:type="dcterms:W3CDTF">2022-04-24T09:25:53Z</dcterms:created>
  <dcterms:modified xsi:type="dcterms:W3CDTF">2022-05-21T13:59:33Z</dcterms:modified>
</cp:coreProperties>
</file>