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82" r:id="rId3"/>
    <p:sldId id="281" r:id="rId4"/>
    <p:sldId id="284" r:id="rId5"/>
    <p:sldId id="305" r:id="rId6"/>
    <p:sldId id="304" r:id="rId7"/>
    <p:sldId id="306" r:id="rId8"/>
    <p:sldId id="307" r:id="rId9"/>
    <p:sldId id="331" r:id="rId10"/>
    <p:sldId id="308" r:id="rId11"/>
    <p:sldId id="311" r:id="rId12"/>
    <p:sldId id="302" r:id="rId13"/>
    <p:sldId id="285" r:id="rId14"/>
    <p:sldId id="303" r:id="rId15"/>
    <p:sldId id="312" r:id="rId16"/>
    <p:sldId id="267" r:id="rId17"/>
    <p:sldId id="277" r:id="rId18"/>
    <p:sldId id="294" r:id="rId19"/>
    <p:sldId id="295" r:id="rId20"/>
    <p:sldId id="298" r:id="rId21"/>
    <p:sldId id="296" r:id="rId22"/>
    <p:sldId id="293" r:id="rId23"/>
    <p:sldId id="332" r:id="rId24"/>
    <p:sldId id="333" r:id="rId25"/>
    <p:sldId id="334" r:id="rId26"/>
    <p:sldId id="297" r:id="rId27"/>
    <p:sldId id="299" r:id="rId28"/>
    <p:sldId id="300" r:id="rId29"/>
    <p:sldId id="301" r:id="rId30"/>
    <p:sldId id="309" r:id="rId31"/>
    <p:sldId id="310" r:id="rId32"/>
    <p:sldId id="325" r:id="rId33"/>
    <p:sldId id="326" r:id="rId34"/>
    <p:sldId id="313" r:id="rId35"/>
    <p:sldId id="314" r:id="rId36"/>
    <p:sldId id="315" r:id="rId37"/>
    <p:sldId id="316" r:id="rId38"/>
    <p:sldId id="318" r:id="rId39"/>
    <p:sldId id="319" r:id="rId40"/>
    <p:sldId id="320" r:id="rId41"/>
    <p:sldId id="324" r:id="rId42"/>
    <p:sldId id="322" r:id="rId43"/>
    <p:sldId id="278" r:id="rId44"/>
    <p:sldId id="279" r:id="rId45"/>
    <p:sldId id="327" r:id="rId46"/>
    <p:sldId id="329" r:id="rId47"/>
    <p:sldId id="32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1095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EA72-0E5F-4FB8-8291-746DE328233D}"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30D41-D944-4068-BE1A-E03885801B9D}" type="slidenum">
              <a:rPr lang="en-US" smtClean="0"/>
              <a:pPr/>
              <a:t>‹#›</a:t>
            </a:fld>
            <a:endParaRPr lang="en-US"/>
          </a:p>
        </p:txBody>
      </p:sp>
    </p:spTree>
    <p:extLst>
      <p:ext uri="{BB962C8B-B14F-4D97-AF65-F5344CB8AC3E}">
        <p14:creationId xmlns:p14="http://schemas.microsoft.com/office/powerpoint/2010/main" xmlns="" val="9680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14</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15</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17</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18</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19</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20</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21</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22</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26</a:t>
            </a:fld>
            <a:endParaRPr lang="en-US"/>
          </a:p>
        </p:txBody>
      </p:sp>
    </p:spTree>
    <p:extLst>
      <p:ext uri="{BB962C8B-B14F-4D97-AF65-F5344CB8AC3E}">
        <p14:creationId xmlns:p14="http://schemas.microsoft.com/office/powerpoint/2010/main" xmlns="" val="24714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2B9FB3B-075D-418B-AC35-EE109AF90066}" type="datetimeFigureOut">
              <a:rPr lang="en-US" smtClean="0"/>
              <a:pPr/>
              <a:t>9/14/2014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0BE13D1-ECE1-4540-B89C-0AAC17CECE6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2B9FB3B-075D-418B-AC35-EE109AF90066}" type="datetimeFigureOut">
              <a:rPr lang="en-US" smtClean="0"/>
              <a:pPr/>
              <a:t>9/14/2014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0BE13D1-ECE1-4540-B89C-0AAC17CECE6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B9FB3B-075D-418B-AC35-EE109AF90066}" type="datetimeFigureOut">
              <a:rPr lang="en-US" smtClean="0"/>
              <a:pPr/>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2B9FB3B-075D-418B-AC35-EE109AF90066}" type="datetimeFigureOut">
              <a:rPr lang="en-US" smtClean="0"/>
              <a:pPr/>
              <a:t>9/14/2014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E13D1-ECE1-4540-B89C-0AAC17CECE6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B9FB3B-075D-418B-AC35-EE109AF90066}" type="datetimeFigureOut">
              <a:rPr lang="en-US" smtClean="0"/>
              <a:pPr/>
              <a:t>9/14/2014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13D1-ECE1-4540-B89C-0AAC17CECE6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FB3B-075D-418B-AC35-EE109AF90066}" type="datetimeFigureOut">
              <a:rPr lang="en-US" smtClean="0"/>
              <a:pPr/>
              <a:t>9/14/2014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E13D1-ECE1-4540-B89C-0AAC17CECE6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2B9FB3B-075D-418B-AC35-EE109AF90066}" type="datetimeFigureOut">
              <a:rPr lang="en-US" smtClean="0"/>
              <a:pPr/>
              <a:t>9/14/2014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0BE13D1-ECE1-4540-B89C-0AAC17CECE6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dirty="0" smtClean="0">
                <a:solidFill>
                  <a:schemeClr val="accent4">
                    <a:lumMod val="50000"/>
                  </a:schemeClr>
                </a:solidFill>
              </a:rPr>
              <a:t>Chap 1: </a:t>
            </a:r>
            <a:r>
              <a:rPr lang="en-US" sz="6600" b="1" dirty="0" smtClean="0">
                <a:solidFill>
                  <a:srgbClr val="FF0000"/>
                </a:solidFill>
              </a:rPr>
              <a:t>Intro. to AI</a:t>
            </a:r>
            <a:endParaRPr lang="en-US" sz="6600" b="1" dirty="0">
              <a:solidFill>
                <a:srgbClr val="FF0000"/>
              </a:solidFill>
            </a:endParaRPr>
          </a:p>
        </p:txBody>
      </p:sp>
      <p:sp>
        <p:nvSpPr>
          <p:cNvPr id="3" name="Subtitle 2"/>
          <p:cNvSpPr>
            <a:spLocks noGrp="1"/>
          </p:cNvSpPr>
          <p:nvPr>
            <p:ph type="subTitle" idx="1"/>
          </p:nvPr>
        </p:nvSpPr>
        <p:spPr/>
        <p:txBody>
          <a:bodyPr>
            <a:normAutofit/>
          </a:bodyPr>
          <a:lstStyle/>
          <a:p>
            <a:r>
              <a:rPr lang="en-US" sz="2800" b="1" dirty="0" smtClean="0">
                <a:solidFill>
                  <a:schemeClr val="tx1"/>
                </a:solidFill>
                <a:latin typeface="Calibri" pitchFamily="34" charset="0"/>
                <a:cs typeface="Calibri" pitchFamily="34" charset="0"/>
              </a:rPr>
              <a:t>BCS2313: Artificial Intelligence Techniques </a:t>
            </a:r>
            <a:endParaRPr lang="en-US" sz="2800" b="1" dirty="0">
              <a:solidFill>
                <a:schemeClr val="tx1"/>
              </a:solidFill>
              <a:latin typeface="Calibri" pitchFamily="34" charset="0"/>
              <a:cs typeface="Calibri" pitchFamily="34" charset="0"/>
            </a:endParaRPr>
          </a:p>
        </p:txBody>
      </p:sp>
      <p:sp>
        <p:nvSpPr>
          <p:cNvPr id="4" name="Subtitle 2"/>
          <p:cNvSpPr txBox="1">
            <a:spLocks/>
          </p:cNvSpPr>
          <p:nvPr/>
        </p:nvSpPr>
        <p:spPr>
          <a:xfrm>
            <a:off x="2514600" y="1981200"/>
            <a:ext cx="5715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3200" b="1" smtClean="0">
                <a:solidFill>
                  <a:schemeClr val="tx2">
                    <a:lumMod val="75000"/>
                  </a:schemeClr>
                </a:solidFill>
                <a:latin typeface="Calibri" pitchFamily="34" charset="0"/>
                <a:cs typeface="Calibri" pitchFamily="34" charset="0"/>
              </a:rPr>
              <a:t>FSKKP</a:t>
            </a:r>
            <a:r>
              <a:rPr lang="en-US" sz="3200" b="1" dirty="0" smtClean="0">
                <a:solidFill>
                  <a:schemeClr val="tx2">
                    <a:lumMod val="75000"/>
                  </a:schemeClr>
                </a:solidFill>
                <a:latin typeface="Calibri" pitchFamily="34" charset="0"/>
                <a:cs typeface="Calibri" pitchFamily="34" charset="0"/>
              </a:rPr>
              <a:t>, UMP </a:t>
            </a:r>
            <a:endParaRPr lang="en-US" sz="3200" b="1" dirty="0">
              <a:solidFill>
                <a:schemeClr val="tx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xmlns="" val="344136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Volvo: </a:t>
            </a:r>
            <a:r>
              <a:rPr lang="en-US" sz="4400" dirty="0"/>
              <a:t>Pedestrian </a:t>
            </a:r>
            <a:r>
              <a:rPr lang="en-US" sz="4400" dirty="0" smtClean="0"/>
              <a:t>Detection</a:t>
            </a:r>
            <a:endParaRPr lang="en-US" sz="4400"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799" y="1219200"/>
            <a:ext cx="5795211"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657" y="1226127"/>
            <a:ext cx="2905125"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3827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357313"/>
            <a:ext cx="3314700" cy="138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0" y="1357313"/>
            <a:ext cx="3442507" cy="1995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90600" y="3352800"/>
            <a:ext cx="2858366" cy="2141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19600" y="3733800"/>
            <a:ext cx="3124200" cy="267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6056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6000" dirty="0" smtClean="0">
                <a:latin typeface="Calibri" pitchFamily="34" charset="0"/>
                <a:cs typeface="Calibri" pitchFamily="34" charset="0"/>
              </a:rPr>
              <a:t>Meaning of Intelligence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215655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Meaning of “Intelligence”</a:t>
            </a:r>
            <a:endParaRPr lang="en-US" sz="4400"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3200" dirty="0" smtClean="0"/>
              <a:t>Someone’s intelligence is their ability to understand and learning things.</a:t>
            </a:r>
          </a:p>
          <a:p>
            <a:pPr marL="514350" indent="-514350">
              <a:buFont typeface="+mj-lt"/>
              <a:buAutoNum type="arabicPeriod"/>
            </a:pPr>
            <a:r>
              <a:rPr lang="en-US" sz="3200" dirty="0" smtClean="0"/>
              <a:t>Intelligence in the ability to think and understand instead of doing things by instinct or automatically </a:t>
            </a:r>
          </a:p>
          <a:p>
            <a:pPr marL="514350" indent="-514350">
              <a:buFont typeface="+mj-lt"/>
              <a:buAutoNum type="arabicPeriod"/>
            </a:pPr>
            <a:endParaRPr lang="en-US" sz="3200" dirty="0" smtClean="0"/>
          </a:p>
          <a:p>
            <a:pPr marL="0" indent="0" algn="r">
              <a:buNone/>
            </a:pPr>
            <a:r>
              <a:rPr lang="en-US" sz="2800" dirty="0" smtClean="0">
                <a:solidFill>
                  <a:srgbClr val="FF0000"/>
                </a:solidFill>
              </a:rPr>
              <a:t>(Essential English Dictionary, Collins London 1990) </a:t>
            </a:r>
            <a:endParaRPr lang="en-US" sz="2800" dirty="0">
              <a:solidFill>
                <a:srgbClr val="FF0000"/>
              </a:solidFill>
            </a:endParaRPr>
          </a:p>
          <a:p>
            <a:pPr marL="514350" indent="-514350">
              <a:buFont typeface="+mj-lt"/>
              <a:buAutoNum type="arabicPeriod"/>
            </a:pPr>
            <a:endParaRPr lang="en-US" sz="3200" b="1" dirty="0"/>
          </a:p>
        </p:txBody>
      </p:sp>
    </p:spTree>
    <p:extLst>
      <p:ext uri="{BB962C8B-B14F-4D97-AF65-F5344CB8AC3E}">
        <p14:creationId xmlns:p14="http://schemas.microsoft.com/office/powerpoint/2010/main" xmlns="" val="125601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Meaning of “Intelligence”</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a:t>Intelligence has been defined in different ways, including the abilities for abstract thought, understanding, communication, reasoning, learning, planning, emotional intelligence and problem solving</a:t>
            </a:r>
            <a:r>
              <a:rPr lang="en-US" sz="3200" dirty="0" smtClean="0"/>
              <a:t>. Intelligence </a:t>
            </a:r>
            <a:r>
              <a:rPr lang="en-US" sz="3200" dirty="0"/>
              <a:t>is most widely studied in humans, but has also been observed in animals and </a:t>
            </a:r>
            <a:r>
              <a:rPr lang="en-US" sz="3200" dirty="0" smtClean="0"/>
              <a:t>plants.</a:t>
            </a:r>
            <a:endParaRPr lang="en-US" sz="3600" dirty="0" smtClean="0">
              <a:solidFill>
                <a:srgbClr val="FF0000"/>
              </a:solidFill>
            </a:endParaRPr>
          </a:p>
          <a:p>
            <a:pPr marL="0" indent="0" algn="r">
              <a:buNone/>
            </a:pPr>
            <a:r>
              <a:rPr lang="en-US" sz="3600" dirty="0" smtClean="0">
                <a:solidFill>
                  <a:srgbClr val="FF0000"/>
                </a:solidFill>
              </a:rPr>
              <a:t>(www.wikipedia.org</a:t>
            </a:r>
            <a:r>
              <a:rPr lang="en-US" sz="3600" dirty="0">
                <a:solidFill>
                  <a:srgbClr val="FF0000"/>
                </a:solidFill>
              </a:rPr>
              <a:t>) </a:t>
            </a:r>
          </a:p>
          <a:p>
            <a:endParaRPr lang="en-US" sz="3200" dirty="0"/>
          </a:p>
        </p:txBody>
      </p:sp>
    </p:spTree>
    <p:extLst>
      <p:ext uri="{BB962C8B-B14F-4D97-AF65-F5344CB8AC3E}">
        <p14:creationId xmlns:p14="http://schemas.microsoft.com/office/powerpoint/2010/main" xmlns="" val="1480280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The Meaning of “Intelligence”</a:t>
            </a:r>
          </a:p>
        </p:txBody>
      </p:sp>
      <p:sp>
        <p:nvSpPr>
          <p:cNvPr id="3" name="Content Placeholder 2"/>
          <p:cNvSpPr>
            <a:spLocks noGrp="1"/>
          </p:cNvSpPr>
          <p:nvPr>
            <p:ph sz="quarter" idx="1"/>
          </p:nvPr>
        </p:nvSpPr>
        <p:spPr>
          <a:xfrm>
            <a:off x="457200" y="1219200"/>
            <a:ext cx="8229600" cy="5181600"/>
          </a:xfrm>
        </p:spPr>
        <p:txBody>
          <a:bodyPr>
            <a:normAutofit/>
          </a:bodyPr>
          <a:lstStyle/>
          <a:p>
            <a:endParaRPr lang="en-US" sz="3200" dirty="0" smtClean="0"/>
          </a:p>
          <a:p>
            <a:pPr>
              <a:lnSpc>
                <a:spcPct val="80000"/>
              </a:lnSpc>
              <a:buFontTx/>
              <a:buNone/>
            </a:pPr>
            <a:r>
              <a:rPr lang="en-US" sz="3600" dirty="0" smtClean="0"/>
              <a:t>	</a:t>
            </a:r>
            <a:r>
              <a:rPr lang="en-US" sz="3600" dirty="0"/>
              <a:t>Intelligence is the computational part of the ability to achieve goals in the world. Varying kinds and degrees of intelligence occur in people, many animals and some machines. </a:t>
            </a:r>
          </a:p>
          <a:p>
            <a:pPr>
              <a:lnSpc>
                <a:spcPct val="80000"/>
              </a:lnSpc>
              <a:buFontTx/>
              <a:buNone/>
            </a:pPr>
            <a:endParaRPr lang="en-US" sz="3600" dirty="0" smtClean="0"/>
          </a:p>
          <a:p>
            <a:pPr algn="r">
              <a:lnSpc>
                <a:spcPct val="80000"/>
              </a:lnSpc>
              <a:buFontTx/>
              <a:buNone/>
            </a:pPr>
            <a:r>
              <a:rPr lang="en-US" sz="2800" dirty="0">
                <a:solidFill>
                  <a:srgbClr val="FF0000"/>
                </a:solidFill>
              </a:rPr>
              <a:t>(</a:t>
            </a:r>
            <a:r>
              <a:rPr lang="en-US" sz="3200" dirty="0">
                <a:solidFill>
                  <a:srgbClr val="FF0000"/>
                </a:solidFill>
              </a:rPr>
              <a:t>John McCarthy</a:t>
            </a:r>
            <a:r>
              <a:rPr lang="en-US" sz="2800" dirty="0">
                <a:solidFill>
                  <a:srgbClr val="FF0000"/>
                </a:solidFill>
              </a:rPr>
              <a:t>, Stanford University)</a:t>
            </a:r>
            <a:r>
              <a:rPr lang="en-US" sz="2800" dirty="0" smtClean="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xmlns="" val="1947138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Meaning of AI</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598579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600" dirty="0" smtClean="0"/>
              <a:t>Ai is a study of intelligent behavior (in human or animal) and attempt to find ways to put it in a machine or computer.</a:t>
            </a:r>
          </a:p>
          <a:p>
            <a:pPr marL="0" indent="0">
              <a:buNone/>
            </a:pPr>
            <a:endParaRPr lang="en-US" sz="3200" dirty="0" smtClean="0">
              <a:solidFill>
                <a:srgbClr val="FF0000"/>
              </a:solidFill>
            </a:endParaRPr>
          </a:p>
          <a:p>
            <a:pPr marL="0" indent="0" algn="r">
              <a:buNone/>
            </a:pPr>
            <a:r>
              <a:rPr lang="en-US" sz="3200" dirty="0" smtClean="0">
                <a:solidFill>
                  <a:srgbClr val="FF0000"/>
                </a:solidFill>
              </a:rPr>
              <a:t>(from our first AI class; </a:t>
            </a:r>
            <a:r>
              <a:rPr lang="en-US" sz="3200" b="1" dirty="0" smtClean="0">
                <a:solidFill>
                  <a:srgbClr val="FF0000"/>
                </a:solidFill>
              </a:rPr>
              <a:t>Class Introduction</a:t>
            </a:r>
            <a:r>
              <a:rPr lang="en-US" sz="3200" dirty="0" smtClean="0">
                <a:solidFill>
                  <a:srgbClr val="FF0000"/>
                </a:solidFill>
              </a:rPr>
              <a:t>) </a:t>
            </a:r>
            <a:endParaRPr lang="en-US" sz="3200" dirty="0">
              <a:solidFill>
                <a:srgbClr val="FF0000"/>
              </a:solidFill>
            </a:endParaRPr>
          </a:p>
          <a:p>
            <a:pPr marL="0" indent="0">
              <a:buNone/>
            </a:pPr>
            <a:endParaRPr lang="en-US" sz="3600" dirty="0"/>
          </a:p>
        </p:txBody>
      </p:sp>
    </p:spTree>
    <p:extLst>
      <p:ext uri="{BB962C8B-B14F-4D97-AF65-F5344CB8AC3E}">
        <p14:creationId xmlns:p14="http://schemas.microsoft.com/office/powerpoint/2010/main" xmlns="" val="72146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a:xfrm>
            <a:off x="457200" y="1219200"/>
            <a:ext cx="8229600" cy="5181600"/>
          </a:xfrm>
        </p:spPr>
        <p:txBody>
          <a:bodyPr>
            <a:normAutofit/>
          </a:bodyPr>
          <a:lstStyle/>
          <a:p>
            <a:endParaRPr lang="en-US" sz="3200" dirty="0" smtClean="0"/>
          </a:p>
          <a:p>
            <a:pPr>
              <a:lnSpc>
                <a:spcPct val="80000"/>
              </a:lnSpc>
              <a:buFontTx/>
              <a:buNone/>
            </a:pPr>
            <a:r>
              <a:rPr lang="en-US" sz="3600" dirty="0" smtClean="0"/>
              <a:t>	It </a:t>
            </a:r>
            <a:r>
              <a:rPr lang="en-US" sz="3600" dirty="0"/>
              <a:t>is the science and engineering of making intelligent machines, especially intelligent computer programs. It is related to the similar task of using computers to understand human intelligence, but AI does not have to confine itself to methods that are biologically observable</a:t>
            </a:r>
            <a:r>
              <a:rPr lang="en-US" sz="3600" dirty="0" smtClean="0"/>
              <a:t>.</a:t>
            </a:r>
          </a:p>
          <a:p>
            <a:pPr>
              <a:lnSpc>
                <a:spcPct val="80000"/>
              </a:lnSpc>
              <a:buFontTx/>
              <a:buNone/>
            </a:pPr>
            <a:endParaRPr lang="en-US" sz="3600" dirty="0" smtClean="0"/>
          </a:p>
          <a:p>
            <a:pPr algn="r">
              <a:lnSpc>
                <a:spcPct val="80000"/>
              </a:lnSpc>
              <a:buFontTx/>
              <a:buNone/>
            </a:pPr>
            <a:r>
              <a:rPr lang="en-US" sz="2800" dirty="0">
                <a:solidFill>
                  <a:srgbClr val="FF0000"/>
                </a:solidFill>
              </a:rPr>
              <a:t>(</a:t>
            </a:r>
            <a:r>
              <a:rPr lang="en-US" sz="3200" dirty="0">
                <a:solidFill>
                  <a:srgbClr val="FF0000"/>
                </a:solidFill>
              </a:rPr>
              <a:t>John McCarthy</a:t>
            </a:r>
            <a:r>
              <a:rPr lang="en-US" sz="2800" dirty="0">
                <a:solidFill>
                  <a:srgbClr val="FF0000"/>
                </a:solidFill>
              </a:rPr>
              <a:t>, Stanford University)</a:t>
            </a:r>
            <a:r>
              <a:rPr lang="en-US" sz="2800" dirty="0" smtClean="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xmlns="" val="4238632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a:t>Research scientists in Artificial Intelligence try to get machines to exhibit behavior that we call intelligent behavior when we observe it in human beings. </a:t>
            </a:r>
            <a:endParaRPr lang="en-US" sz="3200" dirty="0" smtClean="0"/>
          </a:p>
          <a:p>
            <a:pPr marL="0" indent="0">
              <a:buNone/>
            </a:pPr>
            <a:endParaRPr lang="en-US" sz="3200" dirty="0"/>
          </a:p>
          <a:p>
            <a:pPr marL="0" indent="0">
              <a:buNone/>
            </a:pPr>
            <a:r>
              <a:rPr lang="en-US" sz="3200" dirty="0" smtClean="0">
                <a:solidFill>
                  <a:srgbClr val="FF0000"/>
                </a:solidFill>
              </a:rPr>
              <a:t>(</a:t>
            </a:r>
            <a:r>
              <a:rPr lang="en-US" sz="3200" dirty="0">
                <a:solidFill>
                  <a:srgbClr val="FF0000"/>
                </a:solidFill>
              </a:rPr>
              <a:t>James R </a:t>
            </a:r>
            <a:r>
              <a:rPr lang="en-US" sz="3200" dirty="0" smtClean="0">
                <a:solidFill>
                  <a:srgbClr val="FF0000"/>
                </a:solidFill>
              </a:rPr>
              <a:t>Slagle; </a:t>
            </a:r>
            <a:r>
              <a:rPr lang="en-US" sz="2800" dirty="0" smtClean="0">
                <a:solidFill>
                  <a:srgbClr val="FF0000"/>
                </a:solidFill>
              </a:rPr>
              <a:t>Artificial </a:t>
            </a:r>
            <a:r>
              <a:rPr lang="en-US" sz="2800" dirty="0">
                <a:solidFill>
                  <a:srgbClr val="FF0000"/>
                </a:solidFill>
              </a:rPr>
              <a:t>Intelligence: The Heuristic Programming </a:t>
            </a:r>
            <a:r>
              <a:rPr lang="en-US" sz="2800" dirty="0" smtClean="0">
                <a:solidFill>
                  <a:srgbClr val="FF0000"/>
                </a:solidFill>
              </a:rPr>
              <a:t>Approach, McGraw-Hill</a:t>
            </a:r>
            <a:r>
              <a:rPr lang="en-US" sz="3200" dirty="0" smtClean="0">
                <a:solidFill>
                  <a:srgbClr val="FF0000"/>
                </a:solidFill>
              </a:rPr>
              <a:t>) </a:t>
            </a:r>
            <a:endParaRPr lang="en-US" sz="3200" dirty="0">
              <a:solidFill>
                <a:srgbClr val="FF0000"/>
              </a:solidFill>
            </a:endParaRPr>
          </a:p>
          <a:p>
            <a:pPr marL="0" indent="0">
              <a:buNone/>
            </a:pPr>
            <a:endParaRPr lang="en-US" sz="3200" dirty="0"/>
          </a:p>
        </p:txBody>
      </p:sp>
    </p:spTree>
    <p:extLst>
      <p:ext uri="{BB962C8B-B14F-4D97-AF65-F5344CB8AC3E}">
        <p14:creationId xmlns:p14="http://schemas.microsoft.com/office/powerpoint/2010/main" xmlns="" val="3999068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What You’ll Learn </a:t>
            </a:r>
            <a:endParaRPr lang="en-US" sz="4400"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lvl="0"/>
            <a:r>
              <a:rPr lang="en-US" sz="3200" dirty="0" smtClean="0"/>
              <a:t>Introduction </a:t>
            </a:r>
            <a:r>
              <a:rPr lang="en-US" sz="3200" dirty="0"/>
              <a:t>to AI  </a:t>
            </a:r>
            <a:endParaRPr lang="en-US" sz="3200" dirty="0" smtClean="0"/>
          </a:p>
          <a:p>
            <a:pPr lvl="1"/>
            <a:r>
              <a:rPr lang="en-US" sz="2800" dirty="0" smtClean="0"/>
              <a:t>What </a:t>
            </a:r>
            <a:r>
              <a:rPr lang="en-US" sz="2800" dirty="0"/>
              <a:t>is </a:t>
            </a:r>
            <a:r>
              <a:rPr lang="en-US" sz="2800" dirty="0" smtClean="0"/>
              <a:t>AI?</a:t>
            </a:r>
          </a:p>
          <a:p>
            <a:pPr lvl="1"/>
            <a:r>
              <a:rPr lang="en-US" sz="2800" dirty="0" smtClean="0"/>
              <a:t>AI History</a:t>
            </a:r>
            <a:endParaRPr lang="en-US" sz="2800" dirty="0"/>
          </a:p>
          <a:p>
            <a:pPr lvl="1"/>
            <a:r>
              <a:rPr lang="en-US" sz="2800" dirty="0"/>
              <a:t>Foundation of AI</a:t>
            </a:r>
          </a:p>
          <a:p>
            <a:pPr lvl="1"/>
            <a:r>
              <a:rPr lang="en-US" sz="2800" dirty="0"/>
              <a:t>The AI </a:t>
            </a:r>
            <a:r>
              <a:rPr lang="en-US" sz="2800" dirty="0" smtClean="0"/>
              <a:t>Problem</a:t>
            </a:r>
          </a:p>
          <a:p>
            <a:pPr lvl="1"/>
            <a:r>
              <a:rPr lang="en-US" sz="2800" dirty="0" smtClean="0"/>
              <a:t>AI Applications </a:t>
            </a:r>
            <a:endParaRPr lang="en-US" sz="2800" dirty="0">
              <a:solidFill>
                <a:srgbClr val="FF0000"/>
              </a:solidFill>
            </a:endParaRPr>
          </a:p>
          <a:p>
            <a:endParaRPr lang="en-US" dirty="0"/>
          </a:p>
        </p:txBody>
      </p:sp>
    </p:spTree>
    <p:extLst>
      <p:ext uri="{BB962C8B-B14F-4D97-AF65-F5344CB8AC3E}">
        <p14:creationId xmlns:p14="http://schemas.microsoft.com/office/powerpoint/2010/main" xmlns="" val="3025275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a:t>The goal of work in artificial intelligence is to build machines that perform tasks normally requiring human </a:t>
            </a:r>
            <a:r>
              <a:rPr lang="en-US" sz="3200" dirty="0" smtClean="0"/>
              <a:t>intelligence. </a:t>
            </a:r>
          </a:p>
          <a:p>
            <a:pPr marL="0" indent="0">
              <a:buNone/>
            </a:pPr>
            <a:endParaRPr lang="en-US" sz="3200" dirty="0"/>
          </a:p>
          <a:p>
            <a:pPr marL="0" indent="0">
              <a:buNone/>
            </a:pPr>
            <a:r>
              <a:rPr lang="en-US" sz="3200" dirty="0" smtClean="0">
                <a:solidFill>
                  <a:srgbClr val="FF0000"/>
                </a:solidFill>
              </a:rPr>
              <a:t>(</a:t>
            </a:r>
            <a:r>
              <a:rPr lang="en-US" sz="3200" dirty="0">
                <a:solidFill>
                  <a:srgbClr val="FF0000"/>
                </a:solidFill>
              </a:rPr>
              <a:t>Nils </a:t>
            </a:r>
            <a:r>
              <a:rPr lang="en-US" sz="3200" dirty="0" smtClean="0">
                <a:solidFill>
                  <a:srgbClr val="FF0000"/>
                </a:solidFill>
              </a:rPr>
              <a:t>Nilsson; </a:t>
            </a:r>
            <a:r>
              <a:rPr lang="en-US" sz="2800" dirty="0" smtClean="0">
                <a:solidFill>
                  <a:srgbClr val="FF0000"/>
                </a:solidFill>
              </a:rPr>
              <a:t>Problem-Solving </a:t>
            </a:r>
            <a:r>
              <a:rPr lang="en-US" sz="2800" dirty="0">
                <a:solidFill>
                  <a:srgbClr val="FF0000"/>
                </a:solidFill>
              </a:rPr>
              <a:t>Methods in Artificial </a:t>
            </a:r>
            <a:r>
              <a:rPr lang="en-US" sz="2800" dirty="0" smtClean="0">
                <a:solidFill>
                  <a:srgbClr val="FF0000"/>
                </a:solidFill>
              </a:rPr>
              <a:t>Intelligence, McGraw-Hill</a:t>
            </a:r>
            <a:r>
              <a:rPr lang="en-US" sz="3200" dirty="0" smtClean="0">
                <a:solidFill>
                  <a:srgbClr val="FF0000"/>
                </a:solidFill>
              </a:rPr>
              <a:t>) </a:t>
            </a:r>
            <a:endParaRPr lang="en-US" sz="3200" dirty="0">
              <a:solidFill>
                <a:srgbClr val="FF0000"/>
              </a:solidFill>
            </a:endParaRPr>
          </a:p>
          <a:p>
            <a:pPr marL="0" indent="0">
              <a:buNone/>
            </a:pPr>
            <a:endParaRPr lang="en-US" sz="3200" dirty="0"/>
          </a:p>
        </p:txBody>
      </p:sp>
    </p:spTree>
    <p:extLst>
      <p:ext uri="{BB962C8B-B14F-4D97-AF65-F5344CB8AC3E}">
        <p14:creationId xmlns:p14="http://schemas.microsoft.com/office/powerpoint/2010/main" xmlns="" val="377658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a:t>Artificial </a:t>
            </a:r>
            <a:r>
              <a:rPr lang="en-US" sz="3200" dirty="0" smtClean="0"/>
              <a:t>intelligence </a:t>
            </a:r>
            <a:r>
              <a:rPr lang="en-US" sz="3200" dirty="0"/>
              <a:t>is the intelligence of machines and the branch of computer science that aims to create </a:t>
            </a:r>
            <a:r>
              <a:rPr lang="en-US" sz="3200" dirty="0" smtClean="0"/>
              <a:t>it</a:t>
            </a:r>
          </a:p>
          <a:p>
            <a:pPr marL="0" indent="0">
              <a:buNone/>
            </a:pPr>
            <a:endParaRPr lang="en-US" sz="3600" dirty="0" smtClean="0">
              <a:solidFill>
                <a:srgbClr val="FF0000"/>
              </a:solidFill>
            </a:endParaRPr>
          </a:p>
          <a:p>
            <a:pPr marL="0" indent="0" algn="r">
              <a:buNone/>
            </a:pPr>
            <a:r>
              <a:rPr lang="en-US" sz="3600" dirty="0" smtClean="0">
                <a:solidFill>
                  <a:srgbClr val="FF0000"/>
                </a:solidFill>
              </a:rPr>
              <a:t>(www.wikipedia.org</a:t>
            </a:r>
            <a:r>
              <a:rPr lang="en-US" sz="3600" dirty="0">
                <a:solidFill>
                  <a:srgbClr val="FF0000"/>
                </a:solidFill>
              </a:rPr>
              <a:t>) </a:t>
            </a:r>
          </a:p>
          <a:p>
            <a:endParaRPr lang="en-US" sz="3200" dirty="0"/>
          </a:p>
        </p:txBody>
      </p:sp>
    </p:spTree>
    <p:extLst>
      <p:ext uri="{BB962C8B-B14F-4D97-AF65-F5344CB8AC3E}">
        <p14:creationId xmlns:p14="http://schemas.microsoft.com/office/powerpoint/2010/main" xmlns="" val="399906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Some AI Definition</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a:t>The branch of computer science concerned with making computers behave like humans. The term was coined in 1956 by John McCarthy </a:t>
            </a:r>
            <a:r>
              <a:rPr lang="en-US" sz="3200" dirty="0" smtClean="0"/>
              <a:t>at </a:t>
            </a:r>
            <a:r>
              <a:rPr lang="en-US" sz="3200" dirty="0"/>
              <a:t>the Massachusetts </a:t>
            </a:r>
            <a:r>
              <a:rPr lang="en-US" sz="3200" dirty="0" smtClean="0"/>
              <a:t>Institute of Technology (MIT)</a:t>
            </a:r>
          </a:p>
          <a:p>
            <a:endParaRPr lang="en-US" sz="3200" dirty="0"/>
          </a:p>
          <a:p>
            <a:pPr marL="0" indent="0" algn="r">
              <a:buNone/>
            </a:pPr>
            <a:r>
              <a:rPr lang="en-US" sz="3600" dirty="0" smtClean="0">
                <a:solidFill>
                  <a:srgbClr val="FF0000"/>
                </a:solidFill>
              </a:rPr>
              <a:t>(www.webopedia.com)</a:t>
            </a:r>
            <a:endParaRPr lang="en-US" sz="3600" dirty="0">
              <a:solidFill>
                <a:srgbClr val="FF0000"/>
              </a:solidFill>
            </a:endParaRPr>
          </a:p>
        </p:txBody>
      </p:sp>
    </p:spTree>
    <p:extLst>
      <p:ext uri="{BB962C8B-B14F-4D97-AF65-F5344CB8AC3E}">
        <p14:creationId xmlns:p14="http://schemas.microsoft.com/office/powerpoint/2010/main" xmlns="" val="4238632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sz="quarter" idx="1"/>
          </p:nvPr>
        </p:nvSpPr>
        <p:spPr/>
        <p:txBody>
          <a:bodyPr/>
          <a:lstStyle/>
          <a:p>
            <a:endParaRPr lang="en-MY"/>
          </a:p>
        </p:txBody>
      </p:sp>
      <p:pic>
        <p:nvPicPr>
          <p:cNvPr id="1026" name="Picture 2"/>
          <p:cNvPicPr>
            <a:picLocks noChangeAspect="1" noChangeArrowheads="1"/>
          </p:cNvPicPr>
          <p:nvPr/>
        </p:nvPicPr>
        <p:blipFill>
          <a:blip r:embed="rId2" cstate="print"/>
          <a:srcRect/>
          <a:stretch>
            <a:fillRect/>
          </a:stretch>
        </p:blipFill>
        <p:spPr bwMode="auto">
          <a:xfrm>
            <a:off x="170357" y="533400"/>
            <a:ext cx="8973643" cy="590326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4000" dirty="0" smtClean="0"/>
              <a:t>                   Rational </a:t>
            </a:r>
            <a:r>
              <a:rPr lang="en-MY" sz="4000" dirty="0" smtClean="0"/>
              <a:t>Decisions</a:t>
            </a:r>
            <a:endParaRPr lang="en-MY" sz="4000" dirty="0"/>
          </a:p>
        </p:txBody>
      </p:sp>
      <p:sp>
        <p:nvSpPr>
          <p:cNvPr id="3" name="Content Placeholder 2"/>
          <p:cNvSpPr>
            <a:spLocks noGrp="1"/>
          </p:cNvSpPr>
          <p:nvPr>
            <p:ph sz="quarter" idx="1"/>
          </p:nvPr>
        </p:nvSpPr>
        <p:spPr>
          <a:xfrm>
            <a:off x="381000" y="1676400"/>
            <a:ext cx="8305800" cy="4724400"/>
          </a:xfrm>
        </p:spPr>
        <p:txBody>
          <a:bodyPr>
            <a:normAutofit/>
          </a:bodyPr>
          <a:lstStyle/>
          <a:p>
            <a:pPr>
              <a:buNone/>
            </a:pPr>
            <a:r>
              <a:rPr lang="en-MY" sz="2800" dirty="0" smtClean="0"/>
              <a:t>We’ll use the term </a:t>
            </a:r>
            <a:r>
              <a:rPr lang="en-MY" sz="2800" b="1" dirty="0" smtClean="0"/>
              <a:t>rational in a particular way:</a:t>
            </a:r>
          </a:p>
          <a:p>
            <a:r>
              <a:rPr lang="en-MY" sz="2800" dirty="0" smtClean="0"/>
              <a:t>Rational</a:t>
            </a:r>
            <a:r>
              <a:rPr lang="en-MY" sz="2800" dirty="0" smtClean="0"/>
              <a:t>: maximally achieving pre-defined goals</a:t>
            </a:r>
          </a:p>
          <a:p>
            <a:r>
              <a:rPr lang="en-MY" sz="2800" dirty="0" smtClean="0"/>
              <a:t>Rational </a:t>
            </a:r>
            <a:r>
              <a:rPr lang="en-MY" sz="2800" dirty="0" smtClean="0"/>
              <a:t>only concerns what decisions are made</a:t>
            </a:r>
          </a:p>
          <a:p>
            <a:pPr>
              <a:buNone/>
            </a:pPr>
            <a:r>
              <a:rPr lang="en-MY" sz="2800" dirty="0" smtClean="0"/>
              <a:t>        (</a:t>
            </a:r>
            <a:r>
              <a:rPr lang="en-MY" sz="2800" dirty="0" smtClean="0"/>
              <a:t>not the thought process behind them)</a:t>
            </a:r>
          </a:p>
          <a:p>
            <a:r>
              <a:rPr lang="en-MY" sz="2800" dirty="0" smtClean="0"/>
              <a:t> </a:t>
            </a:r>
            <a:r>
              <a:rPr lang="en-MY" sz="2800" dirty="0" smtClean="0"/>
              <a:t>Goals are expressed in terms of the </a:t>
            </a:r>
            <a:r>
              <a:rPr lang="en-MY" sz="2800" b="1" dirty="0" smtClean="0"/>
              <a:t>utility of outcomes</a:t>
            </a:r>
          </a:p>
          <a:p>
            <a:r>
              <a:rPr lang="en-MY" sz="2800" dirty="0" smtClean="0"/>
              <a:t> </a:t>
            </a:r>
            <a:r>
              <a:rPr lang="en-MY" sz="2800" dirty="0" smtClean="0">
                <a:solidFill>
                  <a:srgbClr val="FF0000"/>
                </a:solidFill>
              </a:rPr>
              <a:t>Being rational means </a:t>
            </a:r>
            <a:r>
              <a:rPr lang="en-MY" sz="2800" b="1" dirty="0" smtClean="0">
                <a:solidFill>
                  <a:srgbClr val="FF0000"/>
                </a:solidFill>
              </a:rPr>
              <a:t>maximizing your expected utility</a:t>
            </a:r>
            <a:endParaRPr lang="en-MY" sz="28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MY" sz="3600" dirty="0" smtClean="0"/>
              <a:t>Rational </a:t>
            </a:r>
            <a:r>
              <a:rPr lang="en-MY" sz="3600" dirty="0" smtClean="0"/>
              <a:t>System </a:t>
            </a:r>
            <a:endParaRPr lang="en-MY" sz="3600" dirty="0"/>
          </a:p>
        </p:txBody>
      </p:sp>
      <p:sp>
        <p:nvSpPr>
          <p:cNvPr id="3" name="Content Placeholder 2"/>
          <p:cNvSpPr>
            <a:spLocks noGrp="1"/>
          </p:cNvSpPr>
          <p:nvPr>
            <p:ph sz="quarter" idx="1"/>
          </p:nvPr>
        </p:nvSpPr>
        <p:spPr/>
        <p:txBody>
          <a:bodyPr>
            <a:normAutofit/>
          </a:bodyPr>
          <a:lstStyle/>
          <a:p>
            <a:endParaRPr lang="en-MY" sz="4400" dirty="0" smtClean="0"/>
          </a:p>
          <a:p>
            <a:r>
              <a:rPr lang="en-MY" sz="3600" dirty="0" smtClean="0"/>
              <a:t>A </a:t>
            </a:r>
            <a:r>
              <a:rPr lang="en-MY" sz="3600" dirty="0" smtClean="0"/>
              <a:t>rational </a:t>
            </a:r>
            <a:r>
              <a:rPr lang="en-MY" sz="3600" dirty="0" smtClean="0"/>
              <a:t>system is </a:t>
            </a:r>
            <a:r>
              <a:rPr lang="en-MY" sz="3600" dirty="0" smtClean="0"/>
              <a:t>one whose agent function always acts to maximize its performance measure, given its percept sequence until the current </a:t>
            </a:r>
            <a:r>
              <a:rPr lang="en-MY" sz="3600" dirty="0" smtClean="0"/>
              <a:t>moment.</a:t>
            </a:r>
            <a:endParaRPr lang="en-MY" sz="3600" dirty="0" smtClean="0"/>
          </a:p>
          <a:p>
            <a:endParaRPr lang="en-MY"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Definition</a:t>
            </a:r>
            <a:endParaRPr lang="en-US" sz="4400" dirty="0"/>
          </a:p>
        </p:txBody>
      </p:sp>
      <p:sp>
        <p:nvSpPr>
          <p:cNvPr id="3" name="Content Placeholder 2"/>
          <p:cNvSpPr>
            <a:spLocks noGrp="1"/>
          </p:cNvSpPr>
          <p:nvPr>
            <p:ph sz="quarter" idx="1"/>
          </p:nvPr>
        </p:nvSpPr>
        <p:spPr/>
        <p:txBody>
          <a:bodyPr>
            <a:normAutofit/>
          </a:bodyPr>
          <a:lstStyle/>
          <a:p>
            <a:pPr algn="ctr"/>
            <a:endParaRPr lang="en-US" sz="3200" dirty="0" smtClean="0"/>
          </a:p>
          <a:p>
            <a:pPr marL="0" indent="0">
              <a:buNone/>
            </a:pPr>
            <a:endParaRPr lang="en-US" sz="7200" b="1" dirty="0" smtClean="0">
              <a:solidFill>
                <a:srgbClr val="C00000"/>
              </a:solidFill>
            </a:endParaRPr>
          </a:p>
          <a:p>
            <a:pPr marL="0" indent="0" algn="ctr">
              <a:buNone/>
            </a:pPr>
            <a:r>
              <a:rPr lang="en-US" sz="7200" b="1" dirty="0" smtClean="0">
                <a:solidFill>
                  <a:srgbClr val="C00000"/>
                </a:solidFill>
              </a:rPr>
              <a:t>What </a:t>
            </a:r>
            <a:r>
              <a:rPr lang="en-US" sz="7200" b="1" dirty="0">
                <a:solidFill>
                  <a:srgbClr val="C00000"/>
                </a:solidFill>
              </a:rPr>
              <a:t>you say ?</a:t>
            </a:r>
          </a:p>
        </p:txBody>
      </p:sp>
    </p:spTree>
    <p:extLst>
      <p:ext uri="{BB962C8B-B14F-4D97-AF65-F5344CB8AC3E}">
        <p14:creationId xmlns:p14="http://schemas.microsoft.com/office/powerpoint/2010/main" xmlns="" val="3999068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Brief History of AI</a:t>
            </a:r>
            <a:endParaRPr lang="en-US" sz="4400" dirty="0"/>
          </a:p>
        </p:txBody>
      </p:sp>
      <p:sp>
        <p:nvSpPr>
          <p:cNvPr id="3" name="Content Placeholder 2"/>
          <p:cNvSpPr>
            <a:spLocks noGrp="1"/>
          </p:cNvSpPr>
          <p:nvPr>
            <p:ph sz="quarter" idx="1"/>
          </p:nvPr>
        </p:nvSpPr>
        <p:spPr/>
        <p:txBody>
          <a:bodyPr>
            <a:normAutofit lnSpcReduction="10000"/>
          </a:bodyPr>
          <a:lstStyle/>
          <a:p>
            <a:r>
              <a:rPr lang="en-US" dirty="0"/>
              <a:t>The </a:t>
            </a:r>
            <a:r>
              <a:rPr lang="en-US" dirty="0" smtClean="0"/>
              <a:t>beginning </a:t>
            </a:r>
            <a:r>
              <a:rPr lang="en-US" dirty="0"/>
              <a:t>of AI (1943 - 1956):</a:t>
            </a:r>
          </a:p>
          <a:p>
            <a:pPr lvl="1"/>
            <a:r>
              <a:rPr lang="en-US" dirty="0" smtClean="0"/>
              <a:t>1943</a:t>
            </a:r>
            <a:r>
              <a:rPr lang="en-US" dirty="0"/>
              <a:t>: McCulloch &amp; Pitts: Boolean circuit model of brain.</a:t>
            </a:r>
          </a:p>
          <a:p>
            <a:pPr lvl="1"/>
            <a:r>
              <a:rPr lang="en-US" b="1" dirty="0" smtClean="0"/>
              <a:t>1950</a:t>
            </a:r>
            <a:r>
              <a:rPr lang="en-US" b="1" dirty="0"/>
              <a:t>: Turing’s “Computing Machinery and Intelligence”.</a:t>
            </a:r>
          </a:p>
          <a:p>
            <a:pPr lvl="1"/>
            <a:r>
              <a:rPr lang="en-US" b="1" dirty="0" smtClean="0"/>
              <a:t>1956</a:t>
            </a:r>
            <a:r>
              <a:rPr lang="en-US" b="1" dirty="0"/>
              <a:t>: </a:t>
            </a:r>
            <a:r>
              <a:rPr lang="en-US" b="1" dirty="0" smtClean="0"/>
              <a:t>John </a:t>
            </a:r>
            <a:r>
              <a:rPr lang="en-US" b="1" dirty="0"/>
              <a:t>McCarthy coined the term "artificial intelligence" as the topic of the Dartmouth Conference, the first conference devoted to the subject. </a:t>
            </a:r>
          </a:p>
          <a:p>
            <a:endParaRPr lang="en-US" dirty="0"/>
          </a:p>
          <a:p>
            <a:r>
              <a:rPr lang="en-US" dirty="0" smtClean="0"/>
              <a:t>Rise of AI, era of great </a:t>
            </a:r>
            <a:r>
              <a:rPr lang="en-US" dirty="0"/>
              <a:t>expectations (</a:t>
            </a:r>
            <a:r>
              <a:rPr lang="en-US" dirty="0" smtClean="0"/>
              <a:t>1956 </a:t>
            </a:r>
            <a:r>
              <a:rPr lang="en-US" dirty="0"/>
              <a:t>- </a:t>
            </a:r>
            <a:r>
              <a:rPr lang="en-US" dirty="0" smtClean="0"/>
              <a:t>1960):</a:t>
            </a:r>
            <a:endParaRPr lang="en-US" dirty="0"/>
          </a:p>
          <a:p>
            <a:pPr lvl="1"/>
            <a:r>
              <a:rPr lang="en-US" dirty="0" smtClean="0"/>
              <a:t>Early </a:t>
            </a:r>
            <a:r>
              <a:rPr lang="en-US" dirty="0"/>
              <a:t>successful AI programs: Samuel’s checkers, </a:t>
            </a:r>
          </a:p>
          <a:p>
            <a:pPr lvl="1"/>
            <a:r>
              <a:rPr lang="en-US" dirty="0" smtClean="0"/>
              <a:t>Newell </a:t>
            </a:r>
            <a:r>
              <a:rPr lang="en-US" dirty="0"/>
              <a:t>&amp; Simon’s Logic Theorist, Gelernter’s Geometry </a:t>
            </a:r>
          </a:p>
          <a:p>
            <a:pPr lvl="1"/>
            <a:r>
              <a:rPr lang="en-US" dirty="0" smtClean="0"/>
              <a:t>Theorem </a:t>
            </a:r>
            <a:r>
              <a:rPr lang="en-US" dirty="0" err="1"/>
              <a:t>Prover</a:t>
            </a:r>
            <a:r>
              <a:rPr lang="en-US" dirty="0"/>
              <a:t>.</a:t>
            </a:r>
          </a:p>
          <a:p>
            <a:pPr lvl="1"/>
            <a:r>
              <a:rPr lang="en-US" dirty="0" smtClean="0"/>
              <a:t>Robinson’s </a:t>
            </a:r>
            <a:r>
              <a:rPr lang="en-US" dirty="0"/>
              <a:t>complete algorithm for logical reasoning.</a:t>
            </a:r>
          </a:p>
          <a:p>
            <a:endParaRPr lang="en-US" dirty="0"/>
          </a:p>
        </p:txBody>
      </p:sp>
    </p:spTree>
    <p:extLst>
      <p:ext uri="{BB962C8B-B14F-4D97-AF65-F5344CB8AC3E}">
        <p14:creationId xmlns:p14="http://schemas.microsoft.com/office/powerpoint/2010/main" xmlns="" val="2053736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 dose of reality (1966 - 1974):</a:t>
            </a:r>
          </a:p>
          <a:p>
            <a:pPr lvl="1"/>
            <a:r>
              <a:rPr lang="en-US" dirty="0"/>
              <a:t>AI discovered computational complexity.</a:t>
            </a:r>
          </a:p>
          <a:p>
            <a:pPr lvl="1"/>
            <a:r>
              <a:rPr lang="en-US" dirty="0"/>
              <a:t>Neural network research almost disappeared after </a:t>
            </a:r>
          </a:p>
          <a:p>
            <a:pPr lvl="1"/>
            <a:r>
              <a:rPr lang="en-US" dirty="0" err="1"/>
              <a:t>Minsky</a:t>
            </a:r>
            <a:r>
              <a:rPr lang="en-US" dirty="0"/>
              <a:t> &amp; </a:t>
            </a:r>
            <a:r>
              <a:rPr lang="en-US" dirty="0" err="1"/>
              <a:t>Papert’s</a:t>
            </a:r>
            <a:r>
              <a:rPr lang="en-US" dirty="0"/>
              <a:t> book in 1969.</a:t>
            </a:r>
          </a:p>
          <a:p>
            <a:endParaRPr lang="en-US" dirty="0"/>
          </a:p>
          <a:p>
            <a:r>
              <a:rPr lang="en-US" dirty="0"/>
              <a:t>Knowledge-based systems (1969 - 1979):</a:t>
            </a:r>
          </a:p>
          <a:p>
            <a:pPr lvl="1"/>
            <a:r>
              <a:rPr lang="en-US" dirty="0"/>
              <a:t>1969: DENDRAL by Buchanan et al..</a:t>
            </a:r>
          </a:p>
          <a:p>
            <a:pPr lvl="1"/>
            <a:r>
              <a:rPr lang="en-US" dirty="0"/>
              <a:t>1976: MYCIN by </a:t>
            </a:r>
            <a:r>
              <a:rPr lang="en-US" dirty="0" err="1"/>
              <a:t>Shortliffle</a:t>
            </a:r>
            <a:r>
              <a:rPr lang="en-US" dirty="0"/>
              <a:t>.</a:t>
            </a:r>
          </a:p>
          <a:p>
            <a:pPr lvl="1"/>
            <a:r>
              <a:rPr lang="en-US" dirty="0"/>
              <a:t>1979: PROSPECTOR by </a:t>
            </a:r>
            <a:r>
              <a:rPr lang="en-US" dirty="0" err="1"/>
              <a:t>Duda</a:t>
            </a:r>
            <a:r>
              <a:rPr lang="en-US" dirty="0"/>
              <a:t> et al..</a:t>
            </a:r>
          </a:p>
          <a:p>
            <a:endParaRPr lang="en-US" dirty="0"/>
          </a:p>
        </p:txBody>
      </p:sp>
      <p:sp>
        <p:nvSpPr>
          <p:cNvPr id="4" name="Title 1"/>
          <p:cNvSpPr>
            <a:spLocks noGrp="1"/>
          </p:cNvSpPr>
          <p:nvPr>
            <p:ph type="title"/>
          </p:nvPr>
        </p:nvSpPr>
        <p:spPr/>
        <p:txBody>
          <a:bodyPr>
            <a:normAutofit/>
          </a:bodyPr>
          <a:lstStyle/>
          <a:p>
            <a:r>
              <a:rPr lang="en-US" sz="4400" dirty="0" smtClean="0"/>
              <a:t>Brief History of AI</a:t>
            </a:r>
            <a:endParaRPr lang="en-US" sz="4400" dirty="0"/>
          </a:p>
        </p:txBody>
      </p:sp>
    </p:spTree>
    <p:extLst>
      <p:ext uri="{BB962C8B-B14F-4D97-AF65-F5344CB8AC3E}">
        <p14:creationId xmlns:p14="http://schemas.microsoft.com/office/powerpoint/2010/main" xmlns="" val="2092898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AI becomes an industry (1980 - 1988):</a:t>
            </a:r>
          </a:p>
          <a:p>
            <a:pPr lvl="1"/>
            <a:r>
              <a:rPr lang="en-US" dirty="0"/>
              <a:t>Expert systems industry booms.</a:t>
            </a:r>
          </a:p>
          <a:p>
            <a:pPr lvl="1"/>
            <a:r>
              <a:rPr lang="en-US" dirty="0"/>
              <a:t>1981: Japan’s 10-year Fifth Generation project.</a:t>
            </a:r>
          </a:p>
          <a:p>
            <a:endParaRPr lang="en-US" dirty="0"/>
          </a:p>
          <a:p>
            <a:r>
              <a:rPr lang="en-US" dirty="0"/>
              <a:t>The return of NNs and novel AI (1986 - present):</a:t>
            </a:r>
          </a:p>
          <a:p>
            <a:pPr lvl="1"/>
            <a:r>
              <a:rPr lang="en-US" dirty="0"/>
              <a:t>Mid 80’s: Back-propagation learning </a:t>
            </a:r>
            <a:r>
              <a:rPr lang="en-US" dirty="0" smtClean="0"/>
              <a:t>algorithm reinvented</a:t>
            </a:r>
            <a:r>
              <a:rPr lang="en-US" dirty="0"/>
              <a:t>.</a:t>
            </a:r>
          </a:p>
          <a:p>
            <a:pPr lvl="1"/>
            <a:r>
              <a:rPr lang="en-US" dirty="0"/>
              <a:t>Expert systems industry busts.</a:t>
            </a:r>
          </a:p>
          <a:p>
            <a:pPr lvl="1"/>
            <a:r>
              <a:rPr lang="en-US" dirty="0"/>
              <a:t>1988: Resurgence of probability.</a:t>
            </a:r>
          </a:p>
          <a:p>
            <a:pPr lvl="1"/>
            <a:r>
              <a:rPr lang="en-US" dirty="0"/>
              <a:t>1988: Novel AI (</a:t>
            </a:r>
            <a:r>
              <a:rPr lang="en-US" dirty="0" err="1"/>
              <a:t>ALife</a:t>
            </a:r>
            <a:r>
              <a:rPr lang="en-US" dirty="0"/>
              <a:t>, GAs, Soft Computing, …).</a:t>
            </a:r>
          </a:p>
          <a:p>
            <a:pPr lvl="1"/>
            <a:r>
              <a:rPr lang="en-US" dirty="0"/>
              <a:t>1995: Agents everywhere.</a:t>
            </a:r>
          </a:p>
          <a:p>
            <a:pPr lvl="1"/>
            <a:r>
              <a:rPr lang="en-US" dirty="0"/>
              <a:t>2003: Human-level AI back on the agenda.</a:t>
            </a:r>
          </a:p>
          <a:p>
            <a:endParaRPr lang="en-US" dirty="0"/>
          </a:p>
        </p:txBody>
      </p:sp>
      <p:sp>
        <p:nvSpPr>
          <p:cNvPr id="4" name="Title 1"/>
          <p:cNvSpPr>
            <a:spLocks noGrp="1"/>
          </p:cNvSpPr>
          <p:nvPr>
            <p:ph type="title"/>
          </p:nvPr>
        </p:nvSpPr>
        <p:spPr/>
        <p:txBody>
          <a:bodyPr>
            <a:normAutofit/>
          </a:bodyPr>
          <a:lstStyle/>
          <a:p>
            <a:r>
              <a:rPr lang="en-US" sz="4400" dirty="0" smtClean="0"/>
              <a:t>Brief History of AI</a:t>
            </a:r>
            <a:endParaRPr lang="en-US" sz="4400" dirty="0"/>
          </a:p>
        </p:txBody>
      </p:sp>
    </p:spTree>
    <p:extLst>
      <p:ext uri="{BB962C8B-B14F-4D97-AF65-F5344CB8AC3E}">
        <p14:creationId xmlns:p14="http://schemas.microsoft.com/office/powerpoint/2010/main" xmlns="" val="3517969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Two Big Questions of the Universe</a:t>
            </a:r>
            <a:endParaRPr lang="en-US" sz="4400" dirty="0"/>
          </a:p>
        </p:txBody>
      </p:sp>
      <p:sp>
        <p:nvSpPr>
          <p:cNvPr id="3" name="Content Placeholder 2"/>
          <p:cNvSpPr>
            <a:spLocks noGrp="1"/>
          </p:cNvSpPr>
          <p:nvPr>
            <p:ph sz="quarter" idx="1"/>
          </p:nvPr>
        </p:nvSpPr>
        <p:spPr/>
        <p:txBody>
          <a:bodyPr>
            <a:normAutofit/>
          </a:bodyPr>
          <a:lstStyle/>
          <a:p>
            <a:r>
              <a:rPr lang="en-US" sz="3200" dirty="0" smtClean="0"/>
              <a:t>For over two thousand years, philosophers have been trying to resolve two big question:</a:t>
            </a:r>
          </a:p>
          <a:p>
            <a:pPr marL="788670" lvl="1" indent="-514350">
              <a:buFont typeface="+mj-lt"/>
              <a:buAutoNum type="arabicParenR"/>
            </a:pPr>
            <a:r>
              <a:rPr lang="en-US" sz="4000" dirty="0">
                <a:solidFill>
                  <a:srgbClr val="0070C0"/>
                </a:solidFill>
              </a:rPr>
              <a:t>How human mind works?</a:t>
            </a:r>
          </a:p>
          <a:p>
            <a:pPr marL="788670" lvl="1" indent="-514350">
              <a:buFont typeface="+mj-lt"/>
              <a:buAutoNum type="arabicParenR"/>
            </a:pPr>
            <a:r>
              <a:rPr lang="en-US" sz="4000" dirty="0">
                <a:solidFill>
                  <a:srgbClr val="0070C0"/>
                </a:solidFill>
              </a:rPr>
              <a:t>Can non-human have mind?</a:t>
            </a:r>
          </a:p>
          <a:p>
            <a:r>
              <a:rPr lang="en-US" sz="3200" dirty="0" smtClean="0"/>
              <a:t>However, this question are still unanswered..</a:t>
            </a:r>
          </a:p>
          <a:p>
            <a:pPr lvl="1"/>
            <a:r>
              <a:rPr lang="en-US" sz="2900" dirty="0" smtClean="0"/>
              <a:t>Some accepted that it can be done,</a:t>
            </a:r>
            <a:r>
              <a:rPr lang="en-US" sz="2900" dirty="0"/>
              <a:t> </a:t>
            </a:r>
            <a:r>
              <a:rPr lang="en-US" sz="2900" dirty="0" smtClean="0"/>
              <a:t>and</a:t>
            </a:r>
          </a:p>
          <a:p>
            <a:pPr lvl="1"/>
            <a:r>
              <a:rPr lang="en-US" sz="2900" dirty="0"/>
              <a:t>O</a:t>
            </a:r>
            <a:r>
              <a:rPr lang="en-US" sz="2900" dirty="0" smtClean="0"/>
              <a:t>thers opposed this ideas, claimed that </a:t>
            </a:r>
            <a:r>
              <a:rPr lang="en-US" sz="2900" i="1" dirty="0" smtClean="0">
                <a:solidFill>
                  <a:schemeClr val="tx2">
                    <a:lumMod val="50000"/>
                  </a:schemeClr>
                </a:solidFill>
              </a:rPr>
              <a:t>love, creative discovery, emotion, moral choice </a:t>
            </a:r>
            <a:r>
              <a:rPr lang="en-US" sz="2900" dirty="0" smtClean="0"/>
              <a:t>will be always beyond reach of any machine.</a:t>
            </a:r>
          </a:p>
        </p:txBody>
      </p:sp>
    </p:spTree>
    <p:extLst>
      <p:ext uri="{BB962C8B-B14F-4D97-AF65-F5344CB8AC3E}">
        <p14:creationId xmlns:p14="http://schemas.microsoft.com/office/powerpoint/2010/main" xmlns="" val="4077689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AI becomes an industry (1980 - 1988):</a:t>
            </a:r>
          </a:p>
          <a:p>
            <a:pPr lvl="1"/>
            <a:r>
              <a:rPr lang="en-US" dirty="0"/>
              <a:t>Expert systems industry booms.</a:t>
            </a:r>
          </a:p>
          <a:p>
            <a:pPr lvl="1"/>
            <a:r>
              <a:rPr lang="en-US" dirty="0"/>
              <a:t>1981: Japan’s 10-year Fifth Generation project.</a:t>
            </a:r>
          </a:p>
          <a:p>
            <a:endParaRPr lang="en-US" dirty="0"/>
          </a:p>
          <a:p>
            <a:r>
              <a:rPr lang="en-US" dirty="0"/>
              <a:t>The return of NNs and novel AI (1986 - present):</a:t>
            </a:r>
          </a:p>
          <a:p>
            <a:pPr lvl="1"/>
            <a:r>
              <a:rPr lang="en-US" dirty="0"/>
              <a:t>Mid 80’s: Back-propagation learning </a:t>
            </a:r>
            <a:r>
              <a:rPr lang="en-US" dirty="0" smtClean="0"/>
              <a:t>algorithm reinvented</a:t>
            </a:r>
            <a:r>
              <a:rPr lang="en-US" dirty="0"/>
              <a:t>.</a:t>
            </a:r>
          </a:p>
          <a:p>
            <a:pPr lvl="1"/>
            <a:r>
              <a:rPr lang="en-US" dirty="0"/>
              <a:t>Expert systems industry busts.</a:t>
            </a:r>
          </a:p>
          <a:p>
            <a:pPr lvl="1"/>
            <a:r>
              <a:rPr lang="en-US" dirty="0"/>
              <a:t>1988: Resurgence of probability.</a:t>
            </a:r>
          </a:p>
          <a:p>
            <a:pPr lvl="1"/>
            <a:r>
              <a:rPr lang="en-US" dirty="0"/>
              <a:t>1988: Novel AI (</a:t>
            </a:r>
            <a:r>
              <a:rPr lang="en-US" dirty="0" err="1"/>
              <a:t>ALife</a:t>
            </a:r>
            <a:r>
              <a:rPr lang="en-US" dirty="0"/>
              <a:t>, GAs, Soft Computing, …).</a:t>
            </a:r>
          </a:p>
          <a:p>
            <a:pPr lvl="1"/>
            <a:r>
              <a:rPr lang="en-US" dirty="0"/>
              <a:t>1995: Agents everywhere.</a:t>
            </a:r>
          </a:p>
          <a:p>
            <a:pPr lvl="1"/>
            <a:r>
              <a:rPr lang="en-US" dirty="0"/>
              <a:t>2003: Human-level AI back on the agenda.</a:t>
            </a:r>
          </a:p>
          <a:p>
            <a:endParaRPr lang="en-US" dirty="0"/>
          </a:p>
        </p:txBody>
      </p:sp>
      <p:sp>
        <p:nvSpPr>
          <p:cNvPr id="4" name="Title 1"/>
          <p:cNvSpPr>
            <a:spLocks noGrp="1"/>
          </p:cNvSpPr>
          <p:nvPr>
            <p:ph type="title"/>
          </p:nvPr>
        </p:nvSpPr>
        <p:spPr/>
        <p:txBody>
          <a:bodyPr>
            <a:normAutofit/>
          </a:bodyPr>
          <a:lstStyle/>
          <a:p>
            <a:r>
              <a:rPr lang="en-US" sz="4400" dirty="0" smtClean="0"/>
              <a:t>Brief History of AI</a:t>
            </a:r>
            <a:endParaRPr lang="en-US" sz="4400" dirty="0"/>
          </a:p>
        </p:txBody>
      </p:sp>
    </p:spTree>
    <p:extLst>
      <p:ext uri="{BB962C8B-B14F-4D97-AF65-F5344CB8AC3E}">
        <p14:creationId xmlns:p14="http://schemas.microsoft.com/office/powerpoint/2010/main" xmlns="" val="2128966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AI becomes an industry (1980 - 1988):</a:t>
            </a:r>
          </a:p>
          <a:p>
            <a:pPr lvl="1"/>
            <a:r>
              <a:rPr lang="en-US" dirty="0"/>
              <a:t>Expert systems industry booms.</a:t>
            </a:r>
          </a:p>
          <a:p>
            <a:pPr lvl="1"/>
            <a:r>
              <a:rPr lang="en-US" dirty="0"/>
              <a:t>1981: Japan’s 10-year Fifth Generation project.</a:t>
            </a:r>
          </a:p>
          <a:p>
            <a:endParaRPr lang="en-US" dirty="0"/>
          </a:p>
          <a:p>
            <a:r>
              <a:rPr lang="en-US" dirty="0"/>
              <a:t>The return of NNs and novel AI (1986 - present):</a:t>
            </a:r>
          </a:p>
          <a:p>
            <a:pPr lvl="1"/>
            <a:r>
              <a:rPr lang="en-US" dirty="0"/>
              <a:t>Mid 80’s: Back-propagation learning </a:t>
            </a:r>
            <a:r>
              <a:rPr lang="en-US" dirty="0" smtClean="0"/>
              <a:t>algorithm reinvented</a:t>
            </a:r>
            <a:r>
              <a:rPr lang="en-US" dirty="0"/>
              <a:t>.</a:t>
            </a:r>
          </a:p>
          <a:p>
            <a:pPr lvl="1"/>
            <a:r>
              <a:rPr lang="en-US" dirty="0"/>
              <a:t>Expert systems industry busts.</a:t>
            </a:r>
          </a:p>
          <a:p>
            <a:pPr lvl="1"/>
            <a:r>
              <a:rPr lang="en-US" dirty="0"/>
              <a:t>1988: Resurgence of probability.</a:t>
            </a:r>
          </a:p>
          <a:p>
            <a:pPr lvl="1"/>
            <a:r>
              <a:rPr lang="en-US" dirty="0"/>
              <a:t>1988: Novel AI (</a:t>
            </a:r>
            <a:r>
              <a:rPr lang="en-US" dirty="0" err="1"/>
              <a:t>ALife</a:t>
            </a:r>
            <a:r>
              <a:rPr lang="en-US" dirty="0"/>
              <a:t>, GAs, Soft Computing, …).</a:t>
            </a:r>
          </a:p>
          <a:p>
            <a:pPr lvl="1"/>
            <a:r>
              <a:rPr lang="en-US" dirty="0"/>
              <a:t>1995: Agents everywhere.</a:t>
            </a:r>
          </a:p>
          <a:p>
            <a:pPr lvl="1"/>
            <a:r>
              <a:rPr lang="en-US" dirty="0"/>
              <a:t>2003: Human-level AI back on the agenda.</a:t>
            </a:r>
          </a:p>
          <a:p>
            <a:endParaRPr lang="en-US" dirty="0"/>
          </a:p>
        </p:txBody>
      </p:sp>
      <p:sp>
        <p:nvSpPr>
          <p:cNvPr id="4" name="Title 1"/>
          <p:cNvSpPr>
            <a:spLocks noGrp="1"/>
          </p:cNvSpPr>
          <p:nvPr>
            <p:ph type="title"/>
          </p:nvPr>
        </p:nvSpPr>
        <p:spPr/>
        <p:txBody>
          <a:bodyPr>
            <a:normAutofit/>
          </a:bodyPr>
          <a:lstStyle/>
          <a:p>
            <a:r>
              <a:rPr lang="en-US" sz="4400" dirty="0" smtClean="0"/>
              <a:t>Brief History of AI</a:t>
            </a:r>
            <a:endParaRPr lang="en-US" sz="4400" dirty="0"/>
          </a:p>
        </p:txBody>
      </p:sp>
    </p:spTree>
    <p:extLst>
      <p:ext uri="{BB962C8B-B14F-4D97-AF65-F5344CB8AC3E}">
        <p14:creationId xmlns:p14="http://schemas.microsoft.com/office/powerpoint/2010/main" xmlns="" val="2128966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Turing Test</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pPr marL="0" indent="0" algn="ctr">
              <a:buNone/>
            </a:pPr>
            <a:r>
              <a:rPr lang="en-US" sz="2800" dirty="0" smtClean="0"/>
              <a:t>(Developed </a:t>
            </a:r>
            <a:r>
              <a:rPr lang="en-US" sz="2800" dirty="0"/>
              <a:t>by Alan Turing, a British Mathematician)</a:t>
            </a:r>
          </a:p>
          <a:p>
            <a:endParaRPr lang="en-US" sz="3600" dirty="0" smtClean="0"/>
          </a:p>
          <a:p>
            <a:r>
              <a:rPr lang="en-US" sz="3600" dirty="0" smtClean="0"/>
              <a:t>Attempts </a:t>
            </a:r>
            <a:r>
              <a:rPr lang="en-US" sz="3600" dirty="0"/>
              <a:t>to </a:t>
            </a:r>
            <a:r>
              <a:rPr lang="en-US" sz="3600" dirty="0" smtClean="0"/>
              <a:t>determine whether </a:t>
            </a:r>
            <a:r>
              <a:rPr lang="en-US" sz="3600" dirty="0"/>
              <a:t>the responses from </a:t>
            </a:r>
            <a:r>
              <a:rPr lang="en-US" sz="3600" dirty="0" smtClean="0"/>
              <a:t>a computer </a:t>
            </a:r>
            <a:r>
              <a:rPr lang="en-US" sz="3600" dirty="0"/>
              <a:t>with </a:t>
            </a:r>
            <a:r>
              <a:rPr lang="en-US" sz="3600" dirty="0" smtClean="0"/>
              <a:t>intelligent behavior </a:t>
            </a:r>
            <a:r>
              <a:rPr lang="en-US" sz="3600" dirty="0"/>
              <a:t>are </a:t>
            </a:r>
            <a:r>
              <a:rPr lang="en-US" sz="3600" dirty="0" smtClean="0"/>
              <a:t>indistinguishable from </a:t>
            </a:r>
            <a:r>
              <a:rPr lang="en-US" sz="3600" dirty="0"/>
              <a:t>responses from a human</a:t>
            </a:r>
          </a:p>
        </p:txBody>
      </p:sp>
    </p:spTree>
    <p:extLst>
      <p:ext uri="{BB962C8B-B14F-4D97-AF65-F5344CB8AC3E}">
        <p14:creationId xmlns:p14="http://schemas.microsoft.com/office/powerpoint/2010/main" xmlns="" val="128909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Turing Test</a:t>
            </a:r>
          </a:p>
        </p:txBody>
      </p:sp>
      <p:pic>
        <p:nvPicPr>
          <p:cNvPr id="4" name="Picture 5" descr="bs0058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29200" y="3886200"/>
            <a:ext cx="1144588" cy="96361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35" descr="bd06790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2971800"/>
            <a:ext cx="1287463" cy="106362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36" descr="bd07153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9200" y="2209800"/>
            <a:ext cx="1158875" cy="126841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Line 137"/>
          <p:cNvSpPr>
            <a:spLocks noChangeShapeType="1"/>
          </p:cNvSpPr>
          <p:nvPr/>
        </p:nvSpPr>
        <p:spPr bwMode="auto">
          <a:xfrm>
            <a:off x="4114800" y="2057400"/>
            <a:ext cx="0" cy="3048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38"/>
          <p:cNvSpPr>
            <a:spLocks noChangeShapeType="1"/>
          </p:cNvSpPr>
          <p:nvPr/>
        </p:nvSpPr>
        <p:spPr bwMode="auto">
          <a:xfrm>
            <a:off x="3200400" y="3505200"/>
            <a:ext cx="914400" cy="0"/>
          </a:xfrm>
          <a:prstGeom prst="line">
            <a:avLst/>
          </a:prstGeom>
          <a:noFill/>
          <a:ln w="12700">
            <a:solidFill>
              <a:schemeClr val="tx1"/>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39"/>
          <p:cNvSpPr>
            <a:spLocks noChangeShapeType="1"/>
          </p:cNvSpPr>
          <p:nvPr/>
        </p:nvSpPr>
        <p:spPr bwMode="auto">
          <a:xfrm>
            <a:off x="4114800" y="2895600"/>
            <a:ext cx="914400" cy="0"/>
          </a:xfrm>
          <a:prstGeom prst="line">
            <a:avLst/>
          </a:prstGeom>
          <a:noFill/>
          <a:ln w="12700">
            <a:solidFill>
              <a:schemeClr val="tx1"/>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40"/>
          <p:cNvSpPr>
            <a:spLocks noChangeShapeType="1"/>
          </p:cNvSpPr>
          <p:nvPr/>
        </p:nvSpPr>
        <p:spPr bwMode="auto">
          <a:xfrm>
            <a:off x="4114800" y="4191000"/>
            <a:ext cx="914400" cy="0"/>
          </a:xfrm>
          <a:prstGeom prst="line">
            <a:avLst/>
          </a:prstGeom>
          <a:noFill/>
          <a:ln w="12700">
            <a:solidFill>
              <a:schemeClr val="tx1"/>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Text Box 141"/>
          <p:cNvSpPr txBox="1">
            <a:spLocks noChangeArrowheads="1"/>
          </p:cNvSpPr>
          <p:nvPr/>
        </p:nvSpPr>
        <p:spPr bwMode="auto">
          <a:xfrm>
            <a:off x="1371600" y="41148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a:latin typeface="Arial Unicode MS" pitchFamily="34" charset="-128"/>
              </a:rPr>
              <a:t>Human Interrogator</a:t>
            </a:r>
          </a:p>
        </p:txBody>
      </p:sp>
      <p:sp>
        <p:nvSpPr>
          <p:cNvPr id="12" name="Text Box 142"/>
          <p:cNvSpPr txBox="1">
            <a:spLocks noChangeArrowheads="1"/>
          </p:cNvSpPr>
          <p:nvPr/>
        </p:nvSpPr>
        <p:spPr bwMode="auto">
          <a:xfrm>
            <a:off x="6324600" y="2590800"/>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a:latin typeface="Arial Unicode MS" pitchFamily="34" charset="-128"/>
              </a:rPr>
              <a:t>Human</a:t>
            </a:r>
          </a:p>
        </p:txBody>
      </p:sp>
      <p:sp>
        <p:nvSpPr>
          <p:cNvPr id="13" name="Text Box 143"/>
          <p:cNvSpPr txBox="1">
            <a:spLocks noChangeArrowheads="1"/>
          </p:cNvSpPr>
          <p:nvPr/>
        </p:nvSpPr>
        <p:spPr bwMode="auto">
          <a:xfrm>
            <a:off x="6324600" y="4267200"/>
            <a:ext cx="1447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dirty="0">
                <a:latin typeface="Arial Unicode MS" pitchFamily="34" charset="-128"/>
              </a:rPr>
              <a:t>AI System</a:t>
            </a:r>
          </a:p>
        </p:txBody>
      </p:sp>
      <p:sp>
        <p:nvSpPr>
          <p:cNvPr id="14" name="Text Box 144"/>
          <p:cNvSpPr txBox="1">
            <a:spLocks noChangeArrowheads="1"/>
          </p:cNvSpPr>
          <p:nvPr/>
        </p:nvSpPr>
        <p:spPr bwMode="auto">
          <a:xfrm>
            <a:off x="1524000" y="21336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dirty="0">
                <a:solidFill>
                  <a:srgbClr val="6600FF"/>
                </a:solidFill>
                <a:latin typeface="Arial Unicode MS" pitchFamily="34" charset="-128"/>
              </a:rPr>
              <a:t>Imitation Game</a:t>
            </a:r>
          </a:p>
        </p:txBody>
      </p:sp>
    </p:spTree>
    <p:extLst>
      <p:ext uri="{BB962C8B-B14F-4D97-AF65-F5344CB8AC3E}">
        <p14:creationId xmlns:p14="http://schemas.microsoft.com/office/powerpoint/2010/main" xmlns="" val="3714947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Computer have outperform human in many tasks:- </a:t>
            </a:r>
            <a:endParaRPr lang="en-US" sz="2900" dirty="0" smtClean="0"/>
          </a:p>
          <a:p>
            <a:pPr lvl="1"/>
            <a:r>
              <a:rPr lang="en-US" sz="2900" dirty="0" smtClean="0"/>
              <a:t>Numerical computations</a:t>
            </a:r>
          </a:p>
          <a:p>
            <a:pPr lvl="2"/>
            <a:r>
              <a:rPr lang="en-US" sz="2600" dirty="0" smtClean="0"/>
              <a:t>More faster and accurate than human</a:t>
            </a:r>
          </a:p>
          <a:p>
            <a:pPr lvl="2"/>
            <a:r>
              <a:rPr lang="en-US" sz="2600" dirty="0" smtClean="0"/>
              <a:t>Give result almost instantaneously</a:t>
            </a:r>
            <a:r>
              <a:rPr lang="en-US" sz="2800" dirty="0" smtClean="0"/>
              <a:t>, where human take time to solve same calculation</a:t>
            </a:r>
          </a:p>
          <a:p>
            <a:pPr lvl="2"/>
            <a:r>
              <a:rPr lang="en-US" sz="2800" dirty="0" smtClean="0"/>
              <a:t>Human: chances of errors are more</a:t>
            </a:r>
          </a:p>
          <a:p>
            <a:pPr lvl="2"/>
            <a:r>
              <a:rPr lang="en-US" sz="2800" dirty="0" err="1" smtClean="0"/>
              <a:t>E.g</a:t>
            </a:r>
            <a:r>
              <a:rPr lang="en-US" sz="2800" dirty="0" smtClean="0"/>
              <a:t>; 128798 x 986435 </a:t>
            </a:r>
            <a:r>
              <a:rPr lang="en-US" sz="2800" b="1" dirty="0" smtClean="0">
                <a:solidFill>
                  <a:srgbClr val="FF0000"/>
                </a:solidFill>
              </a:rPr>
              <a:t>=?</a:t>
            </a:r>
            <a:r>
              <a:rPr lang="en-US" sz="2800" dirty="0" smtClean="0"/>
              <a:t> or 876837863 ÷ 789 </a:t>
            </a:r>
            <a:r>
              <a:rPr lang="en-US" sz="2800" b="1" dirty="0" smtClean="0">
                <a:solidFill>
                  <a:srgbClr val="FF0000"/>
                </a:solidFill>
              </a:rPr>
              <a:t>= ?</a:t>
            </a:r>
            <a:endParaRPr lang="en-US" sz="2600" b="1" dirty="0" smtClean="0">
              <a:solidFill>
                <a:srgbClr val="FF0000"/>
              </a:solidFill>
            </a:endParaRPr>
          </a:p>
          <a:p>
            <a:pPr lvl="1"/>
            <a:endParaRPr lang="en-US" sz="2500" dirty="0"/>
          </a:p>
        </p:txBody>
      </p:sp>
    </p:spTree>
    <p:extLst>
      <p:ext uri="{BB962C8B-B14F-4D97-AF65-F5344CB8AC3E}">
        <p14:creationId xmlns:p14="http://schemas.microsoft.com/office/powerpoint/2010/main" xmlns="" val="4281691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3200" dirty="0" smtClean="0"/>
              <a:t>Computer have outperform human in many tasks:-</a:t>
            </a:r>
          </a:p>
          <a:p>
            <a:pPr lvl="1"/>
            <a:r>
              <a:rPr lang="en-US" sz="2900" dirty="0" smtClean="0"/>
              <a:t>Information storage</a:t>
            </a:r>
          </a:p>
          <a:p>
            <a:pPr lvl="2"/>
            <a:r>
              <a:rPr lang="en-US" sz="2600" dirty="0" smtClean="0"/>
              <a:t>Computer can store very huge amounts of information and the information are intact and precise</a:t>
            </a:r>
          </a:p>
          <a:p>
            <a:pPr lvl="2"/>
            <a:r>
              <a:rPr lang="en-US" sz="2600" dirty="0" smtClean="0"/>
              <a:t>Human can only store certain amount  of information and the information can be faulty or degraded over time</a:t>
            </a:r>
          </a:p>
          <a:p>
            <a:pPr lvl="2"/>
            <a:r>
              <a:rPr lang="en-US" sz="2600" dirty="0" smtClean="0"/>
              <a:t>Hard disk vs. Human brain!</a:t>
            </a:r>
          </a:p>
          <a:p>
            <a:pPr lvl="2"/>
            <a:endParaRPr lang="en-US" sz="2600" dirty="0" smtClean="0"/>
          </a:p>
          <a:p>
            <a:pPr lvl="1"/>
            <a:endParaRPr lang="en-US" sz="2500" dirty="0"/>
          </a:p>
        </p:txBody>
      </p:sp>
    </p:spTree>
    <p:extLst>
      <p:ext uri="{BB962C8B-B14F-4D97-AF65-F5344CB8AC3E}">
        <p14:creationId xmlns:p14="http://schemas.microsoft.com/office/powerpoint/2010/main" xmlns="" val="3534438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Computer have outperform human in many tasks:-</a:t>
            </a:r>
          </a:p>
          <a:p>
            <a:pPr lvl="1"/>
            <a:r>
              <a:rPr lang="en-US" sz="2900" dirty="0" smtClean="0"/>
              <a:t>Repetitive operation</a:t>
            </a:r>
          </a:p>
          <a:p>
            <a:pPr lvl="2"/>
            <a:r>
              <a:rPr lang="en-US" sz="2600" dirty="0" smtClean="0"/>
              <a:t>Human beings get bored and commit mistakes, as fatigue while performing repetitive tasks</a:t>
            </a:r>
          </a:p>
          <a:p>
            <a:pPr lvl="2"/>
            <a:r>
              <a:rPr lang="en-US" sz="2600" dirty="0" smtClean="0"/>
              <a:t>Computer are meant to do such tasks, and will not get bored, complain while doing the same task over and over again </a:t>
            </a:r>
          </a:p>
          <a:p>
            <a:pPr lvl="2"/>
            <a:r>
              <a:rPr lang="en-US" sz="2600" dirty="0" smtClean="0"/>
              <a:t> </a:t>
            </a:r>
          </a:p>
          <a:p>
            <a:pPr lvl="1"/>
            <a:endParaRPr lang="en-US" sz="2500" dirty="0"/>
          </a:p>
        </p:txBody>
      </p:sp>
    </p:spTree>
    <p:extLst>
      <p:ext uri="{BB962C8B-B14F-4D97-AF65-F5344CB8AC3E}">
        <p14:creationId xmlns:p14="http://schemas.microsoft.com/office/powerpoint/2010/main" xmlns="" val="3534438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Numerical computation, information storage and repetitive task are “</a:t>
            </a:r>
            <a:r>
              <a:rPr lang="en-US" sz="3200" dirty="0" smtClean="0">
                <a:solidFill>
                  <a:srgbClr val="C00000"/>
                </a:solidFill>
              </a:rPr>
              <a:t>mechanical</a:t>
            </a:r>
            <a:r>
              <a:rPr lang="en-US" sz="3200" dirty="0" smtClean="0"/>
              <a:t>” and “</a:t>
            </a:r>
            <a:r>
              <a:rPr lang="en-US" sz="3200" dirty="0" smtClean="0">
                <a:solidFill>
                  <a:srgbClr val="C00000"/>
                </a:solidFill>
              </a:rPr>
              <a:t>mindless</a:t>
            </a:r>
            <a:r>
              <a:rPr lang="en-US" sz="3200" dirty="0" smtClean="0"/>
              <a:t>” – </a:t>
            </a:r>
            <a:r>
              <a:rPr lang="en-US" sz="3200" b="1" dirty="0" smtClean="0"/>
              <a:t>good for computers</a:t>
            </a:r>
          </a:p>
          <a:p>
            <a:endParaRPr lang="en-US" sz="3200" b="1" dirty="0" smtClean="0"/>
          </a:p>
          <a:p>
            <a:r>
              <a:rPr lang="en-US" sz="3200" dirty="0"/>
              <a:t>“</a:t>
            </a:r>
            <a:r>
              <a:rPr lang="en-US" sz="3200" dirty="0">
                <a:solidFill>
                  <a:srgbClr val="C00000"/>
                </a:solidFill>
              </a:rPr>
              <a:t>Intelligent</a:t>
            </a:r>
            <a:r>
              <a:rPr lang="en-US" sz="3200" dirty="0"/>
              <a:t>” tasks, humans are better than computers</a:t>
            </a:r>
          </a:p>
          <a:p>
            <a:endParaRPr lang="en-US" sz="3200" dirty="0" smtClean="0"/>
          </a:p>
          <a:p>
            <a:endParaRPr lang="en-US" sz="2900" dirty="0" smtClean="0"/>
          </a:p>
          <a:p>
            <a:endParaRPr lang="en-US" sz="2500" dirty="0"/>
          </a:p>
        </p:txBody>
      </p:sp>
    </p:spTree>
    <p:extLst>
      <p:ext uri="{BB962C8B-B14F-4D97-AF65-F5344CB8AC3E}">
        <p14:creationId xmlns:p14="http://schemas.microsoft.com/office/powerpoint/2010/main" xmlns="" val="3534438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Intelligence of one person may vary to another person, but we share almost all characteristics of intelligence:-</a:t>
            </a:r>
          </a:p>
          <a:p>
            <a:pPr lvl="1"/>
            <a:r>
              <a:rPr lang="en-US" sz="2900" dirty="0" smtClean="0"/>
              <a:t>Respond to situations very flexible</a:t>
            </a:r>
          </a:p>
          <a:p>
            <a:pPr lvl="1"/>
            <a:r>
              <a:rPr lang="en-US" sz="2900" dirty="0" smtClean="0"/>
              <a:t>Make sense of ambiguous or erroneous situation</a:t>
            </a:r>
          </a:p>
          <a:p>
            <a:pPr lvl="1"/>
            <a:r>
              <a:rPr lang="en-US" sz="2900" dirty="0" smtClean="0"/>
              <a:t>Find similarities even though the situations might be different</a:t>
            </a:r>
          </a:p>
          <a:p>
            <a:pPr lvl="1"/>
            <a:r>
              <a:rPr lang="en-US" sz="2900" dirty="0" smtClean="0"/>
              <a:t>Draw distinction between situation even though there are many similarities between it</a:t>
            </a:r>
            <a:endParaRPr lang="en-US" sz="2900" dirty="0"/>
          </a:p>
          <a:p>
            <a:endParaRPr lang="en-US" sz="3200" dirty="0" smtClean="0"/>
          </a:p>
          <a:p>
            <a:endParaRPr lang="en-US" sz="2900" dirty="0" smtClean="0"/>
          </a:p>
          <a:p>
            <a:endParaRPr lang="en-US" sz="2500" dirty="0"/>
          </a:p>
        </p:txBody>
      </p:sp>
    </p:spTree>
    <p:extLst>
      <p:ext uri="{BB962C8B-B14F-4D97-AF65-F5344CB8AC3E}">
        <p14:creationId xmlns:p14="http://schemas.microsoft.com/office/powerpoint/2010/main" xmlns="" val="2770756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AI?</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Task that demand intelligence for the computers</a:t>
            </a:r>
          </a:p>
          <a:p>
            <a:pPr lvl="1"/>
            <a:r>
              <a:rPr lang="en-US" sz="2900" dirty="0" smtClean="0"/>
              <a:t>Speech recognition and understanding</a:t>
            </a:r>
          </a:p>
          <a:p>
            <a:pPr lvl="1"/>
            <a:r>
              <a:rPr lang="en-US" sz="2900" dirty="0" smtClean="0"/>
              <a:t>Pattern recognition</a:t>
            </a:r>
          </a:p>
          <a:p>
            <a:pPr lvl="1"/>
            <a:r>
              <a:rPr lang="en-US" sz="2900" dirty="0" smtClean="0"/>
              <a:t>Reasoning</a:t>
            </a:r>
          </a:p>
          <a:p>
            <a:pPr lvl="1"/>
            <a:r>
              <a:rPr lang="en-US" sz="2900" dirty="0" smtClean="0"/>
              <a:t>Motion in a dynamic obstacle filled space</a:t>
            </a:r>
          </a:p>
          <a:p>
            <a:pPr lvl="1"/>
            <a:r>
              <a:rPr lang="en-US" sz="2900" dirty="0" smtClean="0"/>
              <a:t>Decision making</a:t>
            </a:r>
          </a:p>
          <a:p>
            <a:endParaRPr lang="en-US" sz="2900" dirty="0" smtClean="0"/>
          </a:p>
          <a:p>
            <a:endParaRPr lang="en-US" sz="2500" dirty="0"/>
          </a:p>
        </p:txBody>
      </p:sp>
    </p:spTree>
    <p:extLst>
      <p:ext uri="{BB962C8B-B14F-4D97-AF65-F5344CB8AC3E}">
        <p14:creationId xmlns:p14="http://schemas.microsoft.com/office/powerpoint/2010/main" xmlns="" val="229137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Two Big Questions of the Universe</a:t>
            </a:r>
            <a:endParaRPr lang="en-US" sz="4400" dirty="0"/>
          </a:p>
        </p:txBody>
      </p:sp>
      <p:sp>
        <p:nvSpPr>
          <p:cNvPr id="3" name="Content Placeholder 2"/>
          <p:cNvSpPr>
            <a:spLocks noGrp="1"/>
          </p:cNvSpPr>
          <p:nvPr>
            <p:ph sz="quarter" idx="1"/>
          </p:nvPr>
        </p:nvSpPr>
        <p:spPr>
          <a:xfrm>
            <a:off x="457200" y="1371600"/>
            <a:ext cx="8229600" cy="2514600"/>
          </a:xfrm>
        </p:spPr>
        <p:txBody>
          <a:bodyPr>
            <a:normAutofit fontScale="92500" lnSpcReduction="20000"/>
          </a:bodyPr>
          <a:lstStyle/>
          <a:p>
            <a:pPr marL="0" indent="0">
              <a:buNone/>
            </a:pPr>
            <a:r>
              <a:rPr lang="en-US" sz="6000" dirty="0" smtClean="0"/>
              <a:t>   </a:t>
            </a:r>
          </a:p>
          <a:p>
            <a:pPr marL="0" indent="0">
              <a:buNone/>
            </a:pPr>
            <a:r>
              <a:rPr lang="en-US" sz="10400" dirty="0" smtClean="0">
                <a:solidFill>
                  <a:srgbClr val="FF0000"/>
                </a:solidFill>
              </a:rPr>
              <a:t>     Is it true??</a:t>
            </a:r>
          </a:p>
          <a:p>
            <a:pPr marL="0" lvl="1" indent="0">
              <a:spcBef>
                <a:spcPts val="600"/>
              </a:spcBef>
              <a:buClr>
                <a:schemeClr val="accent1"/>
              </a:buClr>
              <a:buNone/>
            </a:pPr>
            <a:r>
              <a:rPr lang="en-US" sz="2900" i="1" dirty="0" smtClean="0">
                <a:solidFill>
                  <a:schemeClr val="tx2">
                    <a:lumMod val="50000"/>
                  </a:schemeClr>
                </a:solidFill>
              </a:rPr>
              <a:t>  </a:t>
            </a:r>
            <a:endParaRPr lang="en-US" sz="3200" dirty="0" smtClean="0"/>
          </a:p>
        </p:txBody>
      </p:sp>
      <p:sp>
        <p:nvSpPr>
          <p:cNvPr id="4" name="TextBox 3"/>
          <p:cNvSpPr txBox="1"/>
          <p:nvPr/>
        </p:nvSpPr>
        <p:spPr>
          <a:xfrm>
            <a:off x="914399" y="3962400"/>
            <a:ext cx="7315201" cy="1261884"/>
          </a:xfrm>
          <a:prstGeom prst="rect">
            <a:avLst/>
          </a:prstGeom>
          <a:noFill/>
        </p:spPr>
        <p:txBody>
          <a:bodyPr wrap="square" rtlCol="0">
            <a:spAutoFit/>
          </a:bodyPr>
          <a:lstStyle/>
          <a:p>
            <a:pPr marL="0" lvl="1"/>
            <a:r>
              <a:rPr lang="en-US" sz="2900" i="1" dirty="0">
                <a:solidFill>
                  <a:schemeClr val="tx2">
                    <a:lumMod val="50000"/>
                  </a:schemeClr>
                </a:solidFill>
              </a:rPr>
              <a:t>love, creative discovery, emotion, moral choice </a:t>
            </a:r>
            <a:r>
              <a:rPr lang="en-US" sz="2900" dirty="0"/>
              <a:t>will  be always beyond reach of any </a:t>
            </a:r>
            <a:r>
              <a:rPr lang="en-US" sz="2900" dirty="0" smtClean="0"/>
              <a:t>machine...</a:t>
            </a:r>
            <a:endParaRPr lang="en-US" sz="2900" dirty="0"/>
          </a:p>
          <a:p>
            <a:endParaRPr lang="en-US" dirty="0"/>
          </a:p>
        </p:txBody>
      </p:sp>
    </p:spTree>
    <p:extLst>
      <p:ext uri="{BB962C8B-B14F-4D97-AF65-F5344CB8AC3E}">
        <p14:creationId xmlns:p14="http://schemas.microsoft.com/office/powerpoint/2010/main" xmlns="" val="1911863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Techniques/Approach/</a:t>
            </a:r>
            <a:endParaRPr lang="en-US" sz="4400"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sz="3200" dirty="0" smtClean="0"/>
              <a:t>Neural network</a:t>
            </a:r>
          </a:p>
          <a:p>
            <a:r>
              <a:rPr lang="en-US" sz="3200" dirty="0" smtClean="0"/>
              <a:t>Case-based reasoning</a:t>
            </a:r>
          </a:p>
          <a:p>
            <a:r>
              <a:rPr lang="en-US" sz="3200" dirty="0" smtClean="0"/>
              <a:t>Affective computing</a:t>
            </a:r>
          </a:p>
          <a:p>
            <a:r>
              <a:rPr lang="en-US" sz="3200" dirty="0" smtClean="0"/>
              <a:t>Data mining</a:t>
            </a:r>
          </a:p>
          <a:p>
            <a:r>
              <a:rPr lang="en-US" sz="3200" dirty="0" smtClean="0"/>
              <a:t>Expert system</a:t>
            </a:r>
          </a:p>
          <a:p>
            <a:r>
              <a:rPr lang="en-US" sz="3200" dirty="0" smtClean="0"/>
              <a:t>Natural language processing</a:t>
            </a:r>
          </a:p>
          <a:p>
            <a:r>
              <a:rPr lang="en-US" sz="3200" dirty="0" smtClean="0"/>
              <a:t>Machine vision</a:t>
            </a:r>
          </a:p>
          <a:p>
            <a:r>
              <a:rPr lang="en-US" sz="3200" dirty="0" smtClean="0"/>
              <a:t>…. and many more</a:t>
            </a:r>
          </a:p>
          <a:p>
            <a:endParaRPr lang="en-US" sz="2900" dirty="0" smtClean="0"/>
          </a:p>
          <a:p>
            <a:endParaRPr lang="en-US" sz="2900" dirty="0" smtClean="0"/>
          </a:p>
          <a:p>
            <a:endParaRPr lang="en-US" sz="2500" dirty="0"/>
          </a:p>
        </p:txBody>
      </p:sp>
    </p:spTree>
    <p:extLst>
      <p:ext uri="{BB962C8B-B14F-4D97-AF65-F5344CB8AC3E}">
        <p14:creationId xmlns:p14="http://schemas.microsoft.com/office/powerpoint/2010/main" xmlns="" val="678319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Branch of AI</a:t>
            </a:r>
            <a:endParaRPr lang="en-US" sz="4400" dirty="0"/>
          </a:p>
        </p:txBody>
      </p:sp>
      <p:sp>
        <p:nvSpPr>
          <p:cNvPr id="3" name="Content Placeholder 2"/>
          <p:cNvSpPr>
            <a:spLocks noGrp="1"/>
          </p:cNvSpPr>
          <p:nvPr>
            <p:ph sz="quarter" idx="1"/>
          </p:nvPr>
        </p:nvSpPr>
        <p:spPr>
          <a:xfrm>
            <a:off x="457200" y="1219200"/>
            <a:ext cx="8229600" cy="5257800"/>
          </a:xfrm>
        </p:spPr>
        <p:txBody>
          <a:bodyPr>
            <a:normAutofit lnSpcReduction="10000"/>
          </a:bodyPr>
          <a:lstStyle/>
          <a:p>
            <a:r>
              <a:rPr lang="en-US" dirty="0" smtClean="0"/>
              <a:t>Search</a:t>
            </a:r>
          </a:p>
          <a:p>
            <a:r>
              <a:rPr lang="en-US" dirty="0"/>
              <a:t>pattern </a:t>
            </a:r>
            <a:r>
              <a:rPr lang="en-US" dirty="0" smtClean="0"/>
              <a:t>recognition</a:t>
            </a:r>
          </a:p>
          <a:p>
            <a:r>
              <a:rPr lang="en-US" dirty="0" smtClean="0"/>
              <a:t>Representation</a:t>
            </a:r>
          </a:p>
          <a:p>
            <a:r>
              <a:rPr lang="en-US" dirty="0" smtClean="0"/>
              <a:t>Inference</a:t>
            </a:r>
          </a:p>
          <a:p>
            <a:r>
              <a:rPr lang="en-US" dirty="0"/>
              <a:t>common sense knowledge and </a:t>
            </a:r>
            <a:r>
              <a:rPr lang="en-US" dirty="0" smtClean="0"/>
              <a:t>reasoning</a:t>
            </a:r>
          </a:p>
          <a:p>
            <a:r>
              <a:rPr lang="en-US" dirty="0"/>
              <a:t>learning from </a:t>
            </a:r>
            <a:r>
              <a:rPr lang="en-US" dirty="0" smtClean="0"/>
              <a:t>experience</a:t>
            </a:r>
          </a:p>
          <a:p>
            <a:r>
              <a:rPr lang="en-US" dirty="0" smtClean="0"/>
              <a:t>Planning</a:t>
            </a:r>
          </a:p>
          <a:p>
            <a:r>
              <a:rPr lang="en-US" dirty="0"/>
              <a:t>Epistemology - </a:t>
            </a:r>
            <a:r>
              <a:rPr lang="en-US" dirty="0">
                <a:solidFill>
                  <a:srgbClr val="C00000"/>
                </a:solidFill>
              </a:rPr>
              <a:t>This is a study of the kinds of knowledge that are required for solving problems in the world. </a:t>
            </a:r>
            <a:endParaRPr lang="en-US" dirty="0" smtClean="0">
              <a:solidFill>
                <a:srgbClr val="C00000"/>
              </a:solidFill>
            </a:endParaRPr>
          </a:p>
          <a:p>
            <a:r>
              <a:rPr lang="en-US" dirty="0"/>
              <a:t>Ontology - </a:t>
            </a:r>
            <a:r>
              <a:rPr lang="en-US" dirty="0">
                <a:solidFill>
                  <a:srgbClr val="C00000"/>
                </a:solidFill>
              </a:rPr>
              <a:t>Ontology is the study of the kinds of things</a:t>
            </a:r>
            <a:r>
              <a:rPr lang="en-US" dirty="0"/>
              <a:t> that exist.</a:t>
            </a:r>
            <a:endParaRPr lang="en-US" dirty="0" smtClean="0"/>
          </a:p>
          <a:p>
            <a:r>
              <a:rPr lang="en-US" dirty="0"/>
              <a:t>heuristics</a:t>
            </a:r>
          </a:p>
        </p:txBody>
      </p:sp>
    </p:spTree>
    <p:extLst>
      <p:ext uri="{BB962C8B-B14F-4D97-AF65-F5344CB8AC3E}">
        <p14:creationId xmlns:p14="http://schemas.microsoft.com/office/powerpoint/2010/main" xmlns="" val="1354785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a:t>
            </a:r>
            <a:endParaRPr lang="en-US" sz="4400" dirty="0"/>
          </a:p>
        </p:txBody>
      </p:sp>
      <p:sp>
        <p:nvSpPr>
          <p:cNvPr id="3" name="Content Placeholder 2"/>
          <p:cNvSpPr>
            <a:spLocks noGrp="1"/>
          </p:cNvSpPr>
          <p:nvPr>
            <p:ph sz="quarter" idx="1"/>
          </p:nvPr>
        </p:nvSpPr>
        <p:spPr>
          <a:xfrm>
            <a:off x="457200" y="1219200"/>
            <a:ext cx="8534400" cy="4937760"/>
          </a:xfrm>
        </p:spPr>
        <p:txBody>
          <a:bodyPr>
            <a:normAutofit/>
          </a:bodyPr>
          <a:lstStyle/>
          <a:p>
            <a:r>
              <a:rPr lang="en-US" sz="3200" dirty="0" smtClean="0">
                <a:solidFill>
                  <a:srgbClr val="C00000"/>
                </a:solidFill>
              </a:rPr>
              <a:t>AI has a dual role</a:t>
            </a:r>
            <a:r>
              <a:rPr lang="en-US" sz="3200" dirty="0" smtClean="0"/>
              <a:t>: 1) to study human intelligence and 2) to study machine intelligence.</a:t>
            </a:r>
          </a:p>
          <a:p>
            <a:r>
              <a:rPr lang="en-US" sz="3200" dirty="0"/>
              <a:t>AI will </a:t>
            </a:r>
            <a:r>
              <a:rPr lang="en-US" sz="3200" dirty="0" smtClean="0"/>
              <a:t>assimilate in every field.</a:t>
            </a:r>
          </a:p>
          <a:p>
            <a:endParaRPr lang="en-US" sz="3200" dirty="0" smtClean="0"/>
          </a:p>
          <a:p>
            <a:endParaRPr lang="en-US" sz="2900" dirty="0" smtClean="0"/>
          </a:p>
          <a:p>
            <a:endParaRPr lang="en-US" sz="2500" dirty="0"/>
          </a:p>
        </p:txBody>
      </p:sp>
    </p:spTree>
    <p:extLst>
      <p:ext uri="{BB962C8B-B14F-4D97-AF65-F5344CB8AC3E}">
        <p14:creationId xmlns:p14="http://schemas.microsoft.com/office/powerpoint/2010/main" xmlns="" val="4106315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Next Class, What You’ll Learn</a:t>
            </a:r>
            <a:endParaRPr lang="en-US" sz="4400" dirty="0"/>
          </a:p>
        </p:txBody>
      </p:sp>
      <p:sp>
        <p:nvSpPr>
          <p:cNvPr id="3" name="Content Placeholder 2"/>
          <p:cNvSpPr>
            <a:spLocks noGrp="1"/>
          </p:cNvSpPr>
          <p:nvPr>
            <p:ph sz="quarter" idx="1"/>
          </p:nvPr>
        </p:nvSpPr>
        <p:spPr/>
        <p:txBody>
          <a:bodyPr/>
          <a:lstStyle/>
          <a:p>
            <a:endParaRPr lang="en-US" dirty="0" smtClean="0"/>
          </a:p>
          <a:p>
            <a:r>
              <a:rPr lang="en-US" sz="3200" b="1" dirty="0" smtClean="0">
                <a:solidFill>
                  <a:srgbClr val="FF0000"/>
                </a:solidFill>
              </a:rPr>
              <a:t>CO Cover: </a:t>
            </a:r>
            <a:r>
              <a:rPr lang="en-US" sz="3200" b="1" dirty="0"/>
              <a:t>CO1 </a:t>
            </a:r>
            <a:r>
              <a:rPr lang="en-US" sz="3200" dirty="0"/>
              <a:t>– Point out the artificial intelligence concept in computer science.</a:t>
            </a:r>
          </a:p>
          <a:p>
            <a:endParaRPr lang="en-US" dirty="0" smtClean="0"/>
          </a:p>
          <a:p>
            <a:r>
              <a:rPr lang="en-US" sz="3200" b="1">
                <a:solidFill>
                  <a:srgbClr val="FF0000"/>
                </a:solidFill>
              </a:rPr>
              <a:t>A</a:t>
            </a:r>
            <a:r>
              <a:rPr lang="en-US" sz="3200" b="1" smtClean="0">
                <a:solidFill>
                  <a:srgbClr val="FF0000"/>
                </a:solidFill>
              </a:rPr>
              <a:t>I </a:t>
            </a:r>
            <a:r>
              <a:rPr lang="en-US" sz="3200" b="1" dirty="0" smtClean="0">
                <a:solidFill>
                  <a:srgbClr val="FF0000"/>
                </a:solidFill>
              </a:rPr>
              <a:t>Topic</a:t>
            </a:r>
            <a:r>
              <a:rPr lang="en-US" sz="3200" dirty="0" smtClean="0">
                <a:solidFill>
                  <a:srgbClr val="FF0000"/>
                </a:solidFill>
              </a:rPr>
              <a:t>:</a:t>
            </a:r>
            <a:r>
              <a:rPr lang="en-US" sz="3200" dirty="0" smtClean="0"/>
              <a:t> </a:t>
            </a:r>
            <a:r>
              <a:rPr lang="en-US" sz="3200" b="1" dirty="0" smtClean="0"/>
              <a:t>Chap 2 – </a:t>
            </a:r>
            <a:r>
              <a:rPr lang="en-US" sz="3200" dirty="0" smtClean="0"/>
              <a:t>Case-Based Reasoning</a:t>
            </a:r>
          </a:p>
          <a:p>
            <a:endParaRPr lang="en-US" dirty="0"/>
          </a:p>
        </p:txBody>
      </p:sp>
    </p:spTree>
    <p:extLst>
      <p:ext uri="{BB962C8B-B14F-4D97-AF65-F5344CB8AC3E}">
        <p14:creationId xmlns:p14="http://schemas.microsoft.com/office/powerpoint/2010/main" xmlns="" val="904458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219200" y="2514600"/>
            <a:ext cx="6858000" cy="22860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sz="9600" dirty="0" smtClean="0">
                <a:latin typeface="Calibri" pitchFamily="34" charset="0"/>
                <a:cs typeface="Calibri" pitchFamily="34" charset="0"/>
              </a:rPr>
              <a:t>Q &amp; A</a:t>
            </a:r>
            <a:endParaRPr lang="en-US" sz="9600" dirty="0">
              <a:latin typeface="Calibri" pitchFamily="34" charset="0"/>
              <a:cs typeface="Calibri" pitchFamily="34" charset="0"/>
            </a:endParaRPr>
          </a:p>
        </p:txBody>
      </p:sp>
    </p:spTree>
    <p:extLst>
      <p:ext uri="{BB962C8B-B14F-4D97-AF65-F5344CB8AC3E}">
        <p14:creationId xmlns:p14="http://schemas.microsoft.com/office/powerpoint/2010/main" xmlns="" val="2124563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00B050"/>
                </a:solidFill>
              </a:rPr>
              <a:t>Computational </a:t>
            </a:r>
            <a:r>
              <a:rPr lang="en-US" sz="4400" dirty="0" err="1" smtClean="0">
                <a:solidFill>
                  <a:srgbClr val="00B050"/>
                </a:solidFill>
              </a:rPr>
              <a:t>Sustainablity</a:t>
            </a:r>
            <a:r>
              <a:rPr lang="en-US" sz="4400" dirty="0" smtClean="0">
                <a:solidFill>
                  <a:srgbClr val="00B050"/>
                </a:solidFill>
              </a:rPr>
              <a:t> </a:t>
            </a:r>
            <a:endParaRPr lang="en-US" sz="4400" dirty="0">
              <a:solidFill>
                <a:srgbClr val="00B050"/>
              </a:solidFill>
            </a:endParaRPr>
          </a:p>
        </p:txBody>
      </p:sp>
      <p:sp>
        <p:nvSpPr>
          <p:cNvPr id="3" name="Content Placeholder 2"/>
          <p:cNvSpPr>
            <a:spLocks noGrp="1"/>
          </p:cNvSpPr>
          <p:nvPr>
            <p:ph sz="quarter" idx="1"/>
          </p:nvPr>
        </p:nvSpPr>
        <p:spPr/>
        <p:txBody>
          <a:bodyPr>
            <a:normAutofit/>
          </a:bodyPr>
          <a:lstStyle/>
          <a:p>
            <a:r>
              <a:rPr lang="en-US" sz="3200" dirty="0"/>
              <a:t>Computational sustainability is a new interdisciplinary field that aims to apply techniques from computer and information science and related disciplines (for example, operations research, applied mathematics, and statistics) to the balancing of environmental, economic, and societal needs, in order to support sustainable development and a sustainable future</a:t>
            </a:r>
            <a:r>
              <a:rPr lang="en-US" sz="3200" dirty="0" smtClean="0"/>
              <a:t>.</a:t>
            </a:r>
            <a:endParaRPr lang="en-US" sz="3200" dirty="0"/>
          </a:p>
        </p:txBody>
      </p:sp>
    </p:spTree>
    <p:extLst>
      <p:ext uri="{BB962C8B-B14F-4D97-AF65-F5344CB8AC3E}">
        <p14:creationId xmlns:p14="http://schemas.microsoft.com/office/powerpoint/2010/main" xmlns="" val="3562713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00B050"/>
                </a:solidFill>
              </a:rPr>
              <a:t>Green Computing</a:t>
            </a:r>
            <a:endParaRPr lang="en-US" sz="4400" dirty="0">
              <a:solidFill>
                <a:srgbClr val="00B050"/>
              </a:solidFill>
            </a:endParaRPr>
          </a:p>
        </p:txBody>
      </p:sp>
      <p:sp>
        <p:nvSpPr>
          <p:cNvPr id="3" name="Content Placeholder 2"/>
          <p:cNvSpPr>
            <a:spLocks noGrp="1"/>
          </p:cNvSpPr>
          <p:nvPr>
            <p:ph sz="quarter" idx="1"/>
          </p:nvPr>
        </p:nvSpPr>
        <p:spPr/>
        <p:txBody>
          <a:bodyPr>
            <a:normAutofit/>
          </a:bodyPr>
          <a:lstStyle/>
          <a:p>
            <a:r>
              <a:rPr lang="en-US" sz="3200" b="1" dirty="0" smtClean="0">
                <a:solidFill>
                  <a:srgbClr val="00B050"/>
                </a:solidFill>
              </a:rPr>
              <a:t>Green </a:t>
            </a:r>
            <a:r>
              <a:rPr lang="en-US" sz="3200" b="1" dirty="0">
                <a:solidFill>
                  <a:srgbClr val="00B050"/>
                </a:solidFill>
              </a:rPr>
              <a:t>computing </a:t>
            </a:r>
            <a:r>
              <a:rPr lang="en-US" sz="3200" dirty="0" smtClean="0"/>
              <a:t>is the </a:t>
            </a:r>
            <a:r>
              <a:rPr lang="en-US" sz="3200" dirty="0"/>
              <a:t>study and practice of designing, manufacturing, </a:t>
            </a:r>
            <a:r>
              <a:rPr lang="en-US" sz="3200" dirty="0" smtClean="0"/>
              <a:t>developing - </a:t>
            </a:r>
            <a:r>
              <a:rPr lang="en-US" sz="3200" dirty="0" smtClean="0">
                <a:solidFill>
                  <a:srgbClr val="C00000"/>
                </a:solidFill>
              </a:rPr>
              <a:t>efficiently </a:t>
            </a:r>
            <a:r>
              <a:rPr lang="en-US" sz="3200" dirty="0">
                <a:solidFill>
                  <a:srgbClr val="C00000"/>
                </a:solidFill>
              </a:rPr>
              <a:t>and effectively with minimal or no impact on the environment </a:t>
            </a:r>
            <a:r>
              <a:rPr lang="en-US" sz="3200" dirty="0" smtClean="0">
                <a:solidFill>
                  <a:srgbClr val="C00000"/>
                </a:solidFill>
              </a:rPr>
              <a:t>. </a:t>
            </a:r>
          </a:p>
        </p:txBody>
      </p:sp>
    </p:spTree>
    <p:extLst>
      <p:ext uri="{BB962C8B-B14F-4D97-AF65-F5344CB8AC3E}">
        <p14:creationId xmlns:p14="http://schemas.microsoft.com/office/powerpoint/2010/main" xmlns="" val="1972079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sz="3600" dirty="0" smtClean="0"/>
              <a:t>How can artificial intelligence support sustainable </a:t>
            </a:r>
            <a:r>
              <a:rPr lang="en-US" sz="3600" dirty="0"/>
              <a:t>development and a sustainable future</a:t>
            </a:r>
            <a:r>
              <a:rPr lang="en-US" sz="3600" dirty="0" smtClean="0"/>
              <a:t>. Give your opinion </a:t>
            </a:r>
            <a:r>
              <a:rPr lang="en-US" sz="3600" dirty="0"/>
              <a:t>and thought </a:t>
            </a:r>
            <a:r>
              <a:rPr lang="en-US" sz="3600" dirty="0" smtClean="0"/>
              <a:t>about this issues. </a:t>
            </a:r>
            <a:endParaRPr lang="en-US" sz="3600" dirty="0"/>
          </a:p>
          <a:p>
            <a:endParaRPr lang="en-US" dirty="0"/>
          </a:p>
        </p:txBody>
      </p:sp>
    </p:spTree>
    <p:extLst>
      <p:ext uri="{BB962C8B-B14F-4D97-AF65-F5344CB8AC3E}">
        <p14:creationId xmlns:p14="http://schemas.microsoft.com/office/powerpoint/2010/main" xmlns="" val="4206866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KISMET</a:t>
            </a:r>
            <a:endParaRPr lang="en-US" sz="4400" dirty="0"/>
          </a:p>
        </p:txBody>
      </p:sp>
      <p:sp>
        <p:nvSpPr>
          <p:cNvPr id="3" name="Content Placeholder 2"/>
          <p:cNvSpPr>
            <a:spLocks noGrp="1"/>
          </p:cNvSpPr>
          <p:nvPr>
            <p:ph sz="quarter" idx="1"/>
          </p:nvPr>
        </p:nvSpPr>
        <p:spPr>
          <a:xfrm>
            <a:off x="457200" y="1219200"/>
            <a:ext cx="6172200" cy="4937760"/>
          </a:xfrm>
        </p:spPr>
        <p:txBody>
          <a:bodyPr>
            <a:normAutofit/>
          </a:bodyPr>
          <a:lstStyle/>
          <a:p>
            <a:r>
              <a:rPr lang="en-US" sz="2800" dirty="0" smtClean="0"/>
              <a:t>Made by Dr</a:t>
            </a:r>
            <a:r>
              <a:rPr lang="en-US" sz="2800" dirty="0"/>
              <a:t>. Cynthia </a:t>
            </a:r>
            <a:r>
              <a:rPr lang="en-US" sz="2800" dirty="0" err="1" smtClean="0"/>
              <a:t>Breazeal</a:t>
            </a:r>
            <a:r>
              <a:rPr lang="en-US" sz="2800" dirty="0" smtClean="0"/>
              <a:t> for her </a:t>
            </a:r>
            <a:r>
              <a:rPr lang="en-US" sz="2800" dirty="0" err="1" smtClean="0"/>
              <a:t>Ph.D</a:t>
            </a:r>
            <a:r>
              <a:rPr lang="en-US" sz="2800" dirty="0" smtClean="0"/>
              <a:t> thesis </a:t>
            </a:r>
            <a:r>
              <a:rPr lang="en-US" sz="2800" dirty="0"/>
              <a:t>at Massachusetts Institute of Technology </a:t>
            </a:r>
            <a:r>
              <a:rPr lang="en-US" sz="2800" dirty="0" smtClean="0"/>
              <a:t>(MIT).</a:t>
            </a:r>
          </a:p>
          <a:p>
            <a:r>
              <a:rPr lang="en-US" sz="2800" dirty="0"/>
              <a:t>Demonstrate social </a:t>
            </a:r>
            <a:r>
              <a:rPr lang="en-US" sz="2800" dirty="0" smtClean="0"/>
              <a:t>interaction, human emotion.</a:t>
            </a:r>
          </a:p>
          <a:p>
            <a:r>
              <a:rPr lang="en-US" sz="2800" dirty="0" smtClean="0"/>
              <a:t>Simulates </a:t>
            </a:r>
            <a:r>
              <a:rPr lang="en-US" sz="2800" dirty="0"/>
              <a:t>emotion through various facial expressions, vocalizations, and </a:t>
            </a:r>
            <a:r>
              <a:rPr lang="en-US" sz="2800" dirty="0" smtClean="0"/>
              <a:t>movement.</a:t>
            </a:r>
          </a:p>
          <a:p>
            <a:endParaRPr lang="en-US" sz="2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29400" y="1143000"/>
            <a:ext cx="2381250" cy="3171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992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TOPIO</a:t>
            </a:r>
            <a:endParaRPr lang="en-US" sz="4400" dirty="0"/>
          </a:p>
        </p:txBody>
      </p:sp>
      <p:sp>
        <p:nvSpPr>
          <p:cNvPr id="3" name="Content Placeholder 2"/>
          <p:cNvSpPr>
            <a:spLocks noGrp="1"/>
          </p:cNvSpPr>
          <p:nvPr>
            <p:ph sz="quarter" idx="1"/>
          </p:nvPr>
        </p:nvSpPr>
        <p:spPr/>
        <p:txBody>
          <a:bodyPr>
            <a:normAutofit/>
          </a:bodyPr>
          <a:lstStyle/>
          <a:p>
            <a:r>
              <a:rPr lang="en-US" sz="2800" b="1" dirty="0"/>
              <a:t>TOPIO</a:t>
            </a:r>
            <a:r>
              <a:rPr lang="en-US" sz="2800" dirty="0"/>
              <a:t> ("</a:t>
            </a:r>
            <a:r>
              <a:rPr lang="en-US" sz="2800" b="1" dirty="0"/>
              <a:t>TO</a:t>
            </a:r>
            <a:r>
              <a:rPr lang="en-US" sz="2800" dirty="0"/>
              <a:t>SY </a:t>
            </a:r>
            <a:r>
              <a:rPr lang="en-US" sz="2800" b="1" dirty="0"/>
              <a:t>Pi</a:t>
            </a:r>
            <a:r>
              <a:rPr lang="en-US" sz="2800" dirty="0"/>
              <a:t>ng Pong </a:t>
            </a:r>
            <a:r>
              <a:rPr lang="en-US" sz="2800" dirty="0" smtClean="0"/>
              <a:t>Playing </a:t>
            </a:r>
            <a:r>
              <a:rPr lang="en-US" sz="2800" dirty="0"/>
              <a:t>Rob</a:t>
            </a:r>
            <a:r>
              <a:rPr lang="en-US" sz="2800" b="1" dirty="0"/>
              <a:t>o</a:t>
            </a:r>
            <a:r>
              <a:rPr lang="en-US" sz="2800" dirty="0"/>
              <a:t>t</a:t>
            </a:r>
            <a:r>
              <a:rPr lang="en-US" sz="2800" dirty="0" smtClean="0"/>
              <a:t>")</a:t>
            </a:r>
          </a:p>
          <a:p>
            <a:r>
              <a:rPr lang="en-US" sz="2800" dirty="0" smtClean="0"/>
              <a:t>Humanoid </a:t>
            </a:r>
            <a:r>
              <a:rPr lang="en-US" sz="2800" dirty="0"/>
              <a:t>robot designed to play table tennis against a human being</a:t>
            </a:r>
            <a:r>
              <a:rPr lang="en-US" sz="2800" dirty="0" smtClean="0"/>
              <a:t>.</a:t>
            </a:r>
          </a:p>
          <a:p>
            <a:r>
              <a:rPr lang="en-US" sz="2800" dirty="0" smtClean="0"/>
              <a:t>Developed </a:t>
            </a:r>
            <a:r>
              <a:rPr lang="en-US" sz="2800" dirty="0"/>
              <a:t>since </a:t>
            </a:r>
            <a:r>
              <a:rPr lang="en-US" sz="2800" dirty="0" smtClean="0"/>
              <a:t>2005, in Vietnam</a:t>
            </a:r>
          </a:p>
          <a:p>
            <a:r>
              <a:rPr lang="en-US" sz="2800" dirty="0"/>
              <a:t>uses an advanced artificial intelligence system to learn and </a:t>
            </a:r>
            <a:r>
              <a:rPr lang="en-US" sz="2800" dirty="0" smtClean="0"/>
              <a:t>continuously </a:t>
            </a:r>
            <a:r>
              <a:rPr lang="en-US" sz="2800" dirty="0"/>
              <a:t>improve its skill level while playing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55361" y="4105275"/>
            <a:ext cx="4936239" cy="3286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13986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Toyota POD</a:t>
            </a:r>
            <a:endParaRPr lang="en-US" sz="4400" dirty="0"/>
          </a:p>
        </p:txBody>
      </p:sp>
      <p:sp>
        <p:nvSpPr>
          <p:cNvPr id="3" name="Content Placeholder 2"/>
          <p:cNvSpPr>
            <a:spLocks noGrp="1"/>
          </p:cNvSpPr>
          <p:nvPr>
            <p:ph sz="quarter" idx="1"/>
          </p:nvPr>
        </p:nvSpPr>
        <p:spPr/>
        <p:txBody>
          <a:bodyPr>
            <a:normAutofit/>
          </a:bodyPr>
          <a:lstStyle/>
          <a:p>
            <a:r>
              <a:rPr lang="en-US" sz="2800" dirty="0" smtClean="0"/>
              <a:t>“Emotion” car</a:t>
            </a:r>
          </a:p>
          <a:p>
            <a:r>
              <a:rPr lang="en-US" sz="2800" dirty="0"/>
              <a:t>P</a:t>
            </a:r>
            <a:r>
              <a:rPr lang="en-US" sz="2800" dirty="0" smtClean="0"/>
              <a:t>lay </a:t>
            </a:r>
            <a:r>
              <a:rPr lang="en-US" sz="2800" dirty="0"/>
              <a:t>your </a:t>
            </a:r>
            <a:r>
              <a:rPr lang="en-US" sz="2800" dirty="0" smtClean="0"/>
              <a:t>favorite music </a:t>
            </a:r>
          </a:p>
          <a:p>
            <a:r>
              <a:rPr lang="en-US" sz="2800" dirty="0" smtClean="0"/>
              <a:t>Reflect </a:t>
            </a:r>
            <a:r>
              <a:rPr lang="en-US" sz="2800" dirty="0"/>
              <a:t>your mood </a:t>
            </a:r>
            <a:r>
              <a:rPr lang="en-US" sz="2800" dirty="0" smtClean="0"/>
              <a:t>through </a:t>
            </a:r>
            <a:r>
              <a:rPr lang="en-US" sz="2800" dirty="0"/>
              <a:t>a display of different </a:t>
            </a:r>
            <a:r>
              <a:rPr lang="en-US" sz="2800" dirty="0" err="1"/>
              <a:t>coloured</a:t>
            </a:r>
            <a:r>
              <a:rPr lang="en-US" sz="2800" dirty="0"/>
              <a:t> lights on the </a:t>
            </a:r>
            <a:r>
              <a:rPr lang="en-US" sz="2800" dirty="0" smtClean="0"/>
              <a:t>front.</a:t>
            </a:r>
          </a:p>
          <a:p>
            <a:r>
              <a:rPr lang="en-US" sz="2800" dirty="0"/>
              <a:t>Pod could express its own feelings with </a:t>
            </a:r>
            <a:r>
              <a:rPr lang="en-US" sz="2800" dirty="0" err="1"/>
              <a:t>coloured</a:t>
            </a:r>
            <a:r>
              <a:rPr lang="en-US" sz="2800" dirty="0"/>
              <a:t> LEDs - red for anger, yellow for happy, blue for sad</a:t>
            </a:r>
            <a:endParaRPr lang="en-US" sz="2800" dirty="0" smtClean="0"/>
          </a:p>
          <a:p>
            <a:r>
              <a:rPr lang="en-US" sz="2800" dirty="0" smtClean="0"/>
              <a:t>Wag </a:t>
            </a:r>
            <a:r>
              <a:rPr lang="en-US" sz="2800" dirty="0"/>
              <a:t>its antenna 'tail' when its </a:t>
            </a:r>
            <a:r>
              <a:rPr lang="en-US" sz="2800" dirty="0" smtClean="0"/>
              <a:t>happy.</a:t>
            </a:r>
            <a:endParaRPr lang="en-US" sz="28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0" y="4714875"/>
            <a:ext cx="2857500" cy="185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86500" y="4114800"/>
            <a:ext cx="2857500" cy="245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6915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DARPA Grand Challenge</a:t>
            </a:r>
            <a:endParaRPr lang="en-US" sz="4400" dirty="0"/>
          </a:p>
        </p:txBody>
      </p:sp>
      <p:sp>
        <p:nvSpPr>
          <p:cNvPr id="3" name="Content Placeholder 2"/>
          <p:cNvSpPr>
            <a:spLocks noGrp="1"/>
          </p:cNvSpPr>
          <p:nvPr>
            <p:ph sz="quarter" idx="1"/>
          </p:nvPr>
        </p:nvSpPr>
        <p:spPr/>
        <p:txBody>
          <a:bodyPr>
            <a:normAutofit/>
          </a:bodyPr>
          <a:lstStyle/>
          <a:p>
            <a:r>
              <a:rPr lang="en-US" sz="2800" dirty="0" smtClean="0"/>
              <a:t>Autonomous cars and robots challenge in the USA</a:t>
            </a:r>
          </a:p>
          <a:p>
            <a:r>
              <a:rPr lang="en-US" sz="2800" dirty="0" smtClean="0"/>
              <a:t>Funded </a:t>
            </a:r>
            <a:r>
              <a:rPr lang="en-US" sz="2800" dirty="0"/>
              <a:t>by the Defense Advanced Research Projects Agency, United States Department of Defense. </a:t>
            </a:r>
          </a:p>
          <a:p>
            <a:r>
              <a:rPr lang="en-US" sz="2800" dirty="0" smtClean="0"/>
              <a:t>The challenge:-</a:t>
            </a:r>
          </a:p>
          <a:p>
            <a:pPr lvl="1"/>
            <a:r>
              <a:rPr lang="en-US" sz="2400" dirty="0" smtClean="0"/>
              <a:t>2004 </a:t>
            </a:r>
            <a:r>
              <a:rPr lang="en-US" sz="2400" dirty="0"/>
              <a:t>Grand </a:t>
            </a:r>
            <a:r>
              <a:rPr lang="en-US" sz="2400" dirty="0" smtClean="0"/>
              <a:t>Challenge – USD1mill. (no winner)</a:t>
            </a:r>
          </a:p>
          <a:p>
            <a:pPr lvl="1"/>
            <a:r>
              <a:rPr lang="en-US" sz="2400" dirty="0" smtClean="0"/>
              <a:t>2005 </a:t>
            </a:r>
            <a:r>
              <a:rPr lang="en-US" sz="2400" dirty="0"/>
              <a:t>Grand Challenge – </a:t>
            </a:r>
            <a:r>
              <a:rPr lang="en-US" sz="2400" dirty="0" smtClean="0"/>
              <a:t>USD2mill</a:t>
            </a:r>
            <a:r>
              <a:rPr lang="en-US" sz="2400" dirty="0"/>
              <a:t>. </a:t>
            </a:r>
            <a:r>
              <a:rPr lang="en-US" sz="2400" dirty="0" smtClean="0"/>
              <a:t>(Stanford Univ.)</a:t>
            </a:r>
          </a:p>
          <a:p>
            <a:pPr lvl="1"/>
            <a:r>
              <a:rPr lang="en-US" sz="2400" dirty="0" smtClean="0"/>
              <a:t>2007 Urban </a:t>
            </a:r>
            <a:r>
              <a:rPr lang="en-US" sz="2400" dirty="0"/>
              <a:t>Challenge – </a:t>
            </a:r>
            <a:r>
              <a:rPr lang="en-US" sz="2400" dirty="0" smtClean="0"/>
              <a:t>USD2mill</a:t>
            </a:r>
            <a:r>
              <a:rPr lang="en-US" sz="2400" dirty="0"/>
              <a:t>. (Carnegie Mellon </a:t>
            </a:r>
            <a:r>
              <a:rPr lang="en-US" sz="2400" dirty="0" smtClean="0"/>
              <a:t>Univ.)</a:t>
            </a:r>
          </a:p>
          <a:p>
            <a:pPr lvl="1"/>
            <a:r>
              <a:rPr lang="en-US" sz="2400" dirty="0"/>
              <a:t>2012 Robotics </a:t>
            </a:r>
            <a:r>
              <a:rPr lang="en-US" sz="2400" dirty="0" smtClean="0"/>
              <a:t>Challenge – ongoing.</a:t>
            </a:r>
            <a:endParaRPr lang="en-US" sz="2400" dirty="0"/>
          </a:p>
          <a:p>
            <a:pPr lvl="1"/>
            <a:endParaRPr lang="en-US" sz="2800" dirty="0"/>
          </a:p>
          <a:p>
            <a:pPr lvl="1"/>
            <a:endParaRPr lang="en-US" sz="2800" dirty="0"/>
          </a:p>
          <a:p>
            <a:pPr lvl="1"/>
            <a:endParaRPr lang="en-US" sz="2800" dirty="0"/>
          </a:p>
          <a:p>
            <a:pPr marL="274320" lvl="1" indent="0">
              <a:buNone/>
            </a:pPr>
            <a:endParaRPr lang="en-US" sz="25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0400" y="4881753"/>
            <a:ext cx="2971800" cy="19762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descr="http://upload.wikimedia.org/wikipedia/commons/thumb/2/25/Petman_concept3.jpg/200px-Petman_concept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200" y="4872469"/>
            <a:ext cx="2610428" cy="20340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upload.wikimedia.org/wikipedia/commons/thumb/5/54/DARPA_Challenge_RedTeam.jpg/300px-DARPA_Challenge_RedTeam.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0631" y="4889163"/>
            <a:ext cx="2689769" cy="20173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5744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Autonomous Car</a:t>
            </a:r>
            <a:endParaRPr lang="en-US" sz="4400" dirty="0"/>
          </a:p>
        </p:txBody>
      </p:sp>
      <p:sp>
        <p:nvSpPr>
          <p:cNvPr id="3" name="Content Placeholder 2"/>
          <p:cNvSpPr>
            <a:spLocks noGrp="1"/>
          </p:cNvSpPr>
          <p:nvPr>
            <p:ph sz="quarter" idx="1"/>
          </p:nvPr>
        </p:nvSpPr>
        <p:spPr>
          <a:xfrm>
            <a:off x="457200" y="1219200"/>
            <a:ext cx="8382000" cy="4937760"/>
          </a:xfrm>
        </p:spPr>
        <p:txBody>
          <a:bodyPr>
            <a:normAutofit/>
          </a:bodyPr>
          <a:lstStyle/>
          <a:p>
            <a:r>
              <a:rPr lang="en-US" sz="2800" dirty="0" smtClean="0"/>
              <a:t>Automated </a:t>
            </a:r>
            <a:r>
              <a:rPr lang="en-US" sz="2800" dirty="0"/>
              <a:t>vehicle, </a:t>
            </a:r>
            <a:r>
              <a:rPr lang="en-US" sz="2800" dirty="0" smtClean="0"/>
              <a:t>robotic </a:t>
            </a:r>
            <a:r>
              <a:rPr lang="en-US" sz="2800" dirty="0"/>
              <a:t>car or self-driving </a:t>
            </a:r>
            <a:r>
              <a:rPr lang="en-US" sz="2800" dirty="0" smtClean="0"/>
              <a:t>car.</a:t>
            </a:r>
          </a:p>
          <a:p>
            <a:r>
              <a:rPr lang="en-US" sz="2800" dirty="0" smtClean="0"/>
              <a:t>Capable to navigate </a:t>
            </a:r>
            <a:r>
              <a:rPr lang="en-US" sz="2800" dirty="0"/>
              <a:t>entirely without </a:t>
            </a:r>
            <a:r>
              <a:rPr lang="en-US" sz="2800" dirty="0" smtClean="0"/>
              <a:t>any human input.</a:t>
            </a:r>
          </a:p>
          <a:p>
            <a:r>
              <a:rPr lang="en-US" sz="2800" dirty="0" smtClean="0"/>
              <a:t>United </a:t>
            </a:r>
            <a:r>
              <a:rPr lang="en-US" sz="2800" dirty="0"/>
              <a:t>States </a:t>
            </a:r>
            <a:r>
              <a:rPr lang="en-US" sz="2800" dirty="0" smtClean="0"/>
              <a:t> is the first country to allow autonomous car to driven in </a:t>
            </a:r>
            <a:r>
              <a:rPr lang="en-US" sz="2800" dirty="0"/>
              <a:t>their road (Nevada, Florida &amp;</a:t>
            </a:r>
            <a:r>
              <a:rPr lang="en-US" sz="2800" dirty="0" smtClean="0"/>
              <a:t> California).</a:t>
            </a:r>
          </a:p>
          <a:p>
            <a:r>
              <a:rPr lang="en-US" sz="2800" dirty="0">
                <a:solidFill>
                  <a:schemeClr val="bg1"/>
                </a:solidFill>
              </a:rPr>
              <a:t>.</a:t>
            </a:r>
            <a:endParaRPr lang="en-US" sz="2800" dirty="0" smtClean="0">
              <a:solidFill>
                <a:schemeClr val="bg1"/>
              </a:solidFill>
            </a:endParaRPr>
          </a:p>
        </p:txBody>
      </p:sp>
      <p:pic>
        <p:nvPicPr>
          <p:cNvPr id="1026" name="Picture 2" descr="Continental gets Nevada approval to test autonomous car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51152" y="3357593"/>
            <a:ext cx="4340448" cy="289080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00314" y="3595914"/>
            <a:ext cx="3950838" cy="2954655"/>
          </a:xfrm>
          <a:prstGeom prst="rect">
            <a:avLst/>
          </a:prstGeom>
          <a:noFill/>
        </p:spPr>
        <p:txBody>
          <a:bodyPr wrap="square" rtlCol="0">
            <a:spAutoFit/>
          </a:bodyPr>
          <a:lstStyle/>
          <a:p>
            <a:r>
              <a:rPr lang="en-US" sz="2800" dirty="0" smtClean="0"/>
              <a:t>Used state-of-the art technologies such as radar, </a:t>
            </a:r>
            <a:r>
              <a:rPr lang="en-US" sz="2800" dirty="0" err="1" smtClean="0"/>
              <a:t>lidar</a:t>
            </a:r>
            <a:r>
              <a:rPr lang="en-US" sz="2800" dirty="0" smtClean="0"/>
              <a:t>, GPS and computer vision to sense the surroundings and navigate the car.</a:t>
            </a:r>
          </a:p>
          <a:p>
            <a:endParaRPr lang="en-US" dirty="0"/>
          </a:p>
        </p:txBody>
      </p:sp>
    </p:spTree>
    <p:extLst>
      <p:ext uri="{BB962C8B-B14F-4D97-AF65-F5344CB8AC3E}">
        <p14:creationId xmlns:p14="http://schemas.microsoft.com/office/powerpoint/2010/main" xmlns="" val="2175929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5961</TotalTime>
  <Words>1759</Words>
  <Application>Microsoft Office PowerPoint</Application>
  <PresentationFormat>On-screen Show (4:3)</PresentationFormat>
  <Paragraphs>263</Paragraphs>
  <Slides>47</Slides>
  <Notes>9</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Origin</vt:lpstr>
      <vt:lpstr>Chap 1: Intro. to AI</vt:lpstr>
      <vt:lpstr>What You’ll Learn </vt:lpstr>
      <vt:lpstr>Two Big Questions of the Universe</vt:lpstr>
      <vt:lpstr>Two Big Questions of the Universe</vt:lpstr>
      <vt:lpstr>KISMET</vt:lpstr>
      <vt:lpstr>TOPIO</vt:lpstr>
      <vt:lpstr>Toyota POD</vt:lpstr>
      <vt:lpstr>DARPA Grand Challenge</vt:lpstr>
      <vt:lpstr>Autonomous Car</vt:lpstr>
      <vt:lpstr>Volvo: Pedestrian Detection</vt:lpstr>
      <vt:lpstr>Slide 11</vt:lpstr>
      <vt:lpstr>Meaning of Intelligence</vt:lpstr>
      <vt:lpstr>The Meaning of “Intelligence”</vt:lpstr>
      <vt:lpstr>The Meaning of “Intelligence”</vt:lpstr>
      <vt:lpstr>The Meaning of “Intelligence”</vt:lpstr>
      <vt:lpstr>Meaning of AI</vt:lpstr>
      <vt:lpstr>AI Definition</vt:lpstr>
      <vt:lpstr>AI Definition</vt:lpstr>
      <vt:lpstr>AI Definition</vt:lpstr>
      <vt:lpstr>AI Definition</vt:lpstr>
      <vt:lpstr>AI Definition</vt:lpstr>
      <vt:lpstr>Some AI Definition</vt:lpstr>
      <vt:lpstr>Slide 23</vt:lpstr>
      <vt:lpstr>                   Rational Decisions</vt:lpstr>
      <vt:lpstr>Rational System </vt:lpstr>
      <vt:lpstr>AI Definition</vt:lpstr>
      <vt:lpstr>Brief History of AI</vt:lpstr>
      <vt:lpstr>Brief History of AI</vt:lpstr>
      <vt:lpstr>Brief History of AI</vt:lpstr>
      <vt:lpstr>Brief History of AI</vt:lpstr>
      <vt:lpstr>Brief History of AI</vt:lpstr>
      <vt:lpstr>Turing Test</vt:lpstr>
      <vt:lpstr>Turing Test</vt:lpstr>
      <vt:lpstr>Why AI?</vt:lpstr>
      <vt:lpstr>Why AI?</vt:lpstr>
      <vt:lpstr>Why AI?</vt:lpstr>
      <vt:lpstr>Why AI?</vt:lpstr>
      <vt:lpstr>Why AI?</vt:lpstr>
      <vt:lpstr>Why AI?</vt:lpstr>
      <vt:lpstr>AI Techniques/Approach/</vt:lpstr>
      <vt:lpstr>Branch of AI</vt:lpstr>
      <vt:lpstr>Conclusion</vt:lpstr>
      <vt:lpstr>Next Class, What You’ll Learn</vt:lpstr>
      <vt:lpstr>Slide 44</vt:lpstr>
      <vt:lpstr>Computational Sustainablity </vt:lpstr>
      <vt:lpstr>Green Computing</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fskkp</dc:creator>
  <cp:lastModifiedBy>Abdu</cp:lastModifiedBy>
  <cp:revision>89</cp:revision>
  <dcterms:created xsi:type="dcterms:W3CDTF">2011-09-11T02:43:20Z</dcterms:created>
  <dcterms:modified xsi:type="dcterms:W3CDTF">2014-09-14T07:16:09Z</dcterms:modified>
</cp:coreProperties>
</file>