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9" r:id="rId3"/>
    <p:sldId id="282" r:id="rId4"/>
    <p:sldId id="283" r:id="rId5"/>
    <p:sldId id="284" r:id="rId6"/>
    <p:sldId id="285" r:id="rId7"/>
    <p:sldId id="288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EA72-0E5F-4FB8-8291-746DE328233D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30D41-D944-4068-BE1A-E03885801B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30D41-D944-4068-BE1A-E03885801B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B9FB3B-075D-418B-AC35-EE109AF90066}" type="datetimeFigureOut">
              <a:rPr lang="en-US" smtClean="0"/>
              <a:pPr/>
              <a:t>23-Feb-16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BE13D1-ECE1-4540-B89C-0AAC17CE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oLZqn2_dv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accent4">
                    <a:lumMod val="50000"/>
                  </a:schemeClr>
                </a:solidFill>
              </a:rPr>
              <a:t>Chap 1: </a:t>
            </a:r>
            <a:r>
              <a:rPr lang="en-US" sz="6600" b="1" dirty="0" smtClean="0">
                <a:solidFill>
                  <a:srgbClr val="FF0000"/>
                </a:solidFill>
              </a:rPr>
              <a:t>Intro. to AI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BCS2313: Artificial Intelligence Techniques 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4600" y="1981200"/>
            <a:ext cx="5715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FSKKP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UMP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AI Examples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7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Brief History of AI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beginning of AI (1943 - 1956):</a:t>
            </a:r>
          </a:p>
          <a:p>
            <a:pPr lvl="1"/>
            <a:r>
              <a:rPr lang="en-US" dirty="0" smtClean="0"/>
              <a:t>1943: McCulloch &amp; Pitts: Boolean circuit model of brain.</a:t>
            </a:r>
          </a:p>
          <a:p>
            <a:pPr lvl="1"/>
            <a:r>
              <a:rPr lang="en-US" b="1" dirty="0" smtClean="0"/>
              <a:t>1950: Turing’s “Computing Machinery and Intelligence”.</a:t>
            </a:r>
          </a:p>
          <a:p>
            <a:pPr lvl="1"/>
            <a:r>
              <a:rPr lang="en-US" b="1" dirty="0" smtClean="0"/>
              <a:t>1956: John McCarthy coined the term "artificial intelligence" as the topic of the Dartmouth Conference, the first conference devoted to the subject. </a:t>
            </a:r>
          </a:p>
          <a:p>
            <a:endParaRPr lang="en-US" dirty="0" smtClean="0"/>
          </a:p>
          <a:p>
            <a:r>
              <a:rPr lang="en-US" dirty="0" smtClean="0"/>
              <a:t>Rise of AI, era of great expectations (1956 - 1960):</a:t>
            </a:r>
          </a:p>
          <a:p>
            <a:pPr lvl="1"/>
            <a:r>
              <a:rPr lang="en-US" dirty="0" smtClean="0"/>
              <a:t>Early successful AI programs: Samuel’s checkers, </a:t>
            </a:r>
          </a:p>
          <a:p>
            <a:pPr lvl="1"/>
            <a:r>
              <a:rPr lang="en-US" dirty="0" smtClean="0"/>
              <a:t>Newell &amp; Simon’s Logic Theorist, Gelernter’s Geometry </a:t>
            </a:r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Robinson’s complete algorithm for logical reasoning.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Brief History of AI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dose of reality (1966 - 1974):</a:t>
            </a:r>
          </a:p>
          <a:p>
            <a:pPr lvl="1"/>
            <a:r>
              <a:rPr lang="en-US" dirty="0" smtClean="0"/>
              <a:t>AI discovered computational complexity.</a:t>
            </a:r>
          </a:p>
          <a:p>
            <a:pPr lvl="1"/>
            <a:r>
              <a:rPr lang="en-US" dirty="0" smtClean="0"/>
              <a:t>Neural network research almost disappeared after </a:t>
            </a:r>
          </a:p>
          <a:p>
            <a:pPr lvl="1"/>
            <a:r>
              <a:rPr lang="en-US" dirty="0" err="1" smtClean="0"/>
              <a:t>Minsky</a:t>
            </a:r>
            <a:r>
              <a:rPr lang="en-US" dirty="0" smtClean="0"/>
              <a:t> &amp; </a:t>
            </a:r>
            <a:r>
              <a:rPr lang="en-US" dirty="0" err="1" smtClean="0"/>
              <a:t>Papert’s</a:t>
            </a:r>
            <a:r>
              <a:rPr lang="en-US" dirty="0" smtClean="0"/>
              <a:t> book in 1969.</a:t>
            </a:r>
          </a:p>
          <a:p>
            <a:endParaRPr lang="en-US" dirty="0" smtClean="0"/>
          </a:p>
          <a:p>
            <a:r>
              <a:rPr lang="en-US" dirty="0" smtClean="0"/>
              <a:t>Knowledge-based systems (1969 - 1979):</a:t>
            </a:r>
          </a:p>
          <a:p>
            <a:pPr lvl="1"/>
            <a:r>
              <a:rPr lang="en-US" dirty="0" smtClean="0"/>
              <a:t>1969: DENDRAL by Buchanan et al..</a:t>
            </a:r>
          </a:p>
          <a:p>
            <a:pPr lvl="1"/>
            <a:r>
              <a:rPr lang="en-US" dirty="0" smtClean="0"/>
              <a:t>1976: MYCIN by </a:t>
            </a:r>
            <a:r>
              <a:rPr lang="en-US" dirty="0" err="1" smtClean="0"/>
              <a:t>Shortliffle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1979: PROSPECTOR by </a:t>
            </a:r>
            <a:r>
              <a:rPr lang="en-US" dirty="0" err="1" smtClean="0"/>
              <a:t>Duda</a:t>
            </a:r>
            <a:r>
              <a:rPr lang="en-US" dirty="0" smtClean="0"/>
              <a:t> et al..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 becomes an industry (1980 - 1988):</a:t>
            </a:r>
          </a:p>
          <a:p>
            <a:pPr lvl="1"/>
            <a:r>
              <a:rPr lang="en-US" dirty="0" smtClean="0"/>
              <a:t>Expert systems industry booms.</a:t>
            </a:r>
          </a:p>
          <a:p>
            <a:pPr lvl="1"/>
            <a:r>
              <a:rPr lang="en-US" dirty="0" smtClean="0"/>
              <a:t>1981: Japan’s 10-year Fifth Generation project.</a:t>
            </a:r>
          </a:p>
          <a:p>
            <a:endParaRPr lang="en-US" dirty="0" smtClean="0"/>
          </a:p>
          <a:p>
            <a:r>
              <a:rPr lang="en-US" dirty="0" smtClean="0"/>
              <a:t>The return of NNs and novel AI (1986 - present):</a:t>
            </a:r>
          </a:p>
          <a:p>
            <a:pPr lvl="1"/>
            <a:r>
              <a:rPr lang="en-US" dirty="0" smtClean="0"/>
              <a:t>Mid 80’s: Back-propagation learning algorithm reinvented.</a:t>
            </a:r>
          </a:p>
          <a:p>
            <a:pPr lvl="1"/>
            <a:r>
              <a:rPr lang="en-US" dirty="0" smtClean="0"/>
              <a:t>Expert systems industry busts.</a:t>
            </a:r>
          </a:p>
          <a:p>
            <a:pPr lvl="1"/>
            <a:r>
              <a:rPr lang="en-US" dirty="0" smtClean="0"/>
              <a:t>1988: Resurgence of probability.</a:t>
            </a:r>
          </a:p>
          <a:p>
            <a:pPr lvl="1"/>
            <a:r>
              <a:rPr lang="en-US" dirty="0" smtClean="0"/>
              <a:t>1988: Novel AI (</a:t>
            </a:r>
            <a:r>
              <a:rPr lang="en-US" dirty="0" err="1" smtClean="0"/>
              <a:t>ALife</a:t>
            </a:r>
            <a:r>
              <a:rPr lang="en-US" dirty="0" smtClean="0"/>
              <a:t>, GAs, Soft Computing, …).</a:t>
            </a:r>
          </a:p>
          <a:p>
            <a:pPr lvl="1"/>
            <a:r>
              <a:rPr lang="en-US" dirty="0" smtClean="0"/>
              <a:t>1995: Agents everywhere.</a:t>
            </a:r>
          </a:p>
          <a:p>
            <a:pPr lvl="1"/>
            <a:r>
              <a:rPr lang="en-US" dirty="0" smtClean="0"/>
              <a:t>2003: Human-level AI back on the agenda.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Notable: 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bs0058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1144588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5" descr="bd0679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1287463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6" descr="bd07153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1158875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137"/>
          <p:cNvSpPr>
            <a:spLocks noChangeShapeType="1"/>
          </p:cNvSpPr>
          <p:nvPr/>
        </p:nvSpPr>
        <p:spPr bwMode="auto">
          <a:xfrm>
            <a:off x="4114800" y="2057400"/>
            <a:ext cx="0" cy="304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38"/>
          <p:cNvSpPr>
            <a:spLocks noChangeShapeType="1"/>
          </p:cNvSpPr>
          <p:nvPr/>
        </p:nvSpPr>
        <p:spPr bwMode="auto">
          <a:xfrm>
            <a:off x="32004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9"/>
          <p:cNvSpPr>
            <a:spLocks noChangeShapeType="1"/>
          </p:cNvSpPr>
          <p:nvPr/>
        </p:nvSpPr>
        <p:spPr bwMode="auto">
          <a:xfrm>
            <a:off x="41148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0"/>
          <p:cNvSpPr>
            <a:spLocks noChangeShapeType="1"/>
          </p:cNvSpPr>
          <p:nvPr/>
        </p:nvSpPr>
        <p:spPr bwMode="auto">
          <a:xfrm>
            <a:off x="4114800" y="4191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371600" y="4114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Arial Unicode MS" pitchFamily="34" charset="-128"/>
              </a:rPr>
              <a:t>Human Interrogator</a:t>
            </a:r>
          </a:p>
        </p:txBody>
      </p:sp>
      <p:sp>
        <p:nvSpPr>
          <p:cNvPr id="12" name="Text Box 142"/>
          <p:cNvSpPr txBox="1">
            <a:spLocks noChangeArrowheads="1"/>
          </p:cNvSpPr>
          <p:nvPr/>
        </p:nvSpPr>
        <p:spPr bwMode="auto">
          <a:xfrm>
            <a:off x="6324600" y="2590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Arial Unicode MS" pitchFamily="34" charset="-128"/>
              </a:rPr>
              <a:t>Human</a:t>
            </a:r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6324600" y="4267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latin typeface="Arial Unicode MS" pitchFamily="34" charset="-128"/>
              </a:rPr>
              <a:t>AI System</a:t>
            </a: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1524000" y="21336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6600FF"/>
                </a:solidFill>
                <a:latin typeface="Arial Unicode MS" pitchFamily="34" charset="-128"/>
              </a:rPr>
              <a:t>Imitation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https://www.youtube.com/watch?v=poLZqn2_dv4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31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Techniques/Approach/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Neural network</a:t>
            </a:r>
          </a:p>
          <a:p>
            <a:r>
              <a:rPr lang="en-US" sz="2800" dirty="0" smtClean="0"/>
              <a:t>Case-based reasoning</a:t>
            </a:r>
          </a:p>
          <a:p>
            <a:r>
              <a:rPr lang="en-US" sz="2800" dirty="0" smtClean="0"/>
              <a:t>Affective computing</a:t>
            </a:r>
          </a:p>
          <a:p>
            <a:r>
              <a:rPr lang="en-US" sz="2800" dirty="0" smtClean="0"/>
              <a:t>Data mining</a:t>
            </a:r>
          </a:p>
          <a:p>
            <a:r>
              <a:rPr lang="en-US" sz="2800" dirty="0" smtClean="0"/>
              <a:t>Expert system</a:t>
            </a:r>
          </a:p>
          <a:p>
            <a:r>
              <a:rPr lang="en-US" sz="2800" dirty="0" smtClean="0"/>
              <a:t>Natural language processing</a:t>
            </a:r>
          </a:p>
          <a:p>
            <a:r>
              <a:rPr lang="en-US" sz="2800" dirty="0" smtClean="0"/>
              <a:t>Machine vision</a:t>
            </a:r>
          </a:p>
          <a:p>
            <a:r>
              <a:rPr lang="en-US" sz="2800" dirty="0" smtClean="0"/>
              <a:t>…. and many 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AI has a dual role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1) to study human intelligence </a:t>
            </a:r>
          </a:p>
          <a:p>
            <a:r>
              <a:rPr lang="en-US" sz="2800" dirty="0" smtClean="0"/>
              <a:t>2) to study machine intelligence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6122</TotalTime>
  <Words>328</Words>
  <Application>Microsoft Office PowerPoint</Application>
  <PresentationFormat>On-screen Show (4:3)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Calibri</vt:lpstr>
      <vt:lpstr>Wingdings</vt:lpstr>
      <vt:lpstr>Wingdings 3</vt:lpstr>
      <vt:lpstr>Origin</vt:lpstr>
      <vt:lpstr>Chap 1: Intro. to AI</vt:lpstr>
      <vt:lpstr>Contents</vt:lpstr>
      <vt:lpstr>Brief History of AI</vt:lpstr>
      <vt:lpstr>Brief History of AI</vt:lpstr>
      <vt:lpstr>Brief History of AI</vt:lpstr>
      <vt:lpstr>Most Notable: Turing Test</vt:lpstr>
      <vt:lpstr>Video</vt:lpstr>
      <vt:lpstr>AI Techniques/Approach/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Introduction</dc:title>
  <dc:creator>fskkp</dc:creator>
  <cp:lastModifiedBy>Sahli Fakharudin</cp:lastModifiedBy>
  <cp:revision>95</cp:revision>
  <dcterms:created xsi:type="dcterms:W3CDTF">2011-09-11T02:43:20Z</dcterms:created>
  <dcterms:modified xsi:type="dcterms:W3CDTF">2016-02-23T01:35:27Z</dcterms:modified>
</cp:coreProperties>
</file>