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82" r:id="rId3"/>
    <p:sldId id="360" r:id="rId4"/>
    <p:sldId id="306" r:id="rId5"/>
    <p:sldId id="307" r:id="rId6"/>
    <p:sldId id="336" r:id="rId7"/>
    <p:sldId id="335" r:id="rId8"/>
    <p:sldId id="337" r:id="rId9"/>
    <p:sldId id="338" r:id="rId10"/>
    <p:sldId id="339" r:id="rId11"/>
    <p:sldId id="302" r:id="rId12"/>
    <p:sldId id="303" r:id="rId13"/>
    <p:sldId id="277" r:id="rId14"/>
    <p:sldId id="267" r:id="rId15"/>
    <p:sldId id="346" r:id="rId16"/>
    <p:sldId id="347" r:id="rId17"/>
    <p:sldId id="352" r:id="rId18"/>
    <p:sldId id="397" r:id="rId19"/>
    <p:sldId id="314" r:id="rId20"/>
    <p:sldId id="348" r:id="rId21"/>
    <p:sldId id="349" r:id="rId22"/>
    <p:sldId id="390" r:id="rId23"/>
    <p:sldId id="389" r:id="rId24"/>
    <p:sldId id="391" r:id="rId25"/>
    <p:sldId id="350" r:id="rId26"/>
    <p:sldId id="351" r:id="rId27"/>
    <p:sldId id="392" r:id="rId28"/>
    <p:sldId id="393" r:id="rId29"/>
    <p:sldId id="394" r:id="rId30"/>
    <p:sldId id="353" r:id="rId31"/>
    <p:sldId id="356" r:id="rId32"/>
    <p:sldId id="354" r:id="rId33"/>
    <p:sldId id="357" r:id="rId34"/>
    <p:sldId id="398" r:id="rId35"/>
    <p:sldId id="355" r:id="rId36"/>
    <p:sldId id="361" r:id="rId37"/>
    <p:sldId id="396" r:id="rId38"/>
    <p:sldId id="367" r:id="rId39"/>
    <p:sldId id="362" r:id="rId40"/>
    <p:sldId id="363" r:id="rId41"/>
    <p:sldId id="364" r:id="rId42"/>
    <p:sldId id="365" r:id="rId43"/>
    <p:sldId id="366" r:id="rId44"/>
    <p:sldId id="368" r:id="rId45"/>
    <p:sldId id="373" r:id="rId46"/>
    <p:sldId id="369" r:id="rId47"/>
    <p:sldId id="370" r:id="rId48"/>
    <p:sldId id="371" r:id="rId49"/>
    <p:sldId id="372" r:id="rId50"/>
    <p:sldId id="374" r:id="rId51"/>
    <p:sldId id="375" r:id="rId52"/>
    <p:sldId id="37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 d="1"/>
        <a:sy n="1" d="1"/>
      </p:scale>
      <p:origin x="0" y="0"/>
    </p:cViewPr>
  </p:notesTextViewPr>
  <p:sorterViewPr>
    <p:cViewPr>
      <p:scale>
        <a:sx n="100" d="100"/>
        <a:sy n="100" d="100"/>
      </p:scale>
      <p:origin x="0" y="109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EA72-0E5F-4FB8-8291-746DE328233D}" type="datetimeFigureOut">
              <a:rPr lang="en-US" smtClean="0"/>
              <a:pPr/>
              <a:t>22-Mar-16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130D41-D944-4068-BE1A-E03885801B9D}" type="slidenum">
              <a:rPr lang="en-US" smtClean="0"/>
              <a:pPr/>
              <a:t>‹#›</a:t>
            </a:fld>
            <a:endParaRPr lang="en-US"/>
          </a:p>
        </p:txBody>
      </p:sp>
    </p:spTree>
    <p:extLst>
      <p:ext uri="{BB962C8B-B14F-4D97-AF65-F5344CB8AC3E}">
        <p14:creationId xmlns:p14="http://schemas.microsoft.com/office/powerpoint/2010/main" val="96801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12</a:t>
            </a:fld>
            <a:endParaRPr lang="en-US"/>
          </a:p>
        </p:txBody>
      </p:sp>
    </p:spTree>
    <p:extLst>
      <p:ext uri="{BB962C8B-B14F-4D97-AF65-F5344CB8AC3E}">
        <p14:creationId xmlns:p14="http://schemas.microsoft.com/office/powerpoint/2010/main" val="247149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13</a:t>
            </a:fld>
            <a:endParaRPr lang="en-US"/>
          </a:p>
        </p:txBody>
      </p:sp>
    </p:spTree>
    <p:extLst>
      <p:ext uri="{BB962C8B-B14F-4D97-AF65-F5344CB8AC3E}">
        <p14:creationId xmlns:p14="http://schemas.microsoft.com/office/powerpoint/2010/main" val="2471497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27</a:t>
            </a:fld>
            <a:endParaRPr lang="en-US"/>
          </a:p>
        </p:txBody>
      </p:sp>
    </p:spTree>
    <p:extLst>
      <p:ext uri="{BB962C8B-B14F-4D97-AF65-F5344CB8AC3E}">
        <p14:creationId xmlns:p14="http://schemas.microsoft.com/office/powerpoint/2010/main" val="2272001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2B9FB3B-075D-418B-AC35-EE109AF90066}" type="datetimeFigureOut">
              <a:rPr lang="en-US" smtClean="0"/>
              <a:pPr/>
              <a:t>22-Mar-16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0BE13D1-ECE1-4540-B89C-0AAC17CECE63}"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B9FB3B-075D-418B-AC35-EE109AF90066}" type="datetimeFigureOut">
              <a:rPr lang="en-US" smtClean="0"/>
              <a:pPr/>
              <a:t>22-Mar-16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13D1-ECE1-4540-B89C-0AAC17CECE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B9FB3B-075D-418B-AC35-EE109AF90066}" type="datetimeFigureOut">
              <a:rPr lang="en-US" smtClean="0"/>
              <a:pPr/>
              <a:t>22-Mar-16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13D1-ECE1-4540-B89C-0AAC17CECE63}"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2B9FB3B-075D-418B-AC35-EE109AF90066}" type="datetimeFigureOut">
              <a:rPr lang="en-US" smtClean="0"/>
              <a:pPr/>
              <a:t>22-Mar-16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13D1-ECE1-4540-B89C-0AAC17CECE63}"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2B9FB3B-075D-418B-AC35-EE109AF90066}" type="datetimeFigureOut">
              <a:rPr lang="en-US" smtClean="0"/>
              <a:pPr/>
              <a:t>22-Mar-16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0BE13D1-ECE1-4540-B89C-0AAC17CECE63}"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2B9FB3B-075D-418B-AC35-EE109AF90066}" type="datetimeFigureOut">
              <a:rPr lang="en-US" smtClean="0"/>
              <a:pPr/>
              <a:t>22-Mar-16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E13D1-ECE1-4540-B89C-0AAC17CECE63}"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2B9FB3B-075D-418B-AC35-EE109AF90066}" type="datetimeFigureOut">
              <a:rPr lang="en-US" smtClean="0"/>
              <a:pPr/>
              <a:t>22-Mar-16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BE13D1-ECE1-4540-B89C-0AAC17CECE63}"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B9FB3B-075D-418B-AC35-EE109AF90066}" type="datetimeFigureOut">
              <a:rPr lang="en-US" smtClean="0"/>
              <a:pPr/>
              <a:t>22-Mar-16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BE13D1-ECE1-4540-B89C-0AAC17CECE63}"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9FB3B-075D-418B-AC35-EE109AF90066}" type="datetimeFigureOut">
              <a:rPr lang="en-US" smtClean="0"/>
              <a:pPr/>
              <a:t>22-Mar-16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BE13D1-ECE1-4540-B89C-0AAC17CECE63}"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B9FB3B-075D-418B-AC35-EE109AF90066}" type="datetimeFigureOut">
              <a:rPr lang="en-US" smtClean="0"/>
              <a:pPr/>
              <a:t>22-Mar-16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E13D1-ECE1-4540-B89C-0AAC17CECE63}"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B9FB3B-075D-418B-AC35-EE109AF90066}" type="datetimeFigureOut">
              <a:rPr lang="en-US" smtClean="0"/>
              <a:pPr/>
              <a:t>22-Mar-16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E13D1-ECE1-4540-B89C-0AAC17CECE63}"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2B9FB3B-075D-418B-AC35-EE109AF90066}" type="datetimeFigureOut">
              <a:rPr lang="en-US" smtClean="0"/>
              <a:pPr/>
              <a:t>22-Mar-16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0BE13D1-ECE1-4540-B89C-0AAC17CECE63}"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b="1" smtClean="0">
                <a:solidFill>
                  <a:schemeClr val="accent4">
                    <a:lumMod val="50000"/>
                  </a:schemeClr>
                </a:solidFill>
              </a:rPr>
              <a:t>Chap 3: </a:t>
            </a:r>
            <a:r>
              <a:rPr lang="en-US" sz="6600" b="1" dirty="0" smtClean="0">
                <a:solidFill>
                  <a:srgbClr val="FF0000"/>
                </a:solidFill>
              </a:rPr>
              <a:t>CBR</a:t>
            </a:r>
            <a:endParaRPr lang="en-US" sz="6600" b="1" dirty="0">
              <a:solidFill>
                <a:srgbClr val="FF0000"/>
              </a:solidFill>
            </a:endParaRPr>
          </a:p>
        </p:txBody>
      </p:sp>
      <p:sp>
        <p:nvSpPr>
          <p:cNvPr id="3" name="Subtitle 2"/>
          <p:cNvSpPr>
            <a:spLocks noGrp="1"/>
          </p:cNvSpPr>
          <p:nvPr>
            <p:ph type="subTitle" idx="1"/>
          </p:nvPr>
        </p:nvSpPr>
        <p:spPr/>
        <p:txBody>
          <a:bodyPr>
            <a:normAutofit/>
          </a:bodyPr>
          <a:lstStyle/>
          <a:p>
            <a:r>
              <a:rPr lang="en-US" sz="2800" b="1" dirty="0" smtClean="0">
                <a:solidFill>
                  <a:schemeClr val="tx1"/>
                </a:solidFill>
                <a:latin typeface="Calibri" pitchFamily="34" charset="0"/>
                <a:cs typeface="Calibri" pitchFamily="34" charset="0"/>
              </a:rPr>
              <a:t>BCS2313: Artificial Intelligence Techniques </a:t>
            </a:r>
            <a:endParaRPr lang="en-US" sz="2800" b="1" dirty="0">
              <a:solidFill>
                <a:schemeClr val="tx1"/>
              </a:solidFill>
              <a:latin typeface="Calibri" pitchFamily="34" charset="0"/>
              <a:cs typeface="Calibri" pitchFamily="34" charset="0"/>
            </a:endParaRPr>
          </a:p>
        </p:txBody>
      </p:sp>
      <p:sp>
        <p:nvSpPr>
          <p:cNvPr id="4" name="TextBox 3"/>
          <p:cNvSpPr txBox="1"/>
          <p:nvPr/>
        </p:nvSpPr>
        <p:spPr>
          <a:xfrm>
            <a:off x="2302343" y="2004168"/>
            <a:ext cx="184731" cy="523220"/>
          </a:xfrm>
          <a:prstGeom prst="rect">
            <a:avLst/>
          </a:prstGeom>
          <a:noFill/>
        </p:spPr>
        <p:txBody>
          <a:bodyPr wrap="none" rtlCol="0">
            <a:spAutoFit/>
          </a:bodyPr>
          <a:lstStyle/>
          <a:p>
            <a:endParaRPr lang="en-US" sz="2800" b="1" dirty="0"/>
          </a:p>
        </p:txBody>
      </p:sp>
      <p:sp>
        <p:nvSpPr>
          <p:cNvPr id="5" name="TextBox 4"/>
          <p:cNvSpPr txBox="1"/>
          <p:nvPr/>
        </p:nvSpPr>
        <p:spPr>
          <a:xfrm>
            <a:off x="2286000" y="2514600"/>
            <a:ext cx="1919180" cy="523220"/>
          </a:xfrm>
          <a:prstGeom prst="rect">
            <a:avLst/>
          </a:prstGeom>
          <a:noFill/>
        </p:spPr>
        <p:txBody>
          <a:bodyPr wrap="none" rtlCol="0">
            <a:spAutoFit/>
          </a:bodyPr>
          <a:lstStyle/>
          <a:p>
            <a:r>
              <a:rPr lang="en-US" sz="2800" dirty="0" smtClean="0"/>
              <a:t>FSKKP, UMP</a:t>
            </a:r>
            <a:endParaRPr lang="en-US" sz="2800" dirty="0"/>
          </a:p>
        </p:txBody>
      </p:sp>
    </p:spTree>
    <p:extLst>
      <p:ext uri="{BB962C8B-B14F-4D97-AF65-F5344CB8AC3E}">
        <p14:creationId xmlns:p14="http://schemas.microsoft.com/office/powerpoint/2010/main" val="3441362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How to Find Solution??</a:t>
            </a:r>
            <a:endParaRPr lang="en-US" sz="4400" dirty="0"/>
          </a:p>
        </p:txBody>
      </p:sp>
      <p:sp>
        <p:nvSpPr>
          <p:cNvPr id="3" name="Content Placeholder 2"/>
          <p:cNvSpPr>
            <a:spLocks noGrp="1"/>
          </p:cNvSpPr>
          <p:nvPr>
            <p:ph sz="quarter" idx="1"/>
          </p:nvPr>
        </p:nvSpPr>
        <p:spPr/>
        <p:txBody>
          <a:bodyPr>
            <a:normAutofit/>
          </a:bodyPr>
          <a:lstStyle/>
          <a:p>
            <a:r>
              <a:rPr lang="en-US" sz="2800" dirty="0" smtClean="0"/>
              <a:t>Rank the cases according their similarities</a:t>
            </a:r>
          </a:p>
          <a:p>
            <a:r>
              <a:rPr lang="en-US" sz="2800" b="1" dirty="0" smtClean="0">
                <a:solidFill>
                  <a:srgbClr val="FF0000"/>
                </a:solidFill>
              </a:rPr>
              <a:t>Similarities</a:t>
            </a:r>
            <a:r>
              <a:rPr lang="en-US" sz="2800" dirty="0" smtClean="0"/>
              <a:t> is the most important concept in CBR</a:t>
            </a:r>
          </a:p>
          <a:p>
            <a:r>
              <a:rPr lang="en-US" sz="2800" dirty="0" smtClean="0"/>
              <a:t>We can assess similarity based on the similarity of each attributes </a:t>
            </a:r>
            <a:r>
              <a:rPr lang="en-US" sz="2800" dirty="0"/>
              <a:t>(features)</a:t>
            </a:r>
            <a:endParaRPr lang="en-US" sz="2800" dirty="0" smtClean="0"/>
          </a:p>
          <a:p>
            <a:r>
              <a:rPr lang="en-US" sz="2800" dirty="0" smtClean="0"/>
              <a:t>Similarity of each attributes (features) depends on the attribute's </a:t>
            </a:r>
            <a:r>
              <a:rPr lang="en-US" sz="2800" b="1" dirty="0" smtClean="0">
                <a:solidFill>
                  <a:srgbClr val="FF0000"/>
                </a:solidFill>
              </a:rPr>
              <a:t>VALUE</a:t>
            </a:r>
            <a:endParaRPr lang="en-US" sz="2800" b="1" dirty="0">
              <a:solidFill>
                <a:srgbClr val="FF0000"/>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4400550"/>
            <a:ext cx="47244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165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smtClean="0">
                <a:latin typeface="Calibri" pitchFamily="34" charset="0"/>
                <a:cs typeface="Calibri" pitchFamily="34" charset="0"/>
              </a:rPr>
              <a:t>CBR Cycle</a:t>
            </a:r>
            <a:endParaRPr lang="en-US" sz="60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15655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400" dirty="0"/>
          </a:p>
        </p:txBody>
      </p:sp>
      <p:sp>
        <p:nvSpPr>
          <p:cNvPr id="3" name="Content Placeholder 2"/>
          <p:cNvSpPr>
            <a:spLocks noGrp="1"/>
          </p:cNvSpPr>
          <p:nvPr>
            <p:ph sz="quarter" idx="1"/>
          </p:nvPr>
        </p:nvSpPr>
        <p:spPr/>
        <p:txBody>
          <a:bodyPr>
            <a:normAutofit/>
          </a:bodyPr>
          <a:lstStyle/>
          <a:p>
            <a:endParaRPr lang="en-US" sz="3200" dirty="0"/>
          </a:p>
        </p:txBody>
      </p:sp>
      <p:pic>
        <p:nvPicPr>
          <p:cNvPr id="9218" name="Picture 2" descr="D:\Download Items\CB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381000"/>
            <a:ext cx="6096000" cy="599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280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CBR Cycle</a:t>
            </a:r>
            <a:endParaRPr lang="en-US" sz="4400" dirty="0"/>
          </a:p>
        </p:txBody>
      </p:sp>
      <p:sp>
        <p:nvSpPr>
          <p:cNvPr id="3" name="Content Placeholder 2"/>
          <p:cNvSpPr>
            <a:spLocks noGrp="1"/>
          </p:cNvSpPr>
          <p:nvPr>
            <p:ph sz="quarter" idx="1"/>
          </p:nvPr>
        </p:nvSpPr>
        <p:spPr/>
        <p:txBody>
          <a:bodyPr>
            <a:normAutofit/>
          </a:bodyPr>
          <a:lstStyle/>
          <a:p>
            <a:pPr marL="0" indent="0">
              <a:buNone/>
            </a:pPr>
            <a:endParaRPr lang="en-US" sz="3600" dirty="0"/>
          </a:p>
        </p:txBody>
      </p:sp>
      <p:sp>
        <p:nvSpPr>
          <p:cNvPr id="4" name="Freeform 4"/>
          <p:cNvSpPr>
            <a:spLocks/>
          </p:cNvSpPr>
          <p:nvPr/>
        </p:nvSpPr>
        <p:spPr bwMode="auto">
          <a:xfrm>
            <a:off x="4310063" y="1447800"/>
            <a:ext cx="3992562" cy="2887663"/>
          </a:xfrm>
          <a:custGeom>
            <a:avLst/>
            <a:gdLst>
              <a:gd name="T0" fmla="*/ 0 w 1228"/>
              <a:gd name="T1" fmla="*/ 0 h 2243"/>
              <a:gd name="T2" fmla="*/ 1228 w 1228"/>
              <a:gd name="T3" fmla="*/ 1791 h 2243"/>
              <a:gd name="T4" fmla="*/ 1117 w 1228"/>
              <a:gd name="T5" fmla="*/ 1807 h 2243"/>
              <a:gd name="T6" fmla="*/ 1114 w 1228"/>
              <a:gd name="T7" fmla="*/ 1847 h 2243"/>
              <a:gd name="T8" fmla="*/ 1119 w 1228"/>
              <a:gd name="T9" fmla="*/ 1897 h 2243"/>
              <a:gd name="T10" fmla="*/ 1128 w 1228"/>
              <a:gd name="T11" fmla="*/ 1957 h 2243"/>
              <a:gd name="T12" fmla="*/ 1133 w 1228"/>
              <a:gd name="T13" fmla="*/ 2015 h 2243"/>
              <a:gd name="T14" fmla="*/ 1131 w 1228"/>
              <a:gd name="T15" fmla="*/ 2069 h 2243"/>
              <a:gd name="T16" fmla="*/ 1122 w 1228"/>
              <a:gd name="T17" fmla="*/ 2123 h 2243"/>
              <a:gd name="T18" fmla="*/ 1102 w 1228"/>
              <a:gd name="T19" fmla="*/ 2167 h 2243"/>
              <a:gd name="T20" fmla="*/ 1080 w 1228"/>
              <a:gd name="T21" fmla="*/ 2203 h 2243"/>
              <a:gd name="T22" fmla="*/ 1052 w 1228"/>
              <a:gd name="T23" fmla="*/ 2227 h 2243"/>
              <a:gd name="T24" fmla="*/ 1017 w 1228"/>
              <a:gd name="T25" fmla="*/ 2241 h 2243"/>
              <a:gd name="T26" fmla="*/ 986 w 1228"/>
              <a:gd name="T27" fmla="*/ 2243 h 2243"/>
              <a:gd name="T28" fmla="*/ 959 w 1228"/>
              <a:gd name="T29" fmla="*/ 2237 h 2243"/>
              <a:gd name="T30" fmla="*/ 932 w 1228"/>
              <a:gd name="T31" fmla="*/ 2221 h 2243"/>
              <a:gd name="T32" fmla="*/ 909 w 1228"/>
              <a:gd name="T33" fmla="*/ 2193 h 2243"/>
              <a:gd name="T34" fmla="*/ 888 w 1228"/>
              <a:gd name="T35" fmla="*/ 2151 h 2243"/>
              <a:gd name="T36" fmla="*/ 871 w 1228"/>
              <a:gd name="T37" fmla="*/ 2105 h 2243"/>
              <a:gd name="T38" fmla="*/ 861 w 1228"/>
              <a:gd name="T39" fmla="*/ 2041 h 2243"/>
              <a:gd name="T40" fmla="*/ 866 w 1228"/>
              <a:gd name="T41" fmla="*/ 1977 h 2243"/>
              <a:gd name="T42" fmla="*/ 874 w 1228"/>
              <a:gd name="T43" fmla="*/ 1913 h 2243"/>
              <a:gd name="T44" fmla="*/ 882 w 1228"/>
              <a:gd name="T45" fmla="*/ 1849 h 2243"/>
              <a:gd name="T46" fmla="*/ 881 w 1228"/>
              <a:gd name="T47" fmla="*/ 1819 h 2243"/>
              <a:gd name="T48" fmla="*/ 673 w 1228"/>
              <a:gd name="T49" fmla="*/ 1803 h 2243"/>
              <a:gd name="T50" fmla="*/ 675 w 1228"/>
              <a:gd name="T51" fmla="*/ 1697 h 2243"/>
              <a:gd name="T52" fmla="*/ 671 w 1228"/>
              <a:gd name="T53" fmla="*/ 1627 h 2243"/>
              <a:gd name="T54" fmla="*/ 662 w 1228"/>
              <a:gd name="T55" fmla="*/ 1585 h 2243"/>
              <a:gd name="T56" fmla="*/ 645 w 1228"/>
              <a:gd name="T57" fmla="*/ 1551 h 2243"/>
              <a:gd name="T58" fmla="*/ 622 w 1228"/>
              <a:gd name="T59" fmla="*/ 1529 h 2243"/>
              <a:gd name="T60" fmla="*/ 593 w 1228"/>
              <a:gd name="T61" fmla="*/ 1523 h 2243"/>
              <a:gd name="T62" fmla="*/ 551 w 1228"/>
              <a:gd name="T63" fmla="*/ 1527 h 2243"/>
              <a:gd name="T64" fmla="*/ 512 w 1228"/>
              <a:gd name="T65" fmla="*/ 1533 h 2243"/>
              <a:gd name="T66" fmla="*/ 472 w 1228"/>
              <a:gd name="T67" fmla="*/ 1533 h 2243"/>
              <a:gd name="T68" fmla="*/ 431 w 1228"/>
              <a:gd name="T69" fmla="*/ 1519 h 2243"/>
              <a:gd name="T70" fmla="*/ 400 w 1228"/>
              <a:gd name="T71" fmla="*/ 1485 h 2243"/>
              <a:gd name="T72" fmla="*/ 382 w 1228"/>
              <a:gd name="T73" fmla="*/ 1439 h 2243"/>
              <a:gd name="T74" fmla="*/ 375 w 1228"/>
              <a:gd name="T75" fmla="*/ 1377 h 2243"/>
              <a:gd name="T76" fmla="*/ 376 w 1228"/>
              <a:gd name="T77" fmla="*/ 1307 h 2243"/>
              <a:gd name="T78" fmla="*/ 370 w 1228"/>
              <a:gd name="T79" fmla="*/ 1243 h 2243"/>
              <a:gd name="T80" fmla="*/ 362 w 1228"/>
              <a:gd name="T81" fmla="*/ 1203 h 2243"/>
              <a:gd name="T82" fmla="*/ 349 w 1228"/>
              <a:gd name="T83" fmla="*/ 1177 h 2243"/>
              <a:gd name="T84" fmla="*/ 319 w 1228"/>
              <a:gd name="T85" fmla="*/ 1151 h 2243"/>
              <a:gd name="T86" fmla="*/ 280 w 1228"/>
              <a:gd name="T87" fmla="*/ 1131 h 2243"/>
              <a:gd name="T88" fmla="*/ 236 w 1228"/>
              <a:gd name="T89" fmla="*/ 1117 h 2243"/>
              <a:gd name="T90" fmla="*/ 203 w 1228"/>
              <a:gd name="T91" fmla="*/ 1097 h 2243"/>
              <a:gd name="T92" fmla="*/ 174 w 1228"/>
              <a:gd name="T93" fmla="*/ 1067 h 2243"/>
              <a:gd name="T94" fmla="*/ 151 w 1228"/>
              <a:gd name="T95" fmla="*/ 1025 h 2243"/>
              <a:gd name="T96" fmla="*/ 136 w 1228"/>
              <a:gd name="T97" fmla="*/ 973 h 2243"/>
              <a:gd name="T98" fmla="*/ 134 w 1228"/>
              <a:gd name="T99" fmla="*/ 915 h 2243"/>
              <a:gd name="T100" fmla="*/ 142 w 1228"/>
              <a:gd name="T101" fmla="*/ 852 h 2243"/>
              <a:gd name="T102" fmla="*/ 150 w 1228"/>
              <a:gd name="T103" fmla="*/ 780 h 2243"/>
              <a:gd name="T104" fmla="*/ 156 w 1228"/>
              <a:gd name="T105" fmla="*/ 712 h 2243"/>
              <a:gd name="T106" fmla="*/ 150 w 1228"/>
              <a:gd name="T107" fmla="*/ 644 h 2243"/>
              <a:gd name="T108" fmla="*/ 135 w 1228"/>
              <a:gd name="T109" fmla="*/ 582 h 2243"/>
              <a:gd name="T110" fmla="*/ 120 w 1228"/>
              <a:gd name="T111" fmla="*/ 544 h 2243"/>
              <a:gd name="T112" fmla="*/ 101 w 1228"/>
              <a:gd name="T113" fmla="*/ 510 h 2243"/>
              <a:gd name="T114" fmla="*/ 79 w 1228"/>
              <a:gd name="T115" fmla="*/ 486 h 2243"/>
              <a:gd name="T116" fmla="*/ 50 w 1228"/>
              <a:gd name="T117" fmla="*/ 470 h 2243"/>
              <a:gd name="T118" fmla="*/ 16 w 1228"/>
              <a:gd name="T119" fmla="*/ 468 h 2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8" h="2243">
                <a:moveTo>
                  <a:pt x="0" y="468"/>
                </a:moveTo>
                <a:lnTo>
                  <a:pt x="0" y="0"/>
                </a:lnTo>
                <a:lnTo>
                  <a:pt x="1227" y="0"/>
                </a:lnTo>
                <a:lnTo>
                  <a:pt x="1228" y="1791"/>
                </a:lnTo>
                <a:lnTo>
                  <a:pt x="1121" y="1791"/>
                </a:lnTo>
                <a:lnTo>
                  <a:pt x="1117" y="1807"/>
                </a:lnTo>
                <a:lnTo>
                  <a:pt x="1114" y="1829"/>
                </a:lnTo>
                <a:lnTo>
                  <a:pt x="1114" y="1847"/>
                </a:lnTo>
                <a:lnTo>
                  <a:pt x="1115" y="1869"/>
                </a:lnTo>
                <a:lnTo>
                  <a:pt x="1119" y="1897"/>
                </a:lnTo>
                <a:lnTo>
                  <a:pt x="1123" y="1933"/>
                </a:lnTo>
                <a:lnTo>
                  <a:pt x="1128" y="1957"/>
                </a:lnTo>
                <a:lnTo>
                  <a:pt x="1131" y="1987"/>
                </a:lnTo>
                <a:lnTo>
                  <a:pt x="1133" y="2015"/>
                </a:lnTo>
                <a:lnTo>
                  <a:pt x="1133" y="2043"/>
                </a:lnTo>
                <a:lnTo>
                  <a:pt x="1131" y="2069"/>
                </a:lnTo>
                <a:lnTo>
                  <a:pt x="1128" y="2097"/>
                </a:lnTo>
                <a:lnTo>
                  <a:pt x="1122" y="2123"/>
                </a:lnTo>
                <a:lnTo>
                  <a:pt x="1114" y="2143"/>
                </a:lnTo>
                <a:lnTo>
                  <a:pt x="1102" y="2167"/>
                </a:lnTo>
                <a:lnTo>
                  <a:pt x="1090" y="2185"/>
                </a:lnTo>
                <a:lnTo>
                  <a:pt x="1080" y="2203"/>
                </a:lnTo>
                <a:lnTo>
                  <a:pt x="1067" y="2217"/>
                </a:lnTo>
                <a:lnTo>
                  <a:pt x="1052" y="2227"/>
                </a:lnTo>
                <a:lnTo>
                  <a:pt x="1034" y="2237"/>
                </a:lnTo>
                <a:lnTo>
                  <a:pt x="1017" y="2241"/>
                </a:lnTo>
                <a:lnTo>
                  <a:pt x="1002" y="2243"/>
                </a:lnTo>
                <a:lnTo>
                  <a:pt x="986" y="2243"/>
                </a:lnTo>
                <a:lnTo>
                  <a:pt x="971" y="2241"/>
                </a:lnTo>
                <a:lnTo>
                  <a:pt x="959" y="2237"/>
                </a:lnTo>
                <a:lnTo>
                  <a:pt x="946" y="2229"/>
                </a:lnTo>
                <a:lnTo>
                  <a:pt x="932" y="2221"/>
                </a:lnTo>
                <a:lnTo>
                  <a:pt x="921" y="2209"/>
                </a:lnTo>
                <a:lnTo>
                  <a:pt x="909" y="2193"/>
                </a:lnTo>
                <a:lnTo>
                  <a:pt x="899" y="2173"/>
                </a:lnTo>
                <a:lnTo>
                  <a:pt x="888" y="2151"/>
                </a:lnTo>
                <a:lnTo>
                  <a:pt x="878" y="2129"/>
                </a:lnTo>
                <a:lnTo>
                  <a:pt x="871" y="2105"/>
                </a:lnTo>
                <a:lnTo>
                  <a:pt x="866" y="2075"/>
                </a:lnTo>
                <a:lnTo>
                  <a:pt x="861" y="2041"/>
                </a:lnTo>
                <a:lnTo>
                  <a:pt x="861" y="2009"/>
                </a:lnTo>
                <a:lnTo>
                  <a:pt x="866" y="1977"/>
                </a:lnTo>
                <a:lnTo>
                  <a:pt x="870" y="1945"/>
                </a:lnTo>
                <a:lnTo>
                  <a:pt x="874" y="1913"/>
                </a:lnTo>
                <a:lnTo>
                  <a:pt x="879" y="1877"/>
                </a:lnTo>
                <a:lnTo>
                  <a:pt x="882" y="1849"/>
                </a:lnTo>
                <a:lnTo>
                  <a:pt x="882" y="1833"/>
                </a:lnTo>
                <a:lnTo>
                  <a:pt x="881" y="1819"/>
                </a:lnTo>
                <a:lnTo>
                  <a:pt x="877" y="1803"/>
                </a:lnTo>
                <a:lnTo>
                  <a:pt x="673" y="1803"/>
                </a:lnTo>
                <a:lnTo>
                  <a:pt x="676" y="1735"/>
                </a:lnTo>
                <a:lnTo>
                  <a:pt x="675" y="1697"/>
                </a:lnTo>
                <a:lnTo>
                  <a:pt x="673" y="1661"/>
                </a:lnTo>
                <a:lnTo>
                  <a:pt x="671" y="1627"/>
                </a:lnTo>
                <a:lnTo>
                  <a:pt x="668" y="1605"/>
                </a:lnTo>
                <a:lnTo>
                  <a:pt x="662" y="1585"/>
                </a:lnTo>
                <a:lnTo>
                  <a:pt x="656" y="1567"/>
                </a:lnTo>
                <a:lnTo>
                  <a:pt x="645" y="1551"/>
                </a:lnTo>
                <a:lnTo>
                  <a:pt x="633" y="1537"/>
                </a:lnTo>
                <a:lnTo>
                  <a:pt x="622" y="1529"/>
                </a:lnTo>
                <a:lnTo>
                  <a:pt x="611" y="1525"/>
                </a:lnTo>
                <a:lnTo>
                  <a:pt x="593" y="1523"/>
                </a:lnTo>
                <a:lnTo>
                  <a:pt x="572" y="1523"/>
                </a:lnTo>
                <a:lnTo>
                  <a:pt x="551" y="1527"/>
                </a:lnTo>
                <a:lnTo>
                  <a:pt x="529" y="1529"/>
                </a:lnTo>
                <a:lnTo>
                  <a:pt x="512" y="1533"/>
                </a:lnTo>
                <a:lnTo>
                  <a:pt x="490" y="1535"/>
                </a:lnTo>
                <a:lnTo>
                  <a:pt x="472" y="1533"/>
                </a:lnTo>
                <a:lnTo>
                  <a:pt x="456" y="1529"/>
                </a:lnTo>
                <a:lnTo>
                  <a:pt x="431" y="1519"/>
                </a:lnTo>
                <a:lnTo>
                  <a:pt x="415" y="1505"/>
                </a:lnTo>
                <a:lnTo>
                  <a:pt x="400" y="1485"/>
                </a:lnTo>
                <a:lnTo>
                  <a:pt x="391" y="1463"/>
                </a:lnTo>
                <a:lnTo>
                  <a:pt x="382" y="1439"/>
                </a:lnTo>
                <a:lnTo>
                  <a:pt x="376" y="1409"/>
                </a:lnTo>
                <a:lnTo>
                  <a:pt x="375" y="1377"/>
                </a:lnTo>
                <a:lnTo>
                  <a:pt x="375" y="1337"/>
                </a:lnTo>
                <a:lnTo>
                  <a:pt x="376" y="1307"/>
                </a:lnTo>
                <a:lnTo>
                  <a:pt x="375" y="1277"/>
                </a:lnTo>
                <a:lnTo>
                  <a:pt x="370" y="1243"/>
                </a:lnTo>
                <a:lnTo>
                  <a:pt x="367" y="1223"/>
                </a:lnTo>
                <a:lnTo>
                  <a:pt x="362" y="1203"/>
                </a:lnTo>
                <a:lnTo>
                  <a:pt x="355" y="1189"/>
                </a:lnTo>
                <a:lnTo>
                  <a:pt x="349" y="1177"/>
                </a:lnTo>
                <a:lnTo>
                  <a:pt x="335" y="1165"/>
                </a:lnTo>
                <a:lnTo>
                  <a:pt x="319" y="1151"/>
                </a:lnTo>
                <a:lnTo>
                  <a:pt x="301" y="1141"/>
                </a:lnTo>
                <a:lnTo>
                  <a:pt x="280" y="1131"/>
                </a:lnTo>
                <a:lnTo>
                  <a:pt x="259" y="1123"/>
                </a:lnTo>
                <a:lnTo>
                  <a:pt x="236" y="1117"/>
                </a:lnTo>
                <a:lnTo>
                  <a:pt x="220" y="1107"/>
                </a:lnTo>
                <a:lnTo>
                  <a:pt x="203" y="1097"/>
                </a:lnTo>
                <a:lnTo>
                  <a:pt x="186" y="1085"/>
                </a:lnTo>
                <a:lnTo>
                  <a:pt x="174" y="1067"/>
                </a:lnTo>
                <a:lnTo>
                  <a:pt x="161" y="1045"/>
                </a:lnTo>
                <a:lnTo>
                  <a:pt x="151" y="1025"/>
                </a:lnTo>
                <a:lnTo>
                  <a:pt x="142" y="1001"/>
                </a:lnTo>
                <a:lnTo>
                  <a:pt x="136" y="973"/>
                </a:lnTo>
                <a:lnTo>
                  <a:pt x="134" y="943"/>
                </a:lnTo>
                <a:lnTo>
                  <a:pt x="134" y="915"/>
                </a:lnTo>
                <a:lnTo>
                  <a:pt x="137" y="890"/>
                </a:lnTo>
                <a:lnTo>
                  <a:pt x="142" y="852"/>
                </a:lnTo>
                <a:lnTo>
                  <a:pt x="148" y="814"/>
                </a:lnTo>
                <a:lnTo>
                  <a:pt x="150" y="780"/>
                </a:lnTo>
                <a:lnTo>
                  <a:pt x="154" y="746"/>
                </a:lnTo>
                <a:lnTo>
                  <a:pt x="156" y="712"/>
                </a:lnTo>
                <a:lnTo>
                  <a:pt x="154" y="676"/>
                </a:lnTo>
                <a:lnTo>
                  <a:pt x="150" y="644"/>
                </a:lnTo>
                <a:lnTo>
                  <a:pt x="144" y="612"/>
                </a:lnTo>
                <a:lnTo>
                  <a:pt x="135" y="582"/>
                </a:lnTo>
                <a:lnTo>
                  <a:pt x="125" y="558"/>
                </a:lnTo>
                <a:lnTo>
                  <a:pt x="120" y="544"/>
                </a:lnTo>
                <a:lnTo>
                  <a:pt x="111" y="526"/>
                </a:lnTo>
                <a:lnTo>
                  <a:pt x="101" y="510"/>
                </a:lnTo>
                <a:lnTo>
                  <a:pt x="91" y="498"/>
                </a:lnTo>
                <a:lnTo>
                  <a:pt x="79" y="486"/>
                </a:lnTo>
                <a:lnTo>
                  <a:pt x="66" y="478"/>
                </a:lnTo>
                <a:lnTo>
                  <a:pt x="50" y="470"/>
                </a:lnTo>
                <a:lnTo>
                  <a:pt x="32" y="468"/>
                </a:lnTo>
                <a:lnTo>
                  <a:pt x="16" y="468"/>
                </a:lnTo>
                <a:lnTo>
                  <a:pt x="0" y="468"/>
                </a:lnTo>
                <a:close/>
              </a:path>
            </a:pathLst>
          </a:custGeom>
          <a:solidFill>
            <a:srgbClr val="9966FF"/>
          </a:solidFill>
          <a:ln w="14288">
            <a:solidFill>
              <a:srgbClr val="9966FF"/>
            </a:solidFill>
            <a:prstDash val="solid"/>
            <a:round/>
            <a:headEnd/>
            <a:tailEnd/>
          </a:ln>
        </p:spPr>
        <p:txBody>
          <a:bodyPr/>
          <a:lstStyle/>
          <a:p>
            <a:endParaRPr lang="en-US"/>
          </a:p>
        </p:txBody>
      </p:sp>
      <p:sp>
        <p:nvSpPr>
          <p:cNvPr id="5" name="Freeform 5"/>
          <p:cNvSpPr>
            <a:spLocks/>
          </p:cNvSpPr>
          <p:nvPr/>
        </p:nvSpPr>
        <p:spPr bwMode="auto">
          <a:xfrm>
            <a:off x="4292600" y="3752850"/>
            <a:ext cx="4013200" cy="2419350"/>
          </a:xfrm>
          <a:custGeom>
            <a:avLst/>
            <a:gdLst>
              <a:gd name="T0" fmla="*/ 0 w 1234"/>
              <a:gd name="T1" fmla="*/ 1879 h 1879"/>
              <a:gd name="T2" fmla="*/ 1233 w 1234"/>
              <a:gd name="T3" fmla="*/ 0 h 1879"/>
              <a:gd name="T4" fmla="*/ 1118 w 1234"/>
              <a:gd name="T5" fmla="*/ 36 h 1879"/>
              <a:gd name="T6" fmla="*/ 1121 w 1234"/>
              <a:gd name="T7" fmla="*/ 98 h 1879"/>
              <a:gd name="T8" fmla="*/ 1134 w 1234"/>
              <a:gd name="T9" fmla="*/ 182 h 1879"/>
              <a:gd name="T10" fmla="*/ 1137 w 1234"/>
              <a:gd name="T11" fmla="*/ 250 h 1879"/>
              <a:gd name="T12" fmla="*/ 1129 w 1234"/>
              <a:gd name="T13" fmla="*/ 320 h 1879"/>
              <a:gd name="T14" fmla="*/ 1104 w 1234"/>
              <a:gd name="T15" fmla="*/ 380 h 1879"/>
              <a:gd name="T16" fmla="*/ 1072 w 1234"/>
              <a:gd name="T17" fmla="*/ 424 h 1879"/>
              <a:gd name="T18" fmla="*/ 1034 w 1234"/>
              <a:gd name="T19" fmla="*/ 446 h 1879"/>
              <a:gd name="T20" fmla="*/ 978 w 1234"/>
              <a:gd name="T21" fmla="*/ 444 h 1879"/>
              <a:gd name="T22" fmla="*/ 942 w 1234"/>
              <a:gd name="T23" fmla="*/ 430 h 1879"/>
              <a:gd name="T24" fmla="*/ 906 w 1234"/>
              <a:gd name="T25" fmla="*/ 382 h 1879"/>
              <a:gd name="T26" fmla="*/ 881 w 1234"/>
              <a:gd name="T27" fmla="*/ 324 h 1879"/>
              <a:gd name="T28" fmla="*/ 871 w 1234"/>
              <a:gd name="T29" fmla="*/ 262 h 1879"/>
              <a:gd name="T30" fmla="*/ 873 w 1234"/>
              <a:gd name="T31" fmla="*/ 194 h 1879"/>
              <a:gd name="T32" fmla="*/ 881 w 1234"/>
              <a:gd name="T33" fmla="*/ 132 h 1879"/>
              <a:gd name="T34" fmla="*/ 890 w 1234"/>
              <a:gd name="T35" fmla="*/ 68 h 1879"/>
              <a:gd name="T36" fmla="*/ 885 w 1234"/>
              <a:gd name="T37" fmla="*/ 8 h 1879"/>
              <a:gd name="T38" fmla="*/ 681 w 1234"/>
              <a:gd name="T39" fmla="*/ 74 h 1879"/>
              <a:gd name="T40" fmla="*/ 678 w 1234"/>
              <a:gd name="T41" fmla="*/ 158 h 1879"/>
              <a:gd name="T42" fmla="*/ 676 w 1234"/>
              <a:gd name="T43" fmla="*/ 228 h 1879"/>
              <a:gd name="T44" fmla="*/ 666 w 1234"/>
              <a:gd name="T45" fmla="*/ 288 h 1879"/>
              <a:gd name="T46" fmla="*/ 648 w 1234"/>
              <a:gd name="T47" fmla="*/ 328 h 1879"/>
              <a:gd name="T48" fmla="*/ 622 w 1234"/>
              <a:gd name="T49" fmla="*/ 350 h 1879"/>
              <a:gd name="T50" fmla="*/ 594 w 1234"/>
              <a:gd name="T51" fmla="*/ 356 h 1879"/>
              <a:gd name="T52" fmla="*/ 559 w 1234"/>
              <a:gd name="T53" fmla="*/ 352 h 1879"/>
              <a:gd name="T54" fmla="*/ 527 w 1234"/>
              <a:gd name="T55" fmla="*/ 348 h 1879"/>
              <a:gd name="T56" fmla="*/ 486 w 1234"/>
              <a:gd name="T57" fmla="*/ 344 h 1879"/>
              <a:gd name="T58" fmla="*/ 450 w 1234"/>
              <a:gd name="T59" fmla="*/ 352 h 1879"/>
              <a:gd name="T60" fmla="*/ 417 w 1234"/>
              <a:gd name="T61" fmla="*/ 376 h 1879"/>
              <a:gd name="T62" fmla="*/ 392 w 1234"/>
              <a:gd name="T63" fmla="*/ 418 h 1879"/>
              <a:gd name="T64" fmla="*/ 379 w 1234"/>
              <a:gd name="T65" fmla="*/ 470 h 1879"/>
              <a:gd name="T66" fmla="*/ 379 w 1234"/>
              <a:gd name="T67" fmla="*/ 530 h 1879"/>
              <a:gd name="T68" fmla="*/ 379 w 1234"/>
              <a:gd name="T69" fmla="*/ 596 h 1879"/>
              <a:gd name="T70" fmla="*/ 371 w 1234"/>
              <a:gd name="T71" fmla="*/ 650 h 1879"/>
              <a:gd name="T72" fmla="*/ 356 w 1234"/>
              <a:gd name="T73" fmla="*/ 694 h 1879"/>
              <a:gd name="T74" fmla="*/ 325 w 1234"/>
              <a:gd name="T75" fmla="*/ 724 h 1879"/>
              <a:gd name="T76" fmla="*/ 292 w 1234"/>
              <a:gd name="T77" fmla="*/ 742 h 1879"/>
              <a:gd name="T78" fmla="*/ 253 w 1234"/>
              <a:gd name="T79" fmla="*/ 758 h 1879"/>
              <a:gd name="T80" fmla="*/ 218 w 1234"/>
              <a:gd name="T81" fmla="*/ 774 h 1879"/>
              <a:gd name="T82" fmla="*/ 188 w 1234"/>
              <a:gd name="T83" fmla="*/ 796 h 1879"/>
              <a:gd name="T84" fmla="*/ 166 w 1234"/>
              <a:gd name="T85" fmla="*/ 828 h 1879"/>
              <a:gd name="T86" fmla="*/ 146 w 1234"/>
              <a:gd name="T87" fmla="*/ 878 h 1879"/>
              <a:gd name="T88" fmla="*/ 137 w 1234"/>
              <a:gd name="T89" fmla="*/ 940 h 1879"/>
              <a:gd name="T90" fmla="*/ 141 w 1234"/>
              <a:gd name="T91" fmla="*/ 1003 h 1879"/>
              <a:gd name="T92" fmla="*/ 152 w 1234"/>
              <a:gd name="T93" fmla="*/ 1083 h 1879"/>
              <a:gd name="T94" fmla="*/ 158 w 1234"/>
              <a:gd name="T95" fmla="*/ 1151 h 1879"/>
              <a:gd name="T96" fmla="*/ 156 w 1234"/>
              <a:gd name="T97" fmla="*/ 1217 h 1879"/>
              <a:gd name="T98" fmla="*/ 146 w 1234"/>
              <a:gd name="T99" fmla="*/ 1277 h 1879"/>
              <a:gd name="T100" fmla="*/ 131 w 1234"/>
              <a:gd name="T101" fmla="*/ 1337 h 1879"/>
              <a:gd name="T102" fmla="*/ 107 w 1234"/>
              <a:gd name="T103" fmla="*/ 1403 h 1879"/>
              <a:gd name="T104" fmla="*/ 82 w 1234"/>
              <a:gd name="T105" fmla="*/ 1445 h 1879"/>
              <a:gd name="T106" fmla="*/ 57 w 1234"/>
              <a:gd name="T107" fmla="*/ 1471 h 1879"/>
              <a:gd name="T108" fmla="*/ 19 w 1234"/>
              <a:gd name="T109" fmla="*/ 1485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4" h="1879">
                <a:moveTo>
                  <a:pt x="0" y="1485"/>
                </a:moveTo>
                <a:lnTo>
                  <a:pt x="0" y="1879"/>
                </a:lnTo>
                <a:lnTo>
                  <a:pt x="1234" y="1879"/>
                </a:lnTo>
                <a:lnTo>
                  <a:pt x="1233" y="0"/>
                </a:lnTo>
                <a:lnTo>
                  <a:pt x="1123" y="0"/>
                </a:lnTo>
                <a:lnTo>
                  <a:pt x="1118" y="36"/>
                </a:lnTo>
                <a:lnTo>
                  <a:pt x="1118" y="62"/>
                </a:lnTo>
                <a:lnTo>
                  <a:pt x="1121" y="98"/>
                </a:lnTo>
                <a:lnTo>
                  <a:pt x="1127" y="136"/>
                </a:lnTo>
                <a:lnTo>
                  <a:pt x="1134" y="182"/>
                </a:lnTo>
                <a:lnTo>
                  <a:pt x="1137" y="218"/>
                </a:lnTo>
                <a:lnTo>
                  <a:pt x="1137" y="250"/>
                </a:lnTo>
                <a:lnTo>
                  <a:pt x="1135" y="286"/>
                </a:lnTo>
                <a:lnTo>
                  <a:pt x="1129" y="320"/>
                </a:lnTo>
                <a:lnTo>
                  <a:pt x="1118" y="352"/>
                </a:lnTo>
                <a:lnTo>
                  <a:pt x="1104" y="380"/>
                </a:lnTo>
                <a:lnTo>
                  <a:pt x="1089" y="406"/>
                </a:lnTo>
                <a:lnTo>
                  <a:pt x="1072" y="424"/>
                </a:lnTo>
                <a:lnTo>
                  <a:pt x="1052" y="438"/>
                </a:lnTo>
                <a:lnTo>
                  <a:pt x="1034" y="446"/>
                </a:lnTo>
                <a:lnTo>
                  <a:pt x="1008" y="448"/>
                </a:lnTo>
                <a:lnTo>
                  <a:pt x="978" y="444"/>
                </a:lnTo>
                <a:lnTo>
                  <a:pt x="959" y="438"/>
                </a:lnTo>
                <a:lnTo>
                  <a:pt x="942" y="430"/>
                </a:lnTo>
                <a:lnTo>
                  <a:pt x="926" y="412"/>
                </a:lnTo>
                <a:lnTo>
                  <a:pt x="906" y="382"/>
                </a:lnTo>
                <a:lnTo>
                  <a:pt x="893" y="354"/>
                </a:lnTo>
                <a:lnTo>
                  <a:pt x="881" y="324"/>
                </a:lnTo>
                <a:lnTo>
                  <a:pt x="875" y="292"/>
                </a:lnTo>
                <a:lnTo>
                  <a:pt x="871" y="262"/>
                </a:lnTo>
                <a:lnTo>
                  <a:pt x="871" y="228"/>
                </a:lnTo>
                <a:lnTo>
                  <a:pt x="873" y="194"/>
                </a:lnTo>
                <a:lnTo>
                  <a:pt x="877" y="162"/>
                </a:lnTo>
                <a:lnTo>
                  <a:pt x="881" y="132"/>
                </a:lnTo>
                <a:lnTo>
                  <a:pt x="887" y="100"/>
                </a:lnTo>
                <a:lnTo>
                  <a:pt x="890" y="68"/>
                </a:lnTo>
                <a:lnTo>
                  <a:pt x="890" y="40"/>
                </a:lnTo>
                <a:lnTo>
                  <a:pt x="885" y="8"/>
                </a:lnTo>
                <a:lnTo>
                  <a:pt x="679" y="8"/>
                </a:lnTo>
                <a:lnTo>
                  <a:pt x="681" y="74"/>
                </a:lnTo>
                <a:lnTo>
                  <a:pt x="679" y="120"/>
                </a:lnTo>
                <a:lnTo>
                  <a:pt x="678" y="158"/>
                </a:lnTo>
                <a:lnTo>
                  <a:pt x="678" y="192"/>
                </a:lnTo>
                <a:lnTo>
                  <a:pt x="676" y="228"/>
                </a:lnTo>
                <a:lnTo>
                  <a:pt x="671" y="264"/>
                </a:lnTo>
                <a:lnTo>
                  <a:pt x="666" y="288"/>
                </a:lnTo>
                <a:lnTo>
                  <a:pt x="659" y="310"/>
                </a:lnTo>
                <a:lnTo>
                  <a:pt x="648" y="328"/>
                </a:lnTo>
                <a:lnTo>
                  <a:pt x="636" y="342"/>
                </a:lnTo>
                <a:lnTo>
                  <a:pt x="622" y="350"/>
                </a:lnTo>
                <a:lnTo>
                  <a:pt x="608" y="354"/>
                </a:lnTo>
                <a:lnTo>
                  <a:pt x="594" y="356"/>
                </a:lnTo>
                <a:lnTo>
                  <a:pt x="576" y="356"/>
                </a:lnTo>
                <a:lnTo>
                  <a:pt x="559" y="352"/>
                </a:lnTo>
                <a:lnTo>
                  <a:pt x="545" y="350"/>
                </a:lnTo>
                <a:lnTo>
                  <a:pt x="527" y="348"/>
                </a:lnTo>
                <a:lnTo>
                  <a:pt x="507" y="344"/>
                </a:lnTo>
                <a:lnTo>
                  <a:pt x="486" y="344"/>
                </a:lnTo>
                <a:lnTo>
                  <a:pt x="468" y="348"/>
                </a:lnTo>
                <a:lnTo>
                  <a:pt x="450" y="352"/>
                </a:lnTo>
                <a:lnTo>
                  <a:pt x="431" y="362"/>
                </a:lnTo>
                <a:lnTo>
                  <a:pt x="417" y="376"/>
                </a:lnTo>
                <a:lnTo>
                  <a:pt x="402" y="394"/>
                </a:lnTo>
                <a:lnTo>
                  <a:pt x="392" y="418"/>
                </a:lnTo>
                <a:lnTo>
                  <a:pt x="383" y="444"/>
                </a:lnTo>
                <a:lnTo>
                  <a:pt x="379" y="470"/>
                </a:lnTo>
                <a:lnTo>
                  <a:pt x="376" y="500"/>
                </a:lnTo>
                <a:lnTo>
                  <a:pt x="379" y="530"/>
                </a:lnTo>
                <a:lnTo>
                  <a:pt x="380" y="562"/>
                </a:lnTo>
                <a:lnTo>
                  <a:pt x="379" y="596"/>
                </a:lnTo>
                <a:lnTo>
                  <a:pt x="375" y="622"/>
                </a:lnTo>
                <a:lnTo>
                  <a:pt x="371" y="650"/>
                </a:lnTo>
                <a:lnTo>
                  <a:pt x="365" y="676"/>
                </a:lnTo>
                <a:lnTo>
                  <a:pt x="356" y="694"/>
                </a:lnTo>
                <a:lnTo>
                  <a:pt x="342" y="712"/>
                </a:lnTo>
                <a:lnTo>
                  <a:pt x="325" y="724"/>
                </a:lnTo>
                <a:lnTo>
                  <a:pt x="308" y="734"/>
                </a:lnTo>
                <a:lnTo>
                  <a:pt x="292" y="742"/>
                </a:lnTo>
                <a:lnTo>
                  <a:pt x="275" y="750"/>
                </a:lnTo>
                <a:lnTo>
                  <a:pt x="253" y="758"/>
                </a:lnTo>
                <a:lnTo>
                  <a:pt x="236" y="764"/>
                </a:lnTo>
                <a:lnTo>
                  <a:pt x="218" y="774"/>
                </a:lnTo>
                <a:lnTo>
                  <a:pt x="203" y="784"/>
                </a:lnTo>
                <a:lnTo>
                  <a:pt x="188" y="796"/>
                </a:lnTo>
                <a:lnTo>
                  <a:pt x="176" y="812"/>
                </a:lnTo>
                <a:lnTo>
                  <a:pt x="166" y="828"/>
                </a:lnTo>
                <a:lnTo>
                  <a:pt x="154" y="854"/>
                </a:lnTo>
                <a:lnTo>
                  <a:pt x="146" y="878"/>
                </a:lnTo>
                <a:lnTo>
                  <a:pt x="140" y="906"/>
                </a:lnTo>
                <a:lnTo>
                  <a:pt x="137" y="940"/>
                </a:lnTo>
                <a:lnTo>
                  <a:pt x="139" y="972"/>
                </a:lnTo>
                <a:lnTo>
                  <a:pt x="141" y="1003"/>
                </a:lnTo>
                <a:lnTo>
                  <a:pt x="146" y="1041"/>
                </a:lnTo>
                <a:lnTo>
                  <a:pt x="152" y="1083"/>
                </a:lnTo>
                <a:lnTo>
                  <a:pt x="156" y="1121"/>
                </a:lnTo>
                <a:lnTo>
                  <a:pt x="158" y="1151"/>
                </a:lnTo>
                <a:lnTo>
                  <a:pt x="158" y="1179"/>
                </a:lnTo>
                <a:lnTo>
                  <a:pt x="156" y="1217"/>
                </a:lnTo>
                <a:lnTo>
                  <a:pt x="151" y="1249"/>
                </a:lnTo>
                <a:lnTo>
                  <a:pt x="146" y="1277"/>
                </a:lnTo>
                <a:lnTo>
                  <a:pt x="140" y="1303"/>
                </a:lnTo>
                <a:lnTo>
                  <a:pt x="131" y="1337"/>
                </a:lnTo>
                <a:lnTo>
                  <a:pt x="120" y="1375"/>
                </a:lnTo>
                <a:lnTo>
                  <a:pt x="107" y="1403"/>
                </a:lnTo>
                <a:lnTo>
                  <a:pt x="94" y="1425"/>
                </a:lnTo>
                <a:lnTo>
                  <a:pt x="82" y="1445"/>
                </a:lnTo>
                <a:lnTo>
                  <a:pt x="70" y="1461"/>
                </a:lnTo>
                <a:lnTo>
                  <a:pt x="57" y="1471"/>
                </a:lnTo>
                <a:lnTo>
                  <a:pt x="39" y="1479"/>
                </a:lnTo>
                <a:lnTo>
                  <a:pt x="19" y="1485"/>
                </a:lnTo>
                <a:lnTo>
                  <a:pt x="0" y="1485"/>
                </a:lnTo>
                <a:close/>
              </a:path>
            </a:pathLst>
          </a:custGeom>
          <a:solidFill>
            <a:srgbClr val="FFFF66"/>
          </a:solidFill>
          <a:ln w="14288">
            <a:solidFill>
              <a:srgbClr val="FFFF66"/>
            </a:solidFill>
            <a:prstDash val="solid"/>
            <a:round/>
            <a:headEnd/>
            <a:tailEnd/>
          </a:ln>
        </p:spPr>
        <p:txBody>
          <a:bodyPr/>
          <a:lstStyle/>
          <a:p>
            <a:endParaRPr lang="en-US"/>
          </a:p>
        </p:txBody>
      </p:sp>
      <p:sp>
        <p:nvSpPr>
          <p:cNvPr id="6" name="Freeform 6"/>
          <p:cNvSpPr>
            <a:spLocks/>
          </p:cNvSpPr>
          <p:nvPr/>
        </p:nvSpPr>
        <p:spPr bwMode="auto">
          <a:xfrm>
            <a:off x="914400" y="3284538"/>
            <a:ext cx="3992563" cy="2887662"/>
          </a:xfrm>
          <a:custGeom>
            <a:avLst/>
            <a:gdLst>
              <a:gd name="T0" fmla="*/ 1228 w 1228"/>
              <a:gd name="T1" fmla="*/ 2243 h 2243"/>
              <a:gd name="T2" fmla="*/ 0 w 1228"/>
              <a:gd name="T3" fmla="*/ 452 h 2243"/>
              <a:gd name="T4" fmla="*/ 111 w 1228"/>
              <a:gd name="T5" fmla="*/ 436 h 2243"/>
              <a:gd name="T6" fmla="*/ 114 w 1228"/>
              <a:gd name="T7" fmla="*/ 396 h 2243"/>
              <a:gd name="T8" fmla="*/ 109 w 1228"/>
              <a:gd name="T9" fmla="*/ 346 h 2243"/>
              <a:gd name="T10" fmla="*/ 101 w 1228"/>
              <a:gd name="T11" fmla="*/ 286 h 2243"/>
              <a:gd name="T12" fmla="*/ 95 w 1228"/>
              <a:gd name="T13" fmla="*/ 228 h 2243"/>
              <a:gd name="T14" fmla="*/ 96 w 1228"/>
              <a:gd name="T15" fmla="*/ 174 h 2243"/>
              <a:gd name="T16" fmla="*/ 106 w 1228"/>
              <a:gd name="T17" fmla="*/ 120 h 2243"/>
              <a:gd name="T18" fmla="*/ 126 w 1228"/>
              <a:gd name="T19" fmla="*/ 76 h 2243"/>
              <a:gd name="T20" fmla="*/ 148 w 1228"/>
              <a:gd name="T21" fmla="*/ 40 h 2243"/>
              <a:gd name="T22" fmla="*/ 176 w 1228"/>
              <a:gd name="T23" fmla="*/ 14 h 2243"/>
              <a:gd name="T24" fmla="*/ 211 w 1228"/>
              <a:gd name="T25" fmla="*/ 2 h 2243"/>
              <a:gd name="T26" fmla="*/ 242 w 1228"/>
              <a:gd name="T27" fmla="*/ 0 h 2243"/>
              <a:gd name="T28" fmla="*/ 269 w 1228"/>
              <a:gd name="T29" fmla="*/ 6 h 2243"/>
              <a:gd name="T30" fmla="*/ 297 w 1228"/>
              <a:gd name="T31" fmla="*/ 22 h 2243"/>
              <a:gd name="T32" fmla="*/ 319 w 1228"/>
              <a:gd name="T33" fmla="*/ 50 h 2243"/>
              <a:gd name="T34" fmla="*/ 340 w 1228"/>
              <a:gd name="T35" fmla="*/ 92 h 2243"/>
              <a:gd name="T36" fmla="*/ 357 w 1228"/>
              <a:gd name="T37" fmla="*/ 138 h 2243"/>
              <a:gd name="T38" fmla="*/ 367 w 1228"/>
              <a:gd name="T39" fmla="*/ 202 h 2243"/>
              <a:gd name="T40" fmla="*/ 363 w 1228"/>
              <a:gd name="T41" fmla="*/ 266 h 2243"/>
              <a:gd name="T42" fmla="*/ 354 w 1228"/>
              <a:gd name="T43" fmla="*/ 330 h 2243"/>
              <a:gd name="T44" fmla="*/ 346 w 1228"/>
              <a:gd name="T45" fmla="*/ 394 h 2243"/>
              <a:gd name="T46" fmla="*/ 348 w 1228"/>
              <a:gd name="T47" fmla="*/ 424 h 2243"/>
              <a:gd name="T48" fmla="*/ 554 w 1228"/>
              <a:gd name="T49" fmla="*/ 440 h 2243"/>
              <a:gd name="T50" fmla="*/ 549 w 1228"/>
              <a:gd name="T51" fmla="*/ 558 h 2243"/>
              <a:gd name="T52" fmla="*/ 551 w 1228"/>
              <a:gd name="T53" fmla="*/ 628 h 2243"/>
              <a:gd name="T54" fmla="*/ 556 w 1228"/>
              <a:gd name="T55" fmla="*/ 700 h 2243"/>
              <a:gd name="T56" fmla="*/ 570 w 1228"/>
              <a:gd name="T57" fmla="*/ 744 h 2243"/>
              <a:gd name="T58" fmla="*/ 593 w 1228"/>
              <a:gd name="T59" fmla="*/ 776 h 2243"/>
              <a:gd name="T60" fmla="*/ 620 w 1228"/>
              <a:gd name="T61" fmla="*/ 790 h 2243"/>
              <a:gd name="T62" fmla="*/ 652 w 1228"/>
              <a:gd name="T63" fmla="*/ 792 h 2243"/>
              <a:gd name="T64" fmla="*/ 683 w 1228"/>
              <a:gd name="T65" fmla="*/ 786 h 2243"/>
              <a:gd name="T66" fmla="*/ 721 w 1228"/>
              <a:gd name="T67" fmla="*/ 778 h 2243"/>
              <a:gd name="T68" fmla="*/ 761 w 1228"/>
              <a:gd name="T69" fmla="*/ 782 h 2243"/>
              <a:gd name="T70" fmla="*/ 797 w 1228"/>
              <a:gd name="T71" fmla="*/ 800 h 2243"/>
              <a:gd name="T72" fmla="*/ 827 w 1228"/>
              <a:gd name="T73" fmla="*/ 832 h 2243"/>
              <a:gd name="T74" fmla="*/ 845 w 1228"/>
              <a:gd name="T75" fmla="*/ 880 h 2243"/>
              <a:gd name="T76" fmla="*/ 852 w 1228"/>
              <a:gd name="T77" fmla="*/ 936 h 2243"/>
              <a:gd name="T78" fmla="*/ 849 w 1228"/>
              <a:gd name="T79" fmla="*/ 1000 h 2243"/>
              <a:gd name="T80" fmla="*/ 852 w 1228"/>
              <a:gd name="T81" fmla="*/ 1060 h 2243"/>
              <a:gd name="T82" fmla="*/ 864 w 1228"/>
              <a:gd name="T83" fmla="*/ 1112 h 2243"/>
              <a:gd name="T84" fmla="*/ 886 w 1228"/>
              <a:gd name="T85" fmla="*/ 1148 h 2243"/>
              <a:gd name="T86" fmla="*/ 921 w 1228"/>
              <a:gd name="T87" fmla="*/ 1170 h 2243"/>
              <a:gd name="T88" fmla="*/ 954 w 1228"/>
              <a:gd name="T89" fmla="*/ 1186 h 2243"/>
              <a:gd name="T90" fmla="*/ 993 w 1228"/>
              <a:gd name="T91" fmla="*/ 1200 h 2243"/>
              <a:gd name="T92" fmla="*/ 1026 w 1228"/>
              <a:gd name="T93" fmla="*/ 1220 h 2243"/>
              <a:gd name="T94" fmla="*/ 1053 w 1228"/>
              <a:gd name="T95" fmla="*/ 1248 h 2243"/>
              <a:gd name="T96" fmla="*/ 1075 w 1228"/>
              <a:gd name="T97" fmla="*/ 1290 h 2243"/>
              <a:gd name="T98" fmla="*/ 1089 w 1228"/>
              <a:gd name="T99" fmla="*/ 1340 h 2243"/>
              <a:gd name="T100" fmla="*/ 1090 w 1228"/>
              <a:gd name="T101" fmla="*/ 1409 h 2243"/>
              <a:gd name="T102" fmla="*/ 1083 w 1228"/>
              <a:gd name="T103" fmla="*/ 1477 h 2243"/>
              <a:gd name="T104" fmla="*/ 1072 w 1228"/>
              <a:gd name="T105" fmla="*/ 1557 h 2243"/>
              <a:gd name="T106" fmla="*/ 1070 w 1228"/>
              <a:gd name="T107" fmla="*/ 1615 h 2243"/>
              <a:gd name="T108" fmla="*/ 1077 w 1228"/>
              <a:gd name="T109" fmla="*/ 1685 h 2243"/>
              <a:gd name="T110" fmla="*/ 1091 w 1228"/>
              <a:gd name="T111" fmla="*/ 1733 h 2243"/>
              <a:gd name="T112" fmla="*/ 1113 w 1228"/>
              <a:gd name="T113" fmla="*/ 1785 h 2243"/>
              <a:gd name="T114" fmla="*/ 1143 w 1228"/>
              <a:gd name="T115" fmla="*/ 1825 h 2243"/>
              <a:gd name="T116" fmla="*/ 1174 w 1228"/>
              <a:gd name="T117" fmla="*/ 1843 h 2243"/>
              <a:gd name="T118" fmla="*/ 1209 w 1228"/>
              <a:gd name="T119" fmla="*/ 1849 h 2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8" h="2243">
                <a:moveTo>
                  <a:pt x="1228" y="1847"/>
                </a:moveTo>
                <a:lnTo>
                  <a:pt x="1228" y="2243"/>
                </a:lnTo>
                <a:lnTo>
                  <a:pt x="2" y="2243"/>
                </a:lnTo>
                <a:lnTo>
                  <a:pt x="0" y="452"/>
                </a:lnTo>
                <a:lnTo>
                  <a:pt x="107" y="452"/>
                </a:lnTo>
                <a:lnTo>
                  <a:pt x="111" y="436"/>
                </a:lnTo>
                <a:lnTo>
                  <a:pt x="114" y="414"/>
                </a:lnTo>
                <a:lnTo>
                  <a:pt x="114" y="396"/>
                </a:lnTo>
                <a:lnTo>
                  <a:pt x="113" y="374"/>
                </a:lnTo>
                <a:lnTo>
                  <a:pt x="109" y="346"/>
                </a:lnTo>
                <a:lnTo>
                  <a:pt x="105" y="310"/>
                </a:lnTo>
                <a:lnTo>
                  <a:pt x="101" y="286"/>
                </a:lnTo>
                <a:lnTo>
                  <a:pt x="96" y="256"/>
                </a:lnTo>
                <a:lnTo>
                  <a:pt x="95" y="228"/>
                </a:lnTo>
                <a:lnTo>
                  <a:pt x="95" y="200"/>
                </a:lnTo>
                <a:lnTo>
                  <a:pt x="96" y="174"/>
                </a:lnTo>
                <a:lnTo>
                  <a:pt x="101" y="146"/>
                </a:lnTo>
                <a:lnTo>
                  <a:pt x="106" y="120"/>
                </a:lnTo>
                <a:lnTo>
                  <a:pt x="114" y="100"/>
                </a:lnTo>
                <a:lnTo>
                  <a:pt x="126" y="76"/>
                </a:lnTo>
                <a:lnTo>
                  <a:pt x="137" y="58"/>
                </a:lnTo>
                <a:lnTo>
                  <a:pt x="148" y="40"/>
                </a:lnTo>
                <a:lnTo>
                  <a:pt x="161" y="26"/>
                </a:lnTo>
                <a:lnTo>
                  <a:pt x="176" y="14"/>
                </a:lnTo>
                <a:lnTo>
                  <a:pt x="193" y="6"/>
                </a:lnTo>
                <a:lnTo>
                  <a:pt x="211" y="2"/>
                </a:lnTo>
                <a:lnTo>
                  <a:pt x="226" y="0"/>
                </a:lnTo>
                <a:lnTo>
                  <a:pt x="242" y="0"/>
                </a:lnTo>
                <a:lnTo>
                  <a:pt x="257" y="2"/>
                </a:lnTo>
                <a:lnTo>
                  <a:pt x="269" y="6"/>
                </a:lnTo>
                <a:lnTo>
                  <a:pt x="283" y="14"/>
                </a:lnTo>
                <a:lnTo>
                  <a:pt x="297" y="22"/>
                </a:lnTo>
                <a:lnTo>
                  <a:pt x="307" y="34"/>
                </a:lnTo>
                <a:lnTo>
                  <a:pt x="319" y="50"/>
                </a:lnTo>
                <a:lnTo>
                  <a:pt x="330" y="70"/>
                </a:lnTo>
                <a:lnTo>
                  <a:pt x="340" y="92"/>
                </a:lnTo>
                <a:lnTo>
                  <a:pt x="350" y="114"/>
                </a:lnTo>
                <a:lnTo>
                  <a:pt x="357" y="138"/>
                </a:lnTo>
                <a:lnTo>
                  <a:pt x="363" y="168"/>
                </a:lnTo>
                <a:lnTo>
                  <a:pt x="367" y="202"/>
                </a:lnTo>
                <a:lnTo>
                  <a:pt x="367" y="234"/>
                </a:lnTo>
                <a:lnTo>
                  <a:pt x="363" y="266"/>
                </a:lnTo>
                <a:lnTo>
                  <a:pt x="358" y="298"/>
                </a:lnTo>
                <a:lnTo>
                  <a:pt x="354" y="330"/>
                </a:lnTo>
                <a:lnTo>
                  <a:pt x="349" y="366"/>
                </a:lnTo>
                <a:lnTo>
                  <a:pt x="346" y="394"/>
                </a:lnTo>
                <a:lnTo>
                  <a:pt x="346" y="410"/>
                </a:lnTo>
                <a:lnTo>
                  <a:pt x="348" y="424"/>
                </a:lnTo>
                <a:lnTo>
                  <a:pt x="351" y="440"/>
                </a:lnTo>
                <a:lnTo>
                  <a:pt x="554" y="440"/>
                </a:lnTo>
                <a:lnTo>
                  <a:pt x="550" y="514"/>
                </a:lnTo>
                <a:lnTo>
                  <a:pt x="549" y="558"/>
                </a:lnTo>
                <a:lnTo>
                  <a:pt x="550" y="594"/>
                </a:lnTo>
                <a:lnTo>
                  <a:pt x="551" y="628"/>
                </a:lnTo>
                <a:lnTo>
                  <a:pt x="553" y="664"/>
                </a:lnTo>
                <a:lnTo>
                  <a:pt x="556" y="700"/>
                </a:lnTo>
                <a:lnTo>
                  <a:pt x="563" y="724"/>
                </a:lnTo>
                <a:lnTo>
                  <a:pt x="570" y="744"/>
                </a:lnTo>
                <a:lnTo>
                  <a:pt x="580" y="762"/>
                </a:lnTo>
                <a:lnTo>
                  <a:pt x="593" y="776"/>
                </a:lnTo>
                <a:lnTo>
                  <a:pt x="606" y="786"/>
                </a:lnTo>
                <a:lnTo>
                  <a:pt x="620" y="790"/>
                </a:lnTo>
                <a:lnTo>
                  <a:pt x="635" y="792"/>
                </a:lnTo>
                <a:lnTo>
                  <a:pt x="652" y="792"/>
                </a:lnTo>
                <a:lnTo>
                  <a:pt x="670" y="788"/>
                </a:lnTo>
                <a:lnTo>
                  <a:pt x="683" y="786"/>
                </a:lnTo>
                <a:lnTo>
                  <a:pt x="702" y="782"/>
                </a:lnTo>
                <a:lnTo>
                  <a:pt x="721" y="778"/>
                </a:lnTo>
                <a:lnTo>
                  <a:pt x="743" y="778"/>
                </a:lnTo>
                <a:lnTo>
                  <a:pt x="761" y="782"/>
                </a:lnTo>
                <a:lnTo>
                  <a:pt x="779" y="788"/>
                </a:lnTo>
                <a:lnTo>
                  <a:pt x="797" y="800"/>
                </a:lnTo>
                <a:lnTo>
                  <a:pt x="812" y="812"/>
                </a:lnTo>
                <a:lnTo>
                  <a:pt x="827" y="832"/>
                </a:lnTo>
                <a:lnTo>
                  <a:pt x="837" y="854"/>
                </a:lnTo>
                <a:lnTo>
                  <a:pt x="845" y="880"/>
                </a:lnTo>
                <a:lnTo>
                  <a:pt x="850" y="908"/>
                </a:lnTo>
                <a:lnTo>
                  <a:pt x="852" y="936"/>
                </a:lnTo>
                <a:lnTo>
                  <a:pt x="850" y="968"/>
                </a:lnTo>
                <a:lnTo>
                  <a:pt x="849" y="1000"/>
                </a:lnTo>
                <a:lnTo>
                  <a:pt x="850" y="1032"/>
                </a:lnTo>
                <a:lnTo>
                  <a:pt x="852" y="1060"/>
                </a:lnTo>
                <a:lnTo>
                  <a:pt x="858" y="1086"/>
                </a:lnTo>
                <a:lnTo>
                  <a:pt x="864" y="1112"/>
                </a:lnTo>
                <a:lnTo>
                  <a:pt x="873" y="1130"/>
                </a:lnTo>
                <a:lnTo>
                  <a:pt x="886" y="1148"/>
                </a:lnTo>
                <a:lnTo>
                  <a:pt x="903" y="1160"/>
                </a:lnTo>
                <a:lnTo>
                  <a:pt x="921" y="1170"/>
                </a:lnTo>
                <a:lnTo>
                  <a:pt x="936" y="1178"/>
                </a:lnTo>
                <a:lnTo>
                  <a:pt x="954" y="1186"/>
                </a:lnTo>
                <a:lnTo>
                  <a:pt x="975" y="1194"/>
                </a:lnTo>
                <a:lnTo>
                  <a:pt x="993" y="1200"/>
                </a:lnTo>
                <a:lnTo>
                  <a:pt x="1011" y="1210"/>
                </a:lnTo>
                <a:lnTo>
                  <a:pt x="1026" y="1220"/>
                </a:lnTo>
                <a:lnTo>
                  <a:pt x="1041" y="1232"/>
                </a:lnTo>
                <a:lnTo>
                  <a:pt x="1053" y="1248"/>
                </a:lnTo>
                <a:lnTo>
                  <a:pt x="1062" y="1264"/>
                </a:lnTo>
                <a:lnTo>
                  <a:pt x="1075" y="1290"/>
                </a:lnTo>
                <a:lnTo>
                  <a:pt x="1083" y="1314"/>
                </a:lnTo>
                <a:lnTo>
                  <a:pt x="1089" y="1340"/>
                </a:lnTo>
                <a:lnTo>
                  <a:pt x="1092" y="1375"/>
                </a:lnTo>
                <a:lnTo>
                  <a:pt x="1090" y="1409"/>
                </a:lnTo>
                <a:lnTo>
                  <a:pt x="1087" y="1439"/>
                </a:lnTo>
                <a:lnTo>
                  <a:pt x="1083" y="1477"/>
                </a:lnTo>
                <a:lnTo>
                  <a:pt x="1077" y="1519"/>
                </a:lnTo>
                <a:lnTo>
                  <a:pt x="1072" y="1557"/>
                </a:lnTo>
                <a:lnTo>
                  <a:pt x="1070" y="1589"/>
                </a:lnTo>
                <a:lnTo>
                  <a:pt x="1070" y="1615"/>
                </a:lnTo>
                <a:lnTo>
                  <a:pt x="1073" y="1653"/>
                </a:lnTo>
                <a:lnTo>
                  <a:pt x="1077" y="1685"/>
                </a:lnTo>
                <a:lnTo>
                  <a:pt x="1084" y="1709"/>
                </a:lnTo>
                <a:lnTo>
                  <a:pt x="1091" y="1733"/>
                </a:lnTo>
                <a:lnTo>
                  <a:pt x="1102" y="1759"/>
                </a:lnTo>
                <a:lnTo>
                  <a:pt x="1113" y="1785"/>
                </a:lnTo>
                <a:lnTo>
                  <a:pt x="1127" y="1807"/>
                </a:lnTo>
                <a:lnTo>
                  <a:pt x="1143" y="1825"/>
                </a:lnTo>
                <a:lnTo>
                  <a:pt x="1158" y="1835"/>
                </a:lnTo>
                <a:lnTo>
                  <a:pt x="1174" y="1843"/>
                </a:lnTo>
                <a:lnTo>
                  <a:pt x="1190" y="1847"/>
                </a:lnTo>
                <a:lnTo>
                  <a:pt x="1209" y="1849"/>
                </a:lnTo>
                <a:lnTo>
                  <a:pt x="1228" y="1847"/>
                </a:lnTo>
                <a:close/>
              </a:path>
            </a:pathLst>
          </a:custGeom>
          <a:solidFill>
            <a:srgbClr val="FFCC00"/>
          </a:solidFill>
          <a:ln w="14288">
            <a:solidFill>
              <a:srgbClr val="FFCC00"/>
            </a:solidFill>
            <a:prstDash val="solid"/>
            <a:round/>
            <a:headEnd/>
            <a:tailEnd/>
          </a:ln>
        </p:spPr>
        <p:txBody>
          <a:bodyPr/>
          <a:lstStyle/>
          <a:p>
            <a:endParaRPr lang="en-US"/>
          </a:p>
        </p:txBody>
      </p:sp>
      <p:sp>
        <p:nvSpPr>
          <p:cNvPr id="7" name="Freeform 7"/>
          <p:cNvSpPr>
            <a:spLocks/>
          </p:cNvSpPr>
          <p:nvPr/>
        </p:nvSpPr>
        <p:spPr bwMode="auto">
          <a:xfrm>
            <a:off x="2667000" y="2044700"/>
            <a:ext cx="4191000" cy="3622675"/>
          </a:xfrm>
          <a:custGeom>
            <a:avLst/>
            <a:gdLst>
              <a:gd name="T0" fmla="*/ 549 w 1367"/>
              <a:gd name="T1" fmla="*/ 447 h 2812"/>
              <a:gd name="T2" fmla="*/ 530 w 1367"/>
              <a:gd name="T3" fmla="*/ 214 h 2812"/>
              <a:gd name="T4" fmla="*/ 597 w 1367"/>
              <a:gd name="T5" fmla="*/ 26 h 2812"/>
              <a:gd name="T6" fmla="*/ 751 w 1367"/>
              <a:gd name="T7" fmla="*/ 6 h 2812"/>
              <a:gd name="T8" fmla="*/ 826 w 1367"/>
              <a:gd name="T9" fmla="*/ 116 h 2812"/>
              <a:gd name="T10" fmla="*/ 843 w 1367"/>
              <a:gd name="T11" fmla="*/ 308 h 2812"/>
              <a:gd name="T12" fmla="*/ 828 w 1367"/>
              <a:gd name="T13" fmla="*/ 513 h 2812"/>
              <a:gd name="T14" fmla="*/ 903 w 1367"/>
              <a:gd name="T15" fmla="*/ 635 h 2812"/>
              <a:gd name="T16" fmla="*/ 1016 w 1367"/>
              <a:gd name="T17" fmla="*/ 687 h 2812"/>
              <a:gd name="T18" fmla="*/ 1063 w 1367"/>
              <a:gd name="T19" fmla="*/ 783 h 2812"/>
              <a:gd name="T20" fmla="*/ 1065 w 1367"/>
              <a:gd name="T21" fmla="*/ 919 h 2812"/>
              <a:gd name="T22" fmla="*/ 1108 w 1367"/>
              <a:gd name="T23" fmla="*/ 1041 h 2812"/>
              <a:gd name="T24" fmla="*/ 1198 w 1367"/>
              <a:gd name="T25" fmla="*/ 1065 h 2812"/>
              <a:gd name="T26" fmla="*/ 1295 w 1367"/>
              <a:gd name="T27" fmla="*/ 1055 h 2812"/>
              <a:gd name="T28" fmla="*/ 1352 w 1367"/>
              <a:gd name="T29" fmla="*/ 1115 h 2812"/>
              <a:gd name="T30" fmla="*/ 1366 w 1367"/>
              <a:gd name="T31" fmla="*/ 1329 h 2812"/>
              <a:gd name="T32" fmla="*/ 1352 w 1367"/>
              <a:gd name="T33" fmla="*/ 1615 h 2812"/>
              <a:gd name="T34" fmla="*/ 1294 w 1367"/>
              <a:gd name="T35" fmla="*/ 1683 h 2812"/>
              <a:gd name="T36" fmla="*/ 1188 w 1367"/>
              <a:gd name="T37" fmla="*/ 1673 h 2812"/>
              <a:gd name="T38" fmla="*/ 1111 w 1367"/>
              <a:gd name="T39" fmla="*/ 1695 h 2812"/>
              <a:gd name="T40" fmla="*/ 1067 w 1367"/>
              <a:gd name="T41" fmla="*/ 1779 h 2812"/>
              <a:gd name="T42" fmla="*/ 1063 w 1367"/>
              <a:gd name="T43" fmla="*/ 1941 h 2812"/>
              <a:gd name="T44" fmla="*/ 1013 w 1367"/>
              <a:gd name="T45" fmla="*/ 2053 h 2812"/>
              <a:gd name="T46" fmla="*/ 922 w 1367"/>
              <a:gd name="T47" fmla="*/ 2091 h 2812"/>
              <a:gd name="T48" fmla="*/ 843 w 1367"/>
              <a:gd name="T49" fmla="*/ 2169 h 2812"/>
              <a:gd name="T50" fmla="*/ 826 w 1367"/>
              <a:gd name="T51" fmla="*/ 2326 h 2812"/>
              <a:gd name="T52" fmla="*/ 843 w 1367"/>
              <a:gd name="T53" fmla="*/ 2520 h 2812"/>
              <a:gd name="T54" fmla="*/ 806 w 1367"/>
              <a:gd name="T55" fmla="*/ 2704 h 2812"/>
              <a:gd name="T56" fmla="*/ 740 w 1367"/>
              <a:gd name="T57" fmla="*/ 2800 h 2812"/>
              <a:gd name="T58" fmla="*/ 638 w 1367"/>
              <a:gd name="T59" fmla="*/ 2810 h 2812"/>
              <a:gd name="T60" fmla="*/ 561 w 1367"/>
              <a:gd name="T61" fmla="*/ 2738 h 2812"/>
              <a:gd name="T62" fmla="*/ 525 w 1367"/>
              <a:gd name="T63" fmla="*/ 2600 h 2812"/>
              <a:gd name="T64" fmla="*/ 534 w 1367"/>
              <a:gd name="T65" fmla="*/ 2438 h 2812"/>
              <a:gd name="T66" fmla="*/ 540 w 1367"/>
              <a:gd name="T67" fmla="*/ 2293 h 2812"/>
              <a:gd name="T68" fmla="*/ 489 w 1367"/>
              <a:gd name="T69" fmla="*/ 2189 h 2812"/>
              <a:gd name="T70" fmla="*/ 404 w 1367"/>
              <a:gd name="T71" fmla="*/ 2149 h 2812"/>
              <a:gd name="T72" fmla="*/ 323 w 1367"/>
              <a:gd name="T73" fmla="*/ 2089 h 2812"/>
              <a:gd name="T74" fmla="*/ 302 w 1367"/>
              <a:gd name="T75" fmla="*/ 1927 h 2812"/>
              <a:gd name="T76" fmla="*/ 278 w 1367"/>
              <a:gd name="T77" fmla="*/ 1793 h 2812"/>
              <a:gd name="T78" fmla="*/ 197 w 1367"/>
              <a:gd name="T79" fmla="*/ 1743 h 2812"/>
              <a:gd name="T80" fmla="*/ 115 w 1367"/>
              <a:gd name="T81" fmla="*/ 1757 h 2812"/>
              <a:gd name="T82" fmla="*/ 26 w 1367"/>
              <a:gd name="T83" fmla="*/ 1715 h 2812"/>
              <a:gd name="T84" fmla="*/ 1 w 1367"/>
              <a:gd name="T85" fmla="*/ 1527 h 2812"/>
              <a:gd name="T86" fmla="*/ 6 w 1367"/>
              <a:gd name="T87" fmla="*/ 1257 h 2812"/>
              <a:gd name="T88" fmla="*/ 33 w 1367"/>
              <a:gd name="T89" fmla="*/ 1095 h 2812"/>
              <a:gd name="T90" fmla="*/ 101 w 1367"/>
              <a:gd name="T91" fmla="*/ 1053 h 2812"/>
              <a:gd name="T92" fmla="*/ 202 w 1367"/>
              <a:gd name="T93" fmla="*/ 1067 h 2812"/>
              <a:gd name="T94" fmla="*/ 292 w 1367"/>
              <a:gd name="T95" fmla="*/ 1003 h 2812"/>
              <a:gd name="T96" fmla="*/ 307 w 1367"/>
              <a:gd name="T97" fmla="*/ 853 h 2812"/>
              <a:gd name="T98" fmla="*/ 341 w 1367"/>
              <a:gd name="T99" fmla="*/ 705 h 2812"/>
              <a:gd name="T100" fmla="*/ 435 w 1367"/>
              <a:gd name="T101" fmla="*/ 653 h 2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67" h="2812">
                <a:moveTo>
                  <a:pt x="520" y="587"/>
                </a:moveTo>
                <a:lnTo>
                  <a:pt x="534" y="555"/>
                </a:lnTo>
                <a:lnTo>
                  <a:pt x="544" y="525"/>
                </a:lnTo>
                <a:lnTo>
                  <a:pt x="549" y="491"/>
                </a:lnTo>
                <a:lnTo>
                  <a:pt x="549" y="447"/>
                </a:lnTo>
                <a:lnTo>
                  <a:pt x="543" y="398"/>
                </a:lnTo>
                <a:lnTo>
                  <a:pt x="538" y="356"/>
                </a:lnTo>
                <a:lnTo>
                  <a:pt x="530" y="304"/>
                </a:lnTo>
                <a:lnTo>
                  <a:pt x="527" y="248"/>
                </a:lnTo>
                <a:lnTo>
                  <a:pt x="530" y="214"/>
                </a:lnTo>
                <a:lnTo>
                  <a:pt x="535" y="172"/>
                </a:lnTo>
                <a:lnTo>
                  <a:pt x="546" y="128"/>
                </a:lnTo>
                <a:lnTo>
                  <a:pt x="561" y="86"/>
                </a:lnTo>
                <a:lnTo>
                  <a:pt x="580" y="52"/>
                </a:lnTo>
                <a:lnTo>
                  <a:pt x="597" y="26"/>
                </a:lnTo>
                <a:lnTo>
                  <a:pt x="621" y="10"/>
                </a:lnTo>
                <a:lnTo>
                  <a:pt x="648" y="2"/>
                </a:lnTo>
                <a:lnTo>
                  <a:pt x="678" y="0"/>
                </a:lnTo>
                <a:lnTo>
                  <a:pt x="719" y="0"/>
                </a:lnTo>
                <a:lnTo>
                  <a:pt x="751" y="6"/>
                </a:lnTo>
                <a:lnTo>
                  <a:pt x="769" y="18"/>
                </a:lnTo>
                <a:lnTo>
                  <a:pt x="782" y="34"/>
                </a:lnTo>
                <a:lnTo>
                  <a:pt x="797" y="52"/>
                </a:lnTo>
                <a:lnTo>
                  <a:pt x="812" y="80"/>
                </a:lnTo>
                <a:lnTo>
                  <a:pt x="826" y="116"/>
                </a:lnTo>
                <a:lnTo>
                  <a:pt x="837" y="148"/>
                </a:lnTo>
                <a:lnTo>
                  <a:pt x="842" y="176"/>
                </a:lnTo>
                <a:lnTo>
                  <a:pt x="846" y="224"/>
                </a:lnTo>
                <a:lnTo>
                  <a:pt x="846" y="266"/>
                </a:lnTo>
                <a:lnTo>
                  <a:pt x="843" y="308"/>
                </a:lnTo>
                <a:lnTo>
                  <a:pt x="839" y="340"/>
                </a:lnTo>
                <a:lnTo>
                  <a:pt x="834" y="392"/>
                </a:lnTo>
                <a:lnTo>
                  <a:pt x="826" y="446"/>
                </a:lnTo>
                <a:lnTo>
                  <a:pt x="823" y="479"/>
                </a:lnTo>
                <a:lnTo>
                  <a:pt x="828" y="513"/>
                </a:lnTo>
                <a:lnTo>
                  <a:pt x="835" y="537"/>
                </a:lnTo>
                <a:lnTo>
                  <a:pt x="846" y="569"/>
                </a:lnTo>
                <a:lnTo>
                  <a:pt x="863" y="595"/>
                </a:lnTo>
                <a:lnTo>
                  <a:pt x="879" y="617"/>
                </a:lnTo>
                <a:lnTo>
                  <a:pt x="903" y="635"/>
                </a:lnTo>
                <a:lnTo>
                  <a:pt x="926" y="647"/>
                </a:lnTo>
                <a:lnTo>
                  <a:pt x="949" y="657"/>
                </a:lnTo>
                <a:lnTo>
                  <a:pt x="972" y="663"/>
                </a:lnTo>
                <a:lnTo>
                  <a:pt x="997" y="675"/>
                </a:lnTo>
                <a:lnTo>
                  <a:pt x="1016" y="687"/>
                </a:lnTo>
                <a:lnTo>
                  <a:pt x="1031" y="701"/>
                </a:lnTo>
                <a:lnTo>
                  <a:pt x="1042" y="717"/>
                </a:lnTo>
                <a:lnTo>
                  <a:pt x="1051" y="735"/>
                </a:lnTo>
                <a:lnTo>
                  <a:pt x="1057" y="757"/>
                </a:lnTo>
                <a:lnTo>
                  <a:pt x="1063" y="783"/>
                </a:lnTo>
                <a:lnTo>
                  <a:pt x="1065" y="807"/>
                </a:lnTo>
                <a:lnTo>
                  <a:pt x="1067" y="829"/>
                </a:lnTo>
                <a:lnTo>
                  <a:pt x="1067" y="859"/>
                </a:lnTo>
                <a:lnTo>
                  <a:pt x="1065" y="893"/>
                </a:lnTo>
                <a:lnTo>
                  <a:pt x="1065" y="919"/>
                </a:lnTo>
                <a:lnTo>
                  <a:pt x="1068" y="951"/>
                </a:lnTo>
                <a:lnTo>
                  <a:pt x="1075" y="979"/>
                </a:lnTo>
                <a:lnTo>
                  <a:pt x="1084" y="1003"/>
                </a:lnTo>
                <a:lnTo>
                  <a:pt x="1095" y="1021"/>
                </a:lnTo>
                <a:lnTo>
                  <a:pt x="1108" y="1041"/>
                </a:lnTo>
                <a:lnTo>
                  <a:pt x="1122" y="1053"/>
                </a:lnTo>
                <a:lnTo>
                  <a:pt x="1144" y="1061"/>
                </a:lnTo>
                <a:lnTo>
                  <a:pt x="1162" y="1065"/>
                </a:lnTo>
                <a:lnTo>
                  <a:pt x="1179" y="1067"/>
                </a:lnTo>
                <a:lnTo>
                  <a:pt x="1198" y="1065"/>
                </a:lnTo>
                <a:lnTo>
                  <a:pt x="1221" y="1061"/>
                </a:lnTo>
                <a:lnTo>
                  <a:pt x="1239" y="1059"/>
                </a:lnTo>
                <a:lnTo>
                  <a:pt x="1258" y="1055"/>
                </a:lnTo>
                <a:lnTo>
                  <a:pt x="1275" y="1053"/>
                </a:lnTo>
                <a:lnTo>
                  <a:pt x="1295" y="1055"/>
                </a:lnTo>
                <a:lnTo>
                  <a:pt x="1305" y="1059"/>
                </a:lnTo>
                <a:lnTo>
                  <a:pt x="1318" y="1065"/>
                </a:lnTo>
                <a:lnTo>
                  <a:pt x="1330" y="1077"/>
                </a:lnTo>
                <a:lnTo>
                  <a:pt x="1343" y="1095"/>
                </a:lnTo>
                <a:lnTo>
                  <a:pt x="1352" y="1115"/>
                </a:lnTo>
                <a:lnTo>
                  <a:pt x="1360" y="1145"/>
                </a:lnTo>
                <a:lnTo>
                  <a:pt x="1363" y="1171"/>
                </a:lnTo>
                <a:lnTo>
                  <a:pt x="1365" y="1203"/>
                </a:lnTo>
                <a:lnTo>
                  <a:pt x="1367" y="1261"/>
                </a:lnTo>
                <a:lnTo>
                  <a:pt x="1366" y="1329"/>
                </a:lnTo>
                <a:lnTo>
                  <a:pt x="1367" y="1401"/>
                </a:lnTo>
                <a:lnTo>
                  <a:pt x="1364" y="1485"/>
                </a:lnTo>
                <a:lnTo>
                  <a:pt x="1361" y="1543"/>
                </a:lnTo>
                <a:lnTo>
                  <a:pt x="1358" y="1589"/>
                </a:lnTo>
                <a:lnTo>
                  <a:pt x="1352" y="1615"/>
                </a:lnTo>
                <a:lnTo>
                  <a:pt x="1344" y="1639"/>
                </a:lnTo>
                <a:lnTo>
                  <a:pt x="1334" y="1655"/>
                </a:lnTo>
                <a:lnTo>
                  <a:pt x="1321" y="1669"/>
                </a:lnTo>
                <a:lnTo>
                  <a:pt x="1306" y="1677"/>
                </a:lnTo>
                <a:lnTo>
                  <a:pt x="1294" y="1683"/>
                </a:lnTo>
                <a:lnTo>
                  <a:pt x="1267" y="1685"/>
                </a:lnTo>
                <a:lnTo>
                  <a:pt x="1244" y="1683"/>
                </a:lnTo>
                <a:lnTo>
                  <a:pt x="1224" y="1677"/>
                </a:lnTo>
                <a:lnTo>
                  <a:pt x="1207" y="1675"/>
                </a:lnTo>
                <a:lnTo>
                  <a:pt x="1188" y="1673"/>
                </a:lnTo>
                <a:lnTo>
                  <a:pt x="1171" y="1673"/>
                </a:lnTo>
                <a:lnTo>
                  <a:pt x="1156" y="1675"/>
                </a:lnTo>
                <a:lnTo>
                  <a:pt x="1140" y="1677"/>
                </a:lnTo>
                <a:lnTo>
                  <a:pt x="1121" y="1687"/>
                </a:lnTo>
                <a:lnTo>
                  <a:pt x="1111" y="1695"/>
                </a:lnTo>
                <a:lnTo>
                  <a:pt x="1101" y="1703"/>
                </a:lnTo>
                <a:lnTo>
                  <a:pt x="1088" y="1719"/>
                </a:lnTo>
                <a:lnTo>
                  <a:pt x="1080" y="1739"/>
                </a:lnTo>
                <a:lnTo>
                  <a:pt x="1073" y="1757"/>
                </a:lnTo>
                <a:lnTo>
                  <a:pt x="1067" y="1779"/>
                </a:lnTo>
                <a:lnTo>
                  <a:pt x="1064" y="1801"/>
                </a:lnTo>
                <a:lnTo>
                  <a:pt x="1063" y="1825"/>
                </a:lnTo>
                <a:lnTo>
                  <a:pt x="1064" y="1851"/>
                </a:lnTo>
                <a:lnTo>
                  <a:pt x="1064" y="1895"/>
                </a:lnTo>
                <a:lnTo>
                  <a:pt x="1063" y="1941"/>
                </a:lnTo>
                <a:lnTo>
                  <a:pt x="1056" y="1975"/>
                </a:lnTo>
                <a:lnTo>
                  <a:pt x="1050" y="2003"/>
                </a:lnTo>
                <a:lnTo>
                  <a:pt x="1040" y="2023"/>
                </a:lnTo>
                <a:lnTo>
                  <a:pt x="1026" y="2039"/>
                </a:lnTo>
                <a:lnTo>
                  <a:pt x="1013" y="2053"/>
                </a:lnTo>
                <a:lnTo>
                  <a:pt x="997" y="2061"/>
                </a:lnTo>
                <a:lnTo>
                  <a:pt x="976" y="2069"/>
                </a:lnTo>
                <a:lnTo>
                  <a:pt x="959" y="2079"/>
                </a:lnTo>
                <a:lnTo>
                  <a:pt x="939" y="2085"/>
                </a:lnTo>
                <a:lnTo>
                  <a:pt x="922" y="2091"/>
                </a:lnTo>
                <a:lnTo>
                  <a:pt x="903" y="2099"/>
                </a:lnTo>
                <a:lnTo>
                  <a:pt x="888" y="2113"/>
                </a:lnTo>
                <a:lnTo>
                  <a:pt x="871" y="2127"/>
                </a:lnTo>
                <a:lnTo>
                  <a:pt x="855" y="2145"/>
                </a:lnTo>
                <a:lnTo>
                  <a:pt x="843" y="2169"/>
                </a:lnTo>
                <a:lnTo>
                  <a:pt x="833" y="2197"/>
                </a:lnTo>
                <a:lnTo>
                  <a:pt x="824" y="2231"/>
                </a:lnTo>
                <a:lnTo>
                  <a:pt x="822" y="2261"/>
                </a:lnTo>
                <a:lnTo>
                  <a:pt x="823" y="2295"/>
                </a:lnTo>
                <a:lnTo>
                  <a:pt x="826" y="2326"/>
                </a:lnTo>
                <a:lnTo>
                  <a:pt x="831" y="2360"/>
                </a:lnTo>
                <a:lnTo>
                  <a:pt x="836" y="2398"/>
                </a:lnTo>
                <a:lnTo>
                  <a:pt x="839" y="2432"/>
                </a:lnTo>
                <a:lnTo>
                  <a:pt x="843" y="2476"/>
                </a:lnTo>
                <a:lnTo>
                  <a:pt x="843" y="2520"/>
                </a:lnTo>
                <a:lnTo>
                  <a:pt x="838" y="2564"/>
                </a:lnTo>
                <a:lnTo>
                  <a:pt x="833" y="2598"/>
                </a:lnTo>
                <a:lnTo>
                  <a:pt x="826" y="2632"/>
                </a:lnTo>
                <a:lnTo>
                  <a:pt x="818" y="2664"/>
                </a:lnTo>
                <a:lnTo>
                  <a:pt x="806" y="2704"/>
                </a:lnTo>
                <a:lnTo>
                  <a:pt x="793" y="2730"/>
                </a:lnTo>
                <a:lnTo>
                  <a:pt x="782" y="2748"/>
                </a:lnTo>
                <a:lnTo>
                  <a:pt x="769" y="2770"/>
                </a:lnTo>
                <a:lnTo>
                  <a:pt x="754" y="2790"/>
                </a:lnTo>
                <a:lnTo>
                  <a:pt x="740" y="2800"/>
                </a:lnTo>
                <a:lnTo>
                  <a:pt x="727" y="2806"/>
                </a:lnTo>
                <a:lnTo>
                  <a:pt x="706" y="2810"/>
                </a:lnTo>
                <a:lnTo>
                  <a:pt x="681" y="2812"/>
                </a:lnTo>
                <a:lnTo>
                  <a:pt x="651" y="2810"/>
                </a:lnTo>
                <a:lnTo>
                  <a:pt x="638" y="2810"/>
                </a:lnTo>
                <a:lnTo>
                  <a:pt x="620" y="2804"/>
                </a:lnTo>
                <a:lnTo>
                  <a:pt x="600" y="2794"/>
                </a:lnTo>
                <a:lnTo>
                  <a:pt x="583" y="2776"/>
                </a:lnTo>
                <a:lnTo>
                  <a:pt x="573" y="2760"/>
                </a:lnTo>
                <a:lnTo>
                  <a:pt x="561" y="2738"/>
                </a:lnTo>
                <a:lnTo>
                  <a:pt x="551" y="2718"/>
                </a:lnTo>
                <a:lnTo>
                  <a:pt x="542" y="2692"/>
                </a:lnTo>
                <a:lnTo>
                  <a:pt x="534" y="2666"/>
                </a:lnTo>
                <a:lnTo>
                  <a:pt x="528" y="2634"/>
                </a:lnTo>
                <a:lnTo>
                  <a:pt x="525" y="2600"/>
                </a:lnTo>
                <a:lnTo>
                  <a:pt x="524" y="2574"/>
                </a:lnTo>
                <a:lnTo>
                  <a:pt x="524" y="2538"/>
                </a:lnTo>
                <a:lnTo>
                  <a:pt x="525" y="2508"/>
                </a:lnTo>
                <a:lnTo>
                  <a:pt x="530" y="2476"/>
                </a:lnTo>
                <a:lnTo>
                  <a:pt x="534" y="2438"/>
                </a:lnTo>
                <a:lnTo>
                  <a:pt x="540" y="2402"/>
                </a:lnTo>
                <a:lnTo>
                  <a:pt x="543" y="2370"/>
                </a:lnTo>
                <a:lnTo>
                  <a:pt x="544" y="2340"/>
                </a:lnTo>
                <a:lnTo>
                  <a:pt x="543" y="2316"/>
                </a:lnTo>
                <a:lnTo>
                  <a:pt x="540" y="2293"/>
                </a:lnTo>
                <a:lnTo>
                  <a:pt x="531" y="2263"/>
                </a:lnTo>
                <a:lnTo>
                  <a:pt x="523" y="2243"/>
                </a:lnTo>
                <a:lnTo>
                  <a:pt x="512" y="2221"/>
                </a:lnTo>
                <a:lnTo>
                  <a:pt x="500" y="2205"/>
                </a:lnTo>
                <a:lnTo>
                  <a:pt x="489" y="2189"/>
                </a:lnTo>
                <a:lnTo>
                  <a:pt x="472" y="2177"/>
                </a:lnTo>
                <a:lnTo>
                  <a:pt x="457" y="2169"/>
                </a:lnTo>
                <a:lnTo>
                  <a:pt x="437" y="2161"/>
                </a:lnTo>
                <a:lnTo>
                  <a:pt x="420" y="2157"/>
                </a:lnTo>
                <a:lnTo>
                  <a:pt x="404" y="2149"/>
                </a:lnTo>
                <a:lnTo>
                  <a:pt x="385" y="2141"/>
                </a:lnTo>
                <a:lnTo>
                  <a:pt x="369" y="2129"/>
                </a:lnTo>
                <a:lnTo>
                  <a:pt x="350" y="2119"/>
                </a:lnTo>
                <a:lnTo>
                  <a:pt x="335" y="2107"/>
                </a:lnTo>
                <a:lnTo>
                  <a:pt x="323" y="2089"/>
                </a:lnTo>
                <a:lnTo>
                  <a:pt x="314" y="2065"/>
                </a:lnTo>
                <a:lnTo>
                  <a:pt x="307" y="2035"/>
                </a:lnTo>
                <a:lnTo>
                  <a:pt x="302" y="1995"/>
                </a:lnTo>
                <a:lnTo>
                  <a:pt x="301" y="1963"/>
                </a:lnTo>
                <a:lnTo>
                  <a:pt x="302" y="1927"/>
                </a:lnTo>
                <a:lnTo>
                  <a:pt x="304" y="1899"/>
                </a:lnTo>
                <a:lnTo>
                  <a:pt x="302" y="1865"/>
                </a:lnTo>
                <a:lnTo>
                  <a:pt x="297" y="1839"/>
                </a:lnTo>
                <a:lnTo>
                  <a:pt x="287" y="1811"/>
                </a:lnTo>
                <a:lnTo>
                  <a:pt x="278" y="1793"/>
                </a:lnTo>
                <a:lnTo>
                  <a:pt x="266" y="1775"/>
                </a:lnTo>
                <a:lnTo>
                  <a:pt x="250" y="1763"/>
                </a:lnTo>
                <a:lnTo>
                  <a:pt x="232" y="1751"/>
                </a:lnTo>
                <a:lnTo>
                  <a:pt x="213" y="1747"/>
                </a:lnTo>
                <a:lnTo>
                  <a:pt x="197" y="1743"/>
                </a:lnTo>
                <a:lnTo>
                  <a:pt x="179" y="1743"/>
                </a:lnTo>
                <a:lnTo>
                  <a:pt x="163" y="1747"/>
                </a:lnTo>
                <a:lnTo>
                  <a:pt x="147" y="1749"/>
                </a:lnTo>
                <a:lnTo>
                  <a:pt x="131" y="1753"/>
                </a:lnTo>
                <a:lnTo>
                  <a:pt x="115" y="1757"/>
                </a:lnTo>
                <a:lnTo>
                  <a:pt x="88" y="1757"/>
                </a:lnTo>
                <a:lnTo>
                  <a:pt x="71" y="1755"/>
                </a:lnTo>
                <a:lnTo>
                  <a:pt x="53" y="1747"/>
                </a:lnTo>
                <a:lnTo>
                  <a:pt x="40" y="1735"/>
                </a:lnTo>
                <a:lnTo>
                  <a:pt x="26" y="1715"/>
                </a:lnTo>
                <a:lnTo>
                  <a:pt x="17" y="1693"/>
                </a:lnTo>
                <a:lnTo>
                  <a:pt x="10" y="1669"/>
                </a:lnTo>
                <a:lnTo>
                  <a:pt x="3" y="1623"/>
                </a:lnTo>
                <a:lnTo>
                  <a:pt x="2" y="1575"/>
                </a:lnTo>
                <a:lnTo>
                  <a:pt x="1" y="1527"/>
                </a:lnTo>
                <a:lnTo>
                  <a:pt x="0" y="1467"/>
                </a:lnTo>
                <a:lnTo>
                  <a:pt x="2" y="1415"/>
                </a:lnTo>
                <a:lnTo>
                  <a:pt x="3" y="1359"/>
                </a:lnTo>
                <a:lnTo>
                  <a:pt x="4" y="1309"/>
                </a:lnTo>
                <a:lnTo>
                  <a:pt x="6" y="1257"/>
                </a:lnTo>
                <a:lnTo>
                  <a:pt x="9" y="1217"/>
                </a:lnTo>
                <a:lnTo>
                  <a:pt x="12" y="1173"/>
                </a:lnTo>
                <a:lnTo>
                  <a:pt x="17" y="1139"/>
                </a:lnTo>
                <a:lnTo>
                  <a:pt x="23" y="1117"/>
                </a:lnTo>
                <a:lnTo>
                  <a:pt x="33" y="1095"/>
                </a:lnTo>
                <a:lnTo>
                  <a:pt x="42" y="1081"/>
                </a:lnTo>
                <a:lnTo>
                  <a:pt x="55" y="1065"/>
                </a:lnTo>
                <a:lnTo>
                  <a:pt x="67" y="1061"/>
                </a:lnTo>
                <a:lnTo>
                  <a:pt x="82" y="1055"/>
                </a:lnTo>
                <a:lnTo>
                  <a:pt x="101" y="1053"/>
                </a:lnTo>
                <a:lnTo>
                  <a:pt x="118" y="1055"/>
                </a:lnTo>
                <a:lnTo>
                  <a:pt x="141" y="1061"/>
                </a:lnTo>
                <a:lnTo>
                  <a:pt x="162" y="1063"/>
                </a:lnTo>
                <a:lnTo>
                  <a:pt x="179" y="1065"/>
                </a:lnTo>
                <a:lnTo>
                  <a:pt x="202" y="1067"/>
                </a:lnTo>
                <a:lnTo>
                  <a:pt x="227" y="1061"/>
                </a:lnTo>
                <a:lnTo>
                  <a:pt x="247" y="1053"/>
                </a:lnTo>
                <a:lnTo>
                  <a:pt x="266" y="1039"/>
                </a:lnTo>
                <a:lnTo>
                  <a:pt x="279" y="1025"/>
                </a:lnTo>
                <a:lnTo>
                  <a:pt x="292" y="1003"/>
                </a:lnTo>
                <a:lnTo>
                  <a:pt x="301" y="975"/>
                </a:lnTo>
                <a:lnTo>
                  <a:pt x="307" y="947"/>
                </a:lnTo>
                <a:lnTo>
                  <a:pt x="310" y="917"/>
                </a:lnTo>
                <a:lnTo>
                  <a:pt x="309" y="895"/>
                </a:lnTo>
                <a:lnTo>
                  <a:pt x="307" y="853"/>
                </a:lnTo>
                <a:lnTo>
                  <a:pt x="309" y="811"/>
                </a:lnTo>
                <a:lnTo>
                  <a:pt x="313" y="779"/>
                </a:lnTo>
                <a:lnTo>
                  <a:pt x="318" y="749"/>
                </a:lnTo>
                <a:lnTo>
                  <a:pt x="326" y="727"/>
                </a:lnTo>
                <a:lnTo>
                  <a:pt x="341" y="705"/>
                </a:lnTo>
                <a:lnTo>
                  <a:pt x="356" y="689"/>
                </a:lnTo>
                <a:lnTo>
                  <a:pt x="377" y="677"/>
                </a:lnTo>
                <a:lnTo>
                  <a:pt x="397" y="667"/>
                </a:lnTo>
                <a:lnTo>
                  <a:pt x="414" y="659"/>
                </a:lnTo>
                <a:lnTo>
                  <a:pt x="435" y="653"/>
                </a:lnTo>
                <a:lnTo>
                  <a:pt x="456" y="645"/>
                </a:lnTo>
                <a:lnTo>
                  <a:pt x="479" y="633"/>
                </a:lnTo>
                <a:lnTo>
                  <a:pt x="501" y="615"/>
                </a:lnTo>
                <a:lnTo>
                  <a:pt x="520" y="587"/>
                </a:lnTo>
                <a:close/>
              </a:path>
            </a:pathLst>
          </a:custGeom>
          <a:solidFill>
            <a:schemeClr val="hlink"/>
          </a:solidFill>
          <a:ln>
            <a:noFill/>
          </a:ln>
          <a:extLst>
            <a:ext uri="{91240B29-F687-4F45-9708-019B960494DF}">
              <a14:hiddenLine xmlns:a14="http://schemas.microsoft.com/office/drawing/2010/main" w="14288">
                <a:solidFill>
                  <a:srgbClr val="000000"/>
                </a:solidFill>
                <a:prstDash val="solid"/>
                <a:round/>
                <a:headEnd/>
                <a:tailEnd/>
              </a14:hiddenLine>
            </a:ext>
          </a:extLst>
        </p:spPr>
        <p:txBody>
          <a:bodyPr/>
          <a:lstStyle/>
          <a:p>
            <a:endParaRPr lang="en-US"/>
          </a:p>
        </p:txBody>
      </p:sp>
      <p:sp>
        <p:nvSpPr>
          <p:cNvPr id="8" name="Text Box 8"/>
          <p:cNvSpPr txBox="1">
            <a:spLocks noChangeArrowheads="1"/>
          </p:cNvSpPr>
          <p:nvPr/>
        </p:nvSpPr>
        <p:spPr bwMode="auto">
          <a:xfrm>
            <a:off x="1047750" y="4600407"/>
            <a:ext cx="3413114"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r>
              <a:rPr lang="en-US" sz="3200" b="1" dirty="0">
                <a:solidFill>
                  <a:schemeClr val="tx2"/>
                </a:solidFill>
                <a:effectLst>
                  <a:outerShdw blurRad="38100" dist="38100" dir="2700000" algn="tl">
                    <a:srgbClr val="C0C0C0"/>
                  </a:outerShdw>
                </a:effectLst>
                <a:latin typeface="+mj-lt"/>
              </a:rPr>
              <a:t>REUSE</a:t>
            </a:r>
          </a:p>
          <a:p>
            <a:r>
              <a:rPr lang="en-US" sz="2800" dirty="0">
                <a:solidFill>
                  <a:schemeClr val="accent4">
                    <a:lumMod val="75000"/>
                  </a:schemeClr>
                </a:solidFill>
                <a:latin typeface="Tahoma" pitchFamily="34" charset="0"/>
                <a:ea typeface="Tahoma" pitchFamily="34" charset="0"/>
                <a:cs typeface="Tahoma" pitchFamily="34" charset="0"/>
              </a:rPr>
              <a:t>propose solutions </a:t>
            </a:r>
          </a:p>
          <a:p>
            <a:r>
              <a:rPr lang="en-US" sz="2800" dirty="0">
                <a:solidFill>
                  <a:schemeClr val="accent4">
                    <a:lumMod val="75000"/>
                  </a:schemeClr>
                </a:solidFill>
                <a:latin typeface="Tahoma" pitchFamily="34" charset="0"/>
                <a:ea typeface="Tahoma" pitchFamily="34" charset="0"/>
                <a:cs typeface="Tahoma" pitchFamily="34" charset="0"/>
              </a:rPr>
              <a:t>from retrieved cases</a:t>
            </a:r>
            <a:endParaRPr lang="en-US" dirty="0">
              <a:solidFill>
                <a:schemeClr val="accent4">
                  <a:lumMod val="75000"/>
                </a:schemeClr>
              </a:solidFill>
              <a:latin typeface="Tahoma" pitchFamily="34" charset="0"/>
              <a:ea typeface="Tahoma" pitchFamily="34" charset="0"/>
              <a:cs typeface="Tahoma" pitchFamily="34" charset="0"/>
            </a:endParaRPr>
          </a:p>
        </p:txBody>
      </p:sp>
      <p:sp>
        <p:nvSpPr>
          <p:cNvPr id="9" name="Text Box 9"/>
          <p:cNvSpPr txBox="1">
            <a:spLocks noChangeArrowheads="1"/>
          </p:cNvSpPr>
          <p:nvPr/>
        </p:nvSpPr>
        <p:spPr bwMode="auto">
          <a:xfrm>
            <a:off x="4802188" y="4606925"/>
            <a:ext cx="3306762"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r"/>
            <a:r>
              <a:rPr lang="en-US" sz="3200" b="1" dirty="0">
                <a:solidFill>
                  <a:schemeClr val="tx2"/>
                </a:solidFill>
                <a:effectLst>
                  <a:outerShdw blurRad="38100" dist="38100" dir="2700000" algn="tl">
                    <a:srgbClr val="C0C0C0"/>
                  </a:outerShdw>
                </a:effectLst>
                <a:latin typeface="+mj-lt"/>
              </a:rPr>
              <a:t>REVISE</a:t>
            </a:r>
          </a:p>
          <a:p>
            <a:pPr algn="r"/>
            <a:r>
              <a:rPr lang="en-US" sz="2800" dirty="0">
                <a:solidFill>
                  <a:srgbClr val="FF0000"/>
                </a:solidFill>
                <a:latin typeface="Tahoma" pitchFamily="34" charset="0"/>
                <a:ea typeface="Tahoma" pitchFamily="34" charset="0"/>
                <a:cs typeface="Tahoma" pitchFamily="34" charset="0"/>
              </a:rPr>
              <a:t>adapt and repair</a:t>
            </a:r>
          </a:p>
          <a:p>
            <a:pPr algn="r"/>
            <a:r>
              <a:rPr lang="en-US" sz="2800" dirty="0">
                <a:solidFill>
                  <a:srgbClr val="FF0000"/>
                </a:solidFill>
                <a:latin typeface="Tahoma" pitchFamily="34" charset="0"/>
                <a:ea typeface="Tahoma" pitchFamily="34" charset="0"/>
                <a:cs typeface="Tahoma" pitchFamily="34" charset="0"/>
              </a:rPr>
              <a:t>proposed solution</a:t>
            </a:r>
            <a:endParaRPr lang="en-US" dirty="0">
              <a:solidFill>
                <a:srgbClr val="FF0000"/>
              </a:solidFill>
              <a:latin typeface="Tahoma" pitchFamily="34" charset="0"/>
              <a:ea typeface="Tahoma" pitchFamily="34" charset="0"/>
              <a:cs typeface="Tahoma" pitchFamily="34" charset="0"/>
            </a:endParaRPr>
          </a:p>
        </p:txBody>
      </p:sp>
      <p:sp>
        <p:nvSpPr>
          <p:cNvPr id="10" name="Text Box 10"/>
          <p:cNvSpPr txBox="1">
            <a:spLocks noChangeArrowheads="1"/>
          </p:cNvSpPr>
          <p:nvPr/>
        </p:nvSpPr>
        <p:spPr bwMode="auto">
          <a:xfrm>
            <a:off x="4071938" y="3533775"/>
            <a:ext cx="1149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r>
              <a:rPr lang="en-US" sz="3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Palatino" pitchFamily="18" charset="0"/>
              </a:rPr>
              <a:t>CBR</a:t>
            </a:r>
          </a:p>
        </p:txBody>
      </p:sp>
      <p:sp>
        <p:nvSpPr>
          <p:cNvPr id="11" name="Text Box 11"/>
          <p:cNvSpPr txBox="1">
            <a:spLocks noChangeArrowheads="1"/>
          </p:cNvSpPr>
          <p:nvPr/>
        </p:nvSpPr>
        <p:spPr bwMode="auto">
          <a:xfrm>
            <a:off x="6117443" y="1600032"/>
            <a:ext cx="1991507"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r"/>
            <a:r>
              <a:rPr lang="en-US" sz="3200" b="1" dirty="0">
                <a:solidFill>
                  <a:schemeClr val="tx2"/>
                </a:solidFill>
                <a:effectLst>
                  <a:outerShdw blurRad="38100" dist="38100" dir="2700000" algn="tl">
                    <a:srgbClr val="C0C0C0"/>
                  </a:outerShdw>
                </a:effectLst>
                <a:latin typeface="+mj-lt"/>
              </a:rPr>
              <a:t>RETAIN</a:t>
            </a:r>
          </a:p>
          <a:p>
            <a:pPr algn="r"/>
            <a:r>
              <a:rPr lang="en-US" sz="2800" dirty="0">
                <a:solidFill>
                  <a:schemeClr val="tx1">
                    <a:lumMod val="90000"/>
                    <a:lumOff val="10000"/>
                  </a:schemeClr>
                </a:solidFill>
                <a:latin typeface="Tahoma" pitchFamily="34" charset="0"/>
                <a:ea typeface="Tahoma" pitchFamily="34" charset="0"/>
                <a:cs typeface="Tahoma" pitchFamily="34" charset="0"/>
              </a:rPr>
              <a:t>integrate in</a:t>
            </a:r>
          </a:p>
          <a:p>
            <a:pPr algn="r"/>
            <a:r>
              <a:rPr lang="en-US" sz="2800" dirty="0">
                <a:solidFill>
                  <a:schemeClr val="tx1">
                    <a:lumMod val="90000"/>
                    <a:lumOff val="10000"/>
                  </a:schemeClr>
                </a:solidFill>
                <a:latin typeface="Tahoma" pitchFamily="34" charset="0"/>
                <a:ea typeface="Tahoma" pitchFamily="34" charset="0"/>
                <a:cs typeface="Tahoma" pitchFamily="34" charset="0"/>
              </a:rPr>
              <a:t>case-base</a:t>
            </a:r>
            <a:endParaRPr lang="en-US" dirty="0">
              <a:solidFill>
                <a:schemeClr val="tx1">
                  <a:lumMod val="90000"/>
                  <a:lumOff val="10000"/>
                </a:schemeClr>
              </a:solidFill>
              <a:latin typeface="Tahoma" pitchFamily="34" charset="0"/>
              <a:ea typeface="Tahoma" pitchFamily="34" charset="0"/>
              <a:cs typeface="Tahoma" pitchFamily="34" charset="0"/>
            </a:endParaRPr>
          </a:p>
        </p:txBody>
      </p:sp>
      <p:sp>
        <p:nvSpPr>
          <p:cNvPr id="12" name="AutoShape 13"/>
          <p:cNvSpPr>
            <a:spLocks noChangeArrowheads="1"/>
          </p:cNvSpPr>
          <p:nvPr/>
        </p:nvSpPr>
        <p:spPr bwMode="auto">
          <a:xfrm>
            <a:off x="3048000" y="2819400"/>
            <a:ext cx="3657600" cy="1828800"/>
          </a:xfrm>
          <a:prstGeom prst="curvedUpArrow">
            <a:avLst>
              <a:gd name="adj1" fmla="val 40000"/>
              <a:gd name="adj2" fmla="val 80000"/>
              <a:gd name="adj3" fmla="val 33333"/>
            </a:avLst>
          </a:prstGeom>
          <a:gradFill rotWithShape="0">
            <a:gsLst>
              <a:gs pos="0">
                <a:srgbClr val="9966FF"/>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3" name="Freeform 14"/>
          <p:cNvSpPr>
            <a:spLocks/>
          </p:cNvSpPr>
          <p:nvPr/>
        </p:nvSpPr>
        <p:spPr bwMode="auto">
          <a:xfrm>
            <a:off x="914400" y="1447800"/>
            <a:ext cx="4013200" cy="2419350"/>
          </a:xfrm>
          <a:custGeom>
            <a:avLst/>
            <a:gdLst>
              <a:gd name="T0" fmla="*/ 1234 w 1234"/>
              <a:gd name="T1" fmla="*/ 0 h 1879"/>
              <a:gd name="T2" fmla="*/ 2 w 1234"/>
              <a:gd name="T3" fmla="*/ 1879 h 1879"/>
              <a:gd name="T4" fmla="*/ 117 w 1234"/>
              <a:gd name="T5" fmla="*/ 1843 h 1879"/>
              <a:gd name="T6" fmla="*/ 113 w 1234"/>
              <a:gd name="T7" fmla="*/ 1781 h 1879"/>
              <a:gd name="T8" fmla="*/ 101 w 1234"/>
              <a:gd name="T9" fmla="*/ 1697 h 1879"/>
              <a:gd name="T10" fmla="*/ 96 w 1234"/>
              <a:gd name="T11" fmla="*/ 1629 h 1879"/>
              <a:gd name="T12" fmla="*/ 105 w 1234"/>
              <a:gd name="T13" fmla="*/ 1559 h 1879"/>
              <a:gd name="T14" fmla="*/ 130 w 1234"/>
              <a:gd name="T15" fmla="*/ 1499 h 1879"/>
              <a:gd name="T16" fmla="*/ 162 w 1234"/>
              <a:gd name="T17" fmla="*/ 1455 h 1879"/>
              <a:gd name="T18" fmla="*/ 201 w 1234"/>
              <a:gd name="T19" fmla="*/ 1433 h 1879"/>
              <a:gd name="T20" fmla="*/ 256 w 1234"/>
              <a:gd name="T21" fmla="*/ 1435 h 1879"/>
              <a:gd name="T22" fmla="*/ 292 w 1234"/>
              <a:gd name="T23" fmla="*/ 1449 h 1879"/>
              <a:gd name="T24" fmla="*/ 328 w 1234"/>
              <a:gd name="T25" fmla="*/ 1497 h 1879"/>
              <a:gd name="T26" fmla="*/ 353 w 1234"/>
              <a:gd name="T27" fmla="*/ 1555 h 1879"/>
              <a:gd name="T28" fmla="*/ 364 w 1234"/>
              <a:gd name="T29" fmla="*/ 1617 h 1879"/>
              <a:gd name="T30" fmla="*/ 362 w 1234"/>
              <a:gd name="T31" fmla="*/ 1685 h 1879"/>
              <a:gd name="T32" fmla="*/ 353 w 1234"/>
              <a:gd name="T33" fmla="*/ 1747 h 1879"/>
              <a:gd name="T34" fmla="*/ 344 w 1234"/>
              <a:gd name="T35" fmla="*/ 1811 h 1879"/>
              <a:gd name="T36" fmla="*/ 349 w 1234"/>
              <a:gd name="T37" fmla="*/ 1871 h 1879"/>
              <a:gd name="T38" fmla="*/ 553 w 1234"/>
              <a:gd name="T39" fmla="*/ 1805 h 1879"/>
              <a:gd name="T40" fmla="*/ 555 w 1234"/>
              <a:gd name="T41" fmla="*/ 1721 h 1879"/>
              <a:gd name="T42" fmla="*/ 559 w 1234"/>
              <a:gd name="T43" fmla="*/ 1651 h 1879"/>
              <a:gd name="T44" fmla="*/ 568 w 1234"/>
              <a:gd name="T45" fmla="*/ 1591 h 1879"/>
              <a:gd name="T46" fmla="*/ 586 w 1234"/>
              <a:gd name="T47" fmla="*/ 1551 h 1879"/>
              <a:gd name="T48" fmla="*/ 612 w 1234"/>
              <a:gd name="T49" fmla="*/ 1529 h 1879"/>
              <a:gd name="T50" fmla="*/ 641 w 1234"/>
              <a:gd name="T51" fmla="*/ 1523 h 1879"/>
              <a:gd name="T52" fmla="*/ 676 w 1234"/>
              <a:gd name="T53" fmla="*/ 1525 h 1879"/>
              <a:gd name="T54" fmla="*/ 708 w 1234"/>
              <a:gd name="T55" fmla="*/ 1531 h 1879"/>
              <a:gd name="T56" fmla="*/ 748 w 1234"/>
              <a:gd name="T57" fmla="*/ 1535 h 1879"/>
              <a:gd name="T58" fmla="*/ 784 w 1234"/>
              <a:gd name="T59" fmla="*/ 1525 h 1879"/>
              <a:gd name="T60" fmla="*/ 817 w 1234"/>
              <a:gd name="T61" fmla="*/ 1503 h 1879"/>
              <a:gd name="T62" fmla="*/ 842 w 1234"/>
              <a:gd name="T63" fmla="*/ 1461 h 1879"/>
              <a:gd name="T64" fmla="*/ 856 w 1234"/>
              <a:gd name="T65" fmla="*/ 1409 h 1879"/>
              <a:gd name="T66" fmla="*/ 856 w 1234"/>
              <a:gd name="T67" fmla="*/ 1349 h 1879"/>
              <a:gd name="T68" fmla="*/ 856 w 1234"/>
              <a:gd name="T69" fmla="*/ 1283 h 1879"/>
              <a:gd name="T70" fmla="*/ 863 w 1234"/>
              <a:gd name="T71" fmla="*/ 1229 h 1879"/>
              <a:gd name="T72" fmla="*/ 878 w 1234"/>
              <a:gd name="T73" fmla="*/ 1185 h 1879"/>
              <a:gd name="T74" fmla="*/ 909 w 1234"/>
              <a:gd name="T75" fmla="*/ 1155 h 1879"/>
              <a:gd name="T76" fmla="*/ 942 w 1234"/>
              <a:gd name="T77" fmla="*/ 1137 h 1879"/>
              <a:gd name="T78" fmla="*/ 981 w 1234"/>
              <a:gd name="T79" fmla="*/ 1121 h 1879"/>
              <a:gd name="T80" fmla="*/ 1017 w 1234"/>
              <a:gd name="T81" fmla="*/ 1105 h 1879"/>
              <a:gd name="T82" fmla="*/ 1046 w 1234"/>
              <a:gd name="T83" fmla="*/ 1083 h 1879"/>
              <a:gd name="T84" fmla="*/ 1069 w 1234"/>
              <a:gd name="T85" fmla="*/ 1051 h 1879"/>
              <a:gd name="T86" fmla="*/ 1088 w 1234"/>
              <a:gd name="T87" fmla="*/ 1001 h 1879"/>
              <a:gd name="T88" fmla="*/ 1097 w 1234"/>
              <a:gd name="T89" fmla="*/ 937 h 1879"/>
              <a:gd name="T90" fmla="*/ 1093 w 1234"/>
              <a:gd name="T91" fmla="*/ 876 h 1879"/>
              <a:gd name="T92" fmla="*/ 1083 w 1234"/>
              <a:gd name="T93" fmla="*/ 796 h 1879"/>
              <a:gd name="T94" fmla="*/ 1076 w 1234"/>
              <a:gd name="T95" fmla="*/ 728 h 1879"/>
              <a:gd name="T96" fmla="*/ 1078 w 1234"/>
              <a:gd name="T97" fmla="*/ 662 h 1879"/>
              <a:gd name="T98" fmla="*/ 1089 w 1234"/>
              <a:gd name="T99" fmla="*/ 606 h 1879"/>
              <a:gd name="T100" fmla="*/ 1107 w 1234"/>
              <a:gd name="T101" fmla="*/ 556 h 1879"/>
              <a:gd name="T102" fmla="*/ 1134 w 1234"/>
              <a:gd name="T103" fmla="*/ 508 h 1879"/>
              <a:gd name="T104" fmla="*/ 1165 w 1234"/>
              <a:gd name="T105" fmla="*/ 480 h 1879"/>
              <a:gd name="T106" fmla="*/ 1195 w 1234"/>
              <a:gd name="T107" fmla="*/ 468 h 1879"/>
              <a:gd name="T108" fmla="*/ 1234 w 1234"/>
              <a:gd name="T109" fmla="*/ 468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4" h="1879">
                <a:moveTo>
                  <a:pt x="1234" y="468"/>
                </a:moveTo>
                <a:lnTo>
                  <a:pt x="1234" y="0"/>
                </a:lnTo>
                <a:lnTo>
                  <a:pt x="0" y="0"/>
                </a:lnTo>
                <a:lnTo>
                  <a:pt x="2" y="1879"/>
                </a:lnTo>
                <a:lnTo>
                  <a:pt x="111" y="1879"/>
                </a:lnTo>
                <a:lnTo>
                  <a:pt x="117" y="1843"/>
                </a:lnTo>
                <a:lnTo>
                  <a:pt x="117" y="1817"/>
                </a:lnTo>
                <a:lnTo>
                  <a:pt x="113" y="1781"/>
                </a:lnTo>
                <a:lnTo>
                  <a:pt x="107" y="1743"/>
                </a:lnTo>
                <a:lnTo>
                  <a:pt x="101" y="1697"/>
                </a:lnTo>
                <a:lnTo>
                  <a:pt x="97" y="1661"/>
                </a:lnTo>
                <a:lnTo>
                  <a:pt x="96" y="1629"/>
                </a:lnTo>
                <a:lnTo>
                  <a:pt x="100" y="1593"/>
                </a:lnTo>
                <a:lnTo>
                  <a:pt x="105" y="1559"/>
                </a:lnTo>
                <a:lnTo>
                  <a:pt x="117" y="1525"/>
                </a:lnTo>
                <a:lnTo>
                  <a:pt x="130" y="1499"/>
                </a:lnTo>
                <a:lnTo>
                  <a:pt x="145" y="1473"/>
                </a:lnTo>
                <a:lnTo>
                  <a:pt x="162" y="1455"/>
                </a:lnTo>
                <a:lnTo>
                  <a:pt x="183" y="1439"/>
                </a:lnTo>
                <a:lnTo>
                  <a:pt x="201" y="1433"/>
                </a:lnTo>
                <a:lnTo>
                  <a:pt x="226" y="1431"/>
                </a:lnTo>
                <a:lnTo>
                  <a:pt x="256" y="1435"/>
                </a:lnTo>
                <a:lnTo>
                  <a:pt x="275" y="1439"/>
                </a:lnTo>
                <a:lnTo>
                  <a:pt x="292" y="1449"/>
                </a:lnTo>
                <a:lnTo>
                  <a:pt x="308" y="1467"/>
                </a:lnTo>
                <a:lnTo>
                  <a:pt x="328" y="1497"/>
                </a:lnTo>
                <a:lnTo>
                  <a:pt x="341" y="1525"/>
                </a:lnTo>
                <a:lnTo>
                  <a:pt x="353" y="1555"/>
                </a:lnTo>
                <a:lnTo>
                  <a:pt x="359" y="1587"/>
                </a:lnTo>
                <a:lnTo>
                  <a:pt x="364" y="1617"/>
                </a:lnTo>
                <a:lnTo>
                  <a:pt x="364" y="1651"/>
                </a:lnTo>
                <a:lnTo>
                  <a:pt x="362" y="1685"/>
                </a:lnTo>
                <a:lnTo>
                  <a:pt x="357" y="1717"/>
                </a:lnTo>
                <a:lnTo>
                  <a:pt x="353" y="1747"/>
                </a:lnTo>
                <a:lnTo>
                  <a:pt x="348" y="1779"/>
                </a:lnTo>
                <a:lnTo>
                  <a:pt x="344" y="1811"/>
                </a:lnTo>
                <a:lnTo>
                  <a:pt x="344" y="1839"/>
                </a:lnTo>
                <a:lnTo>
                  <a:pt x="349" y="1871"/>
                </a:lnTo>
                <a:lnTo>
                  <a:pt x="555" y="1871"/>
                </a:lnTo>
                <a:lnTo>
                  <a:pt x="553" y="1805"/>
                </a:lnTo>
                <a:lnTo>
                  <a:pt x="555" y="1757"/>
                </a:lnTo>
                <a:lnTo>
                  <a:pt x="555" y="1721"/>
                </a:lnTo>
                <a:lnTo>
                  <a:pt x="556" y="1687"/>
                </a:lnTo>
                <a:lnTo>
                  <a:pt x="559" y="1651"/>
                </a:lnTo>
                <a:lnTo>
                  <a:pt x="563" y="1615"/>
                </a:lnTo>
                <a:lnTo>
                  <a:pt x="568" y="1591"/>
                </a:lnTo>
                <a:lnTo>
                  <a:pt x="576" y="1569"/>
                </a:lnTo>
                <a:lnTo>
                  <a:pt x="586" y="1551"/>
                </a:lnTo>
                <a:lnTo>
                  <a:pt x="598" y="1537"/>
                </a:lnTo>
                <a:lnTo>
                  <a:pt x="612" y="1529"/>
                </a:lnTo>
                <a:lnTo>
                  <a:pt x="627" y="1525"/>
                </a:lnTo>
                <a:lnTo>
                  <a:pt x="641" y="1523"/>
                </a:lnTo>
                <a:lnTo>
                  <a:pt x="659" y="1523"/>
                </a:lnTo>
                <a:lnTo>
                  <a:pt x="676" y="1525"/>
                </a:lnTo>
                <a:lnTo>
                  <a:pt x="690" y="1529"/>
                </a:lnTo>
                <a:lnTo>
                  <a:pt x="708" y="1531"/>
                </a:lnTo>
                <a:lnTo>
                  <a:pt x="727" y="1535"/>
                </a:lnTo>
                <a:lnTo>
                  <a:pt x="748" y="1535"/>
                </a:lnTo>
                <a:lnTo>
                  <a:pt x="766" y="1531"/>
                </a:lnTo>
                <a:lnTo>
                  <a:pt x="784" y="1525"/>
                </a:lnTo>
                <a:lnTo>
                  <a:pt x="803" y="1517"/>
                </a:lnTo>
                <a:lnTo>
                  <a:pt x="817" y="1503"/>
                </a:lnTo>
                <a:lnTo>
                  <a:pt x="832" y="1485"/>
                </a:lnTo>
                <a:lnTo>
                  <a:pt x="842" y="1461"/>
                </a:lnTo>
                <a:lnTo>
                  <a:pt x="851" y="1435"/>
                </a:lnTo>
                <a:lnTo>
                  <a:pt x="856" y="1409"/>
                </a:lnTo>
                <a:lnTo>
                  <a:pt x="858" y="1379"/>
                </a:lnTo>
                <a:lnTo>
                  <a:pt x="856" y="1349"/>
                </a:lnTo>
                <a:lnTo>
                  <a:pt x="855" y="1317"/>
                </a:lnTo>
                <a:lnTo>
                  <a:pt x="856" y="1283"/>
                </a:lnTo>
                <a:lnTo>
                  <a:pt x="859" y="1257"/>
                </a:lnTo>
                <a:lnTo>
                  <a:pt x="863" y="1229"/>
                </a:lnTo>
                <a:lnTo>
                  <a:pt x="870" y="1203"/>
                </a:lnTo>
                <a:lnTo>
                  <a:pt x="878" y="1185"/>
                </a:lnTo>
                <a:lnTo>
                  <a:pt x="892" y="1167"/>
                </a:lnTo>
                <a:lnTo>
                  <a:pt x="909" y="1155"/>
                </a:lnTo>
                <a:lnTo>
                  <a:pt x="926" y="1145"/>
                </a:lnTo>
                <a:lnTo>
                  <a:pt x="942" y="1137"/>
                </a:lnTo>
                <a:lnTo>
                  <a:pt x="959" y="1129"/>
                </a:lnTo>
                <a:lnTo>
                  <a:pt x="981" y="1121"/>
                </a:lnTo>
                <a:lnTo>
                  <a:pt x="998" y="1115"/>
                </a:lnTo>
                <a:lnTo>
                  <a:pt x="1017" y="1105"/>
                </a:lnTo>
                <a:lnTo>
                  <a:pt x="1031" y="1095"/>
                </a:lnTo>
                <a:lnTo>
                  <a:pt x="1046" y="1083"/>
                </a:lnTo>
                <a:lnTo>
                  <a:pt x="1058" y="1067"/>
                </a:lnTo>
                <a:lnTo>
                  <a:pt x="1069" y="1051"/>
                </a:lnTo>
                <a:lnTo>
                  <a:pt x="1080" y="1025"/>
                </a:lnTo>
                <a:lnTo>
                  <a:pt x="1088" y="1001"/>
                </a:lnTo>
                <a:lnTo>
                  <a:pt x="1094" y="973"/>
                </a:lnTo>
                <a:lnTo>
                  <a:pt x="1097" y="937"/>
                </a:lnTo>
                <a:lnTo>
                  <a:pt x="1095" y="908"/>
                </a:lnTo>
                <a:lnTo>
                  <a:pt x="1093" y="876"/>
                </a:lnTo>
                <a:lnTo>
                  <a:pt x="1088" y="838"/>
                </a:lnTo>
                <a:lnTo>
                  <a:pt x="1083" y="796"/>
                </a:lnTo>
                <a:lnTo>
                  <a:pt x="1077" y="758"/>
                </a:lnTo>
                <a:lnTo>
                  <a:pt x="1076" y="728"/>
                </a:lnTo>
                <a:lnTo>
                  <a:pt x="1076" y="700"/>
                </a:lnTo>
                <a:lnTo>
                  <a:pt x="1078" y="662"/>
                </a:lnTo>
                <a:lnTo>
                  <a:pt x="1084" y="630"/>
                </a:lnTo>
                <a:lnTo>
                  <a:pt x="1089" y="606"/>
                </a:lnTo>
                <a:lnTo>
                  <a:pt x="1096" y="582"/>
                </a:lnTo>
                <a:lnTo>
                  <a:pt x="1107" y="556"/>
                </a:lnTo>
                <a:lnTo>
                  <a:pt x="1119" y="530"/>
                </a:lnTo>
                <a:lnTo>
                  <a:pt x="1134" y="508"/>
                </a:lnTo>
                <a:lnTo>
                  <a:pt x="1150" y="490"/>
                </a:lnTo>
                <a:lnTo>
                  <a:pt x="1165" y="480"/>
                </a:lnTo>
                <a:lnTo>
                  <a:pt x="1179" y="472"/>
                </a:lnTo>
                <a:lnTo>
                  <a:pt x="1195" y="468"/>
                </a:lnTo>
                <a:lnTo>
                  <a:pt x="1215" y="468"/>
                </a:lnTo>
                <a:lnTo>
                  <a:pt x="1234" y="468"/>
                </a:lnTo>
                <a:close/>
              </a:path>
            </a:pathLst>
          </a:custGeom>
          <a:solidFill>
            <a:srgbClr val="CC99FF"/>
          </a:solidFill>
          <a:ln w="14288">
            <a:solidFill>
              <a:srgbClr val="CC99FF"/>
            </a:solidFill>
            <a:prstDash val="solid"/>
            <a:round/>
            <a:headEnd/>
            <a:tailEnd/>
          </a:ln>
        </p:spPr>
        <p:txBody>
          <a:bodyPr/>
          <a:lstStyle/>
          <a:p>
            <a:endParaRPr lang="en-US"/>
          </a:p>
        </p:txBody>
      </p:sp>
      <p:sp>
        <p:nvSpPr>
          <p:cNvPr id="14" name="Text Box 15"/>
          <p:cNvSpPr txBox="1">
            <a:spLocks noChangeArrowheads="1"/>
          </p:cNvSpPr>
          <p:nvPr/>
        </p:nvSpPr>
        <p:spPr bwMode="auto">
          <a:xfrm>
            <a:off x="1047750" y="1600032"/>
            <a:ext cx="2030043"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r>
              <a:rPr lang="en-US" sz="3200" b="1" dirty="0">
                <a:solidFill>
                  <a:schemeClr val="tx2"/>
                </a:solidFill>
                <a:effectLst>
                  <a:outerShdw blurRad="38100" dist="38100" dir="2700000" algn="tl">
                    <a:srgbClr val="C0C0C0"/>
                  </a:outerShdw>
                </a:effectLst>
                <a:latin typeface="+mj-lt"/>
              </a:rPr>
              <a:t>RETRIEVE</a:t>
            </a:r>
          </a:p>
          <a:p>
            <a:r>
              <a:rPr lang="en-US" sz="2800" dirty="0">
                <a:solidFill>
                  <a:srgbClr val="FF0000"/>
                </a:solidFill>
                <a:latin typeface="Tahoma" pitchFamily="34" charset="0"/>
                <a:ea typeface="Tahoma" pitchFamily="34" charset="0"/>
                <a:cs typeface="Tahoma" pitchFamily="34" charset="0"/>
              </a:rPr>
              <a:t>find similar </a:t>
            </a:r>
          </a:p>
          <a:p>
            <a:r>
              <a:rPr lang="en-US" sz="2800" dirty="0">
                <a:solidFill>
                  <a:srgbClr val="FF0000"/>
                </a:solidFill>
                <a:latin typeface="Tahoma" pitchFamily="34" charset="0"/>
                <a:ea typeface="Tahoma" pitchFamily="34" charset="0"/>
                <a:cs typeface="Tahoma" pitchFamily="34" charset="0"/>
              </a:rPr>
              <a:t>problems</a:t>
            </a:r>
          </a:p>
        </p:txBody>
      </p:sp>
    </p:spTree>
    <p:extLst>
      <p:ext uri="{BB962C8B-B14F-4D97-AF65-F5344CB8AC3E}">
        <p14:creationId xmlns:p14="http://schemas.microsoft.com/office/powerpoint/2010/main" val="721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par>
                          <p:cTn id="15" fill="hold">
                            <p:stCondLst>
                              <p:cond delay="500"/>
                            </p:stCondLst>
                            <p:childTnLst>
                              <p:par>
                                <p:cTn id="16" presetID="4" presetClass="entr" presetSubtype="32"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ox(out)">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par>
                          <p:cTn id="23" fill="hold">
                            <p:stCondLst>
                              <p:cond delay="500"/>
                            </p:stCondLst>
                            <p:childTnLst>
                              <p:par>
                                <p:cTn id="24" presetID="4" presetClass="entr" presetSubtype="32"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ox(ou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par>
                          <p:cTn id="31" fill="hold">
                            <p:stCondLst>
                              <p:cond delay="500"/>
                            </p:stCondLst>
                            <p:childTnLst>
                              <p:par>
                                <p:cTn id="32" presetID="4" presetClass="entr" presetSubtype="32"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ox(ou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gtEl>
                                        <p:attrNameLst>
                                          <p:attrName>style.visibility</p:attrName>
                                        </p:attrNameLst>
                                      </p:cBhvr>
                                      <p:to>
                                        <p:strVal val="visible"/>
                                      </p:to>
                                    </p:set>
                                  </p:childTnLst>
                                </p:cTn>
                              </p:par>
                            </p:childTnLst>
                          </p:cTn>
                        </p:par>
                        <p:par>
                          <p:cTn id="39" fill="hold">
                            <p:stCondLst>
                              <p:cond delay="500"/>
                            </p:stCondLst>
                            <p:childTnLst>
                              <p:par>
                                <p:cTn id="40" presetID="4" presetClass="entr" presetSubtype="32"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ou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utoUpdateAnimBg="0"/>
      <p:bldP spid="9" grpId="0" autoUpdateAnimBg="0"/>
      <p:bldP spid="10" grpId="0" autoUpdateAnimBg="0"/>
      <p:bldP spid="11" grpId="0" autoUpdateAnimBg="0"/>
      <p:bldP spid="12" grpId="0" animBg="1"/>
      <p:bldP spid="13" grpId="0" animBg="1"/>
      <p:bldP spid="1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smtClean="0">
                <a:latin typeface="Calibri" pitchFamily="34" charset="0"/>
                <a:cs typeface="Calibri" pitchFamily="34" charset="0"/>
              </a:rPr>
              <a:t>Case Retrieval</a:t>
            </a:r>
            <a:endParaRPr lang="en-US" sz="60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8579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4400" dirty="0"/>
              <a:t>What is </a:t>
            </a:r>
            <a:r>
              <a:rPr lang="en-US" sz="4400" dirty="0" smtClean="0"/>
              <a:t>Case Retrieval?</a:t>
            </a:r>
            <a:endParaRPr lang="en-US" sz="4400" dirty="0"/>
          </a:p>
        </p:txBody>
      </p:sp>
      <p:sp>
        <p:nvSpPr>
          <p:cNvPr id="3" name="Content Placeholder 2"/>
          <p:cNvSpPr>
            <a:spLocks noGrp="1"/>
          </p:cNvSpPr>
          <p:nvPr>
            <p:ph sz="quarter" idx="1"/>
          </p:nvPr>
        </p:nvSpPr>
        <p:spPr>
          <a:xfrm>
            <a:off x="457200" y="1219200"/>
            <a:ext cx="8229600" cy="5257800"/>
          </a:xfrm>
        </p:spPr>
        <p:txBody>
          <a:bodyPr>
            <a:normAutofit/>
          </a:bodyPr>
          <a:lstStyle/>
          <a:p>
            <a:r>
              <a:rPr lang="en-US" sz="3200" dirty="0" smtClean="0"/>
              <a:t>Usually regarded as the most important in CBR cycle</a:t>
            </a:r>
          </a:p>
          <a:p>
            <a:r>
              <a:rPr lang="en-US" sz="3200" dirty="0" smtClean="0"/>
              <a:t>Various approach have been developed to retrieve similar cases in CBR</a:t>
            </a:r>
          </a:p>
          <a:p>
            <a:r>
              <a:rPr lang="en-US" sz="3200" dirty="0" smtClean="0"/>
              <a:t>Similarity measure are used in the CBR retrieval process</a:t>
            </a:r>
          </a:p>
          <a:p>
            <a:r>
              <a:rPr lang="en-US" sz="3200" dirty="0" smtClean="0"/>
              <a:t>Poor reasoning resulted from poor similarity measure</a:t>
            </a:r>
          </a:p>
          <a:p>
            <a:endParaRPr lang="en-US" sz="3200" dirty="0" smtClean="0"/>
          </a:p>
          <a:p>
            <a:endParaRPr lang="en-US" sz="3200" dirty="0" smtClean="0"/>
          </a:p>
        </p:txBody>
      </p:sp>
    </p:spTree>
    <p:extLst>
      <p:ext uri="{BB962C8B-B14F-4D97-AF65-F5344CB8AC3E}">
        <p14:creationId xmlns:p14="http://schemas.microsoft.com/office/powerpoint/2010/main" val="3063299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4400" dirty="0"/>
              <a:t>What is </a:t>
            </a:r>
            <a:r>
              <a:rPr lang="en-US" sz="4400" dirty="0" smtClean="0"/>
              <a:t>Similarity measure?</a:t>
            </a:r>
            <a:endParaRPr lang="en-US" sz="4400" dirty="0"/>
          </a:p>
        </p:txBody>
      </p:sp>
      <p:sp>
        <p:nvSpPr>
          <p:cNvPr id="3" name="Content Placeholder 2"/>
          <p:cNvSpPr>
            <a:spLocks noGrp="1"/>
          </p:cNvSpPr>
          <p:nvPr>
            <p:ph sz="quarter" idx="1"/>
          </p:nvPr>
        </p:nvSpPr>
        <p:spPr>
          <a:xfrm>
            <a:off x="457200" y="1219200"/>
            <a:ext cx="8229600" cy="5257800"/>
          </a:xfrm>
        </p:spPr>
        <p:txBody>
          <a:bodyPr>
            <a:normAutofit/>
          </a:bodyPr>
          <a:lstStyle/>
          <a:p>
            <a:r>
              <a:rPr lang="en-US" sz="3200" dirty="0" smtClean="0"/>
              <a:t>Similarity measure is used in problem solving and reasoning to match a previous experience/case (case-base) with the new unseen problem to find solution.</a:t>
            </a:r>
          </a:p>
          <a:p>
            <a:r>
              <a:rPr lang="en-US" sz="3200" dirty="0" smtClean="0"/>
              <a:t>It is the heart of CBR system!</a:t>
            </a:r>
          </a:p>
          <a:p>
            <a:r>
              <a:rPr lang="en-US" sz="3200" dirty="0" smtClean="0"/>
              <a:t>Can be call as case matching in CBR – match new case with the previous cases from the case-base to find solution.</a:t>
            </a:r>
          </a:p>
        </p:txBody>
      </p:sp>
    </p:spTree>
    <p:extLst>
      <p:ext uri="{BB962C8B-B14F-4D97-AF65-F5344CB8AC3E}">
        <p14:creationId xmlns:p14="http://schemas.microsoft.com/office/powerpoint/2010/main" val="1670098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4400" dirty="0"/>
              <a:t>What is </a:t>
            </a:r>
            <a:r>
              <a:rPr lang="en-US" sz="4400" dirty="0" smtClean="0"/>
              <a:t>Similarity measure?</a:t>
            </a:r>
            <a:endParaRPr lang="en-US" sz="4400" dirty="0"/>
          </a:p>
        </p:txBody>
      </p:sp>
      <p:sp>
        <p:nvSpPr>
          <p:cNvPr id="3" name="Content Placeholder 2"/>
          <p:cNvSpPr>
            <a:spLocks noGrp="1"/>
          </p:cNvSpPr>
          <p:nvPr>
            <p:ph sz="quarter" idx="1"/>
          </p:nvPr>
        </p:nvSpPr>
        <p:spPr>
          <a:xfrm>
            <a:off x="457200" y="1219200"/>
            <a:ext cx="8229600" cy="5257800"/>
          </a:xfrm>
        </p:spPr>
        <p:txBody>
          <a:bodyPr>
            <a:normAutofit/>
          </a:bodyPr>
          <a:lstStyle/>
          <a:p>
            <a:r>
              <a:rPr lang="en-US" sz="3200" dirty="0"/>
              <a:t>Purpose of similarity:</a:t>
            </a:r>
          </a:p>
          <a:p>
            <a:pPr lvl="1"/>
            <a:r>
              <a:rPr lang="en-US" sz="2800" dirty="0" smtClean="0"/>
              <a:t>Select </a:t>
            </a:r>
            <a:r>
              <a:rPr lang="en-US" sz="2800" dirty="0"/>
              <a:t>cases that can be adapted easily to the current problem</a:t>
            </a:r>
          </a:p>
          <a:p>
            <a:pPr lvl="1"/>
            <a:r>
              <a:rPr lang="en-US" sz="2800" dirty="0" smtClean="0"/>
              <a:t>Select </a:t>
            </a:r>
            <a:r>
              <a:rPr lang="en-US" sz="2800" dirty="0"/>
              <a:t>cases that have (nearly) the same </a:t>
            </a:r>
            <a:r>
              <a:rPr lang="en-US" sz="2800" dirty="0" smtClean="0"/>
              <a:t>solution </a:t>
            </a:r>
            <a:r>
              <a:rPr lang="en-US" sz="2800" dirty="0"/>
              <a:t>than the current </a:t>
            </a:r>
            <a:r>
              <a:rPr lang="en-US" sz="2800" dirty="0" smtClean="0"/>
              <a:t>problem</a:t>
            </a:r>
          </a:p>
          <a:p>
            <a:r>
              <a:rPr lang="en-US" sz="3200" dirty="0"/>
              <a:t>Basic assumption: </a:t>
            </a:r>
            <a:r>
              <a:rPr lang="en-US" sz="3200" b="1" dirty="0"/>
              <a:t>similar problems have similar </a:t>
            </a:r>
            <a:r>
              <a:rPr lang="en-US" sz="3200" b="1" dirty="0" smtClean="0"/>
              <a:t>solutions</a:t>
            </a:r>
          </a:p>
          <a:p>
            <a:r>
              <a:rPr lang="en-US" sz="3200" dirty="0"/>
              <a:t>Goal of similarity modeling: provide a good approximation</a:t>
            </a:r>
            <a:endParaRPr lang="en-US" sz="3200" dirty="0" smtClean="0"/>
          </a:p>
        </p:txBody>
      </p:sp>
    </p:spTree>
    <p:extLst>
      <p:ext uri="{BB962C8B-B14F-4D97-AF65-F5344CB8AC3E}">
        <p14:creationId xmlns:p14="http://schemas.microsoft.com/office/powerpoint/2010/main" val="795519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GB" dirty="0"/>
          </a:p>
        </p:txBody>
      </p:sp>
      <p:pic>
        <p:nvPicPr>
          <p:cNvPr id="4" name="Content Placeholder 3"/>
          <p:cNvPicPr>
            <a:picLocks noGrp="1" noChangeAspect="1"/>
          </p:cNvPicPr>
          <p:nvPr>
            <p:ph sz="quarter" idx="1"/>
          </p:nvPr>
        </p:nvPicPr>
        <p:blipFill>
          <a:blip r:embed="rId2"/>
          <a:stretch>
            <a:fillRect/>
          </a:stretch>
        </p:blipFill>
        <p:spPr>
          <a:xfrm>
            <a:off x="1447800" y="1600200"/>
            <a:ext cx="5638800" cy="4718328"/>
          </a:xfrm>
          <a:prstGeom prst="rect">
            <a:avLst/>
          </a:prstGeom>
        </p:spPr>
      </p:pic>
    </p:spTree>
    <p:extLst>
      <p:ext uri="{BB962C8B-B14F-4D97-AF65-F5344CB8AC3E}">
        <p14:creationId xmlns:p14="http://schemas.microsoft.com/office/powerpoint/2010/main" val="338209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Similarity..</a:t>
            </a:r>
            <a:endParaRPr lang="en-US" sz="4400" dirty="0"/>
          </a:p>
        </p:txBody>
      </p:sp>
      <p:sp>
        <p:nvSpPr>
          <p:cNvPr id="3" name="Content Placeholder 2"/>
          <p:cNvSpPr>
            <a:spLocks noGrp="1"/>
          </p:cNvSpPr>
          <p:nvPr>
            <p:ph sz="quarter" idx="1"/>
          </p:nvPr>
        </p:nvSpPr>
        <p:spPr>
          <a:xfrm>
            <a:off x="457200" y="1219200"/>
            <a:ext cx="8458200" cy="4937760"/>
          </a:xfrm>
        </p:spPr>
        <p:txBody>
          <a:bodyPr>
            <a:normAutofit/>
          </a:bodyPr>
          <a:lstStyle/>
          <a:p>
            <a:r>
              <a:rPr lang="en-US" sz="3200" dirty="0" smtClean="0"/>
              <a:t>There are two type of similarity:-</a:t>
            </a:r>
          </a:p>
          <a:p>
            <a:pPr lvl="1"/>
            <a:r>
              <a:rPr lang="en-US" sz="2900" dirty="0"/>
              <a:t>Local Similarity</a:t>
            </a:r>
          </a:p>
          <a:p>
            <a:pPr lvl="2"/>
            <a:r>
              <a:rPr lang="en-US" sz="2600" dirty="0" smtClean="0"/>
              <a:t>Used to compute the similarity between query (new problem) and case attributes values – </a:t>
            </a:r>
            <a:r>
              <a:rPr lang="en-US" sz="2600" b="1" dirty="0" smtClean="0">
                <a:solidFill>
                  <a:srgbClr val="C00000"/>
                </a:solidFill>
              </a:rPr>
              <a:t>feature level</a:t>
            </a:r>
          </a:p>
          <a:p>
            <a:pPr lvl="1"/>
            <a:r>
              <a:rPr lang="en-US" sz="2900" dirty="0" smtClean="0"/>
              <a:t>Global Similarity</a:t>
            </a:r>
          </a:p>
          <a:p>
            <a:pPr lvl="2"/>
            <a:r>
              <a:rPr lang="en-US" sz="2600" dirty="0" smtClean="0"/>
              <a:t>Global similarity is a build up from number of local similarity function. It is a weight sum of the local similarity – </a:t>
            </a:r>
            <a:r>
              <a:rPr lang="en-US" sz="2600" b="1" dirty="0" smtClean="0">
                <a:solidFill>
                  <a:srgbClr val="C00000"/>
                </a:solidFill>
              </a:rPr>
              <a:t>case/object </a:t>
            </a:r>
            <a:r>
              <a:rPr lang="en-US" sz="2600" b="1" dirty="0">
                <a:solidFill>
                  <a:srgbClr val="C00000"/>
                </a:solidFill>
              </a:rPr>
              <a:t>level</a:t>
            </a:r>
            <a:endParaRPr lang="en-US" sz="2600" dirty="0" smtClean="0"/>
          </a:p>
          <a:p>
            <a:pPr lvl="2"/>
            <a:endParaRPr lang="en-US" sz="2600" dirty="0" smtClean="0"/>
          </a:p>
          <a:p>
            <a:pPr lvl="1"/>
            <a:endParaRPr lang="en-US" sz="2500" dirty="0"/>
          </a:p>
        </p:txBody>
      </p:sp>
    </p:spTree>
    <p:extLst>
      <p:ext uri="{BB962C8B-B14F-4D97-AF65-F5344CB8AC3E}">
        <p14:creationId xmlns:p14="http://schemas.microsoft.com/office/powerpoint/2010/main" val="3534438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libri" pitchFamily="34" charset="0"/>
                <a:cs typeface="Calibri" pitchFamily="34" charset="0"/>
              </a:rPr>
              <a:t>What You’ll Learn </a:t>
            </a:r>
            <a:endParaRPr lang="en-US" sz="4400" dirty="0">
              <a:latin typeface="Calibri" pitchFamily="34" charset="0"/>
              <a:cs typeface="Calibri" pitchFamily="34" charset="0"/>
            </a:endParaRPr>
          </a:p>
        </p:txBody>
      </p:sp>
      <p:sp>
        <p:nvSpPr>
          <p:cNvPr id="3" name="Content Placeholder 2"/>
          <p:cNvSpPr>
            <a:spLocks noGrp="1"/>
          </p:cNvSpPr>
          <p:nvPr>
            <p:ph idx="1"/>
          </p:nvPr>
        </p:nvSpPr>
        <p:spPr/>
        <p:txBody>
          <a:bodyPr>
            <a:normAutofit/>
          </a:bodyPr>
          <a:lstStyle/>
          <a:p>
            <a:pPr lvl="0"/>
            <a:r>
              <a:rPr lang="en-US" sz="3200" smtClean="0"/>
              <a:t>Case-Based </a:t>
            </a:r>
            <a:r>
              <a:rPr lang="en-US" sz="3200" dirty="0"/>
              <a:t>Reasoning (CBR)</a:t>
            </a:r>
          </a:p>
          <a:p>
            <a:pPr lvl="1"/>
            <a:r>
              <a:rPr lang="en-US" sz="2800" dirty="0"/>
              <a:t>Overview of CBR</a:t>
            </a:r>
          </a:p>
          <a:p>
            <a:pPr lvl="1"/>
            <a:r>
              <a:rPr lang="en-US" sz="2800" dirty="0"/>
              <a:t>CBR </a:t>
            </a:r>
            <a:r>
              <a:rPr lang="en-US" sz="2800" dirty="0" smtClean="0"/>
              <a:t>Cycle </a:t>
            </a:r>
            <a:r>
              <a:rPr lang="en-US" sz="2800" dirty="0"/>
              <a:t>&amp; </a:t>
            </a:r>
            <a:r>
              <a:rPr lang="en-US" sz="2800" dirty="0" smtClean="0"/>
              <a:t>System</a:t>
            </a:r>
          </a:p>
          <a:p>
            <a:pPr lvl="1"/>
            <a:r>
              <a:rPr lang="en-US" sz="2800" dirty="0"/>
              <a:t>Similarity in CBR</a:t>
            </a:r>
          </a:p>
          <a:p>
            <a:pPr lvl="1"/>
            <a:r>
              <a:rPr lang="en-US" sz="2800" dirty="0" smtClean="0"/>
              <a:t>Case-based </a:t>
            </a:r>
            <a:r>
              <a:rPr lang="en-US" sz="2800" dirty="0"/>
              <a:t>vs. Rule Base Expert System: Knowledge Representation</a:t>
            </a:r>
          </a:p>
          <a:p>
            <a:pPr lvl="1"/>
            <a:r>
              <a:rPr lang="en-US" sz="2800" dirty="0" smtClean="0"/>
              <a:t>Type </a:t>
            </a:r>
            <a:r>
              <a:rPr lang="en-US" sz="2800" dirty="0"/>
              <a:t>of Applications</a:t>
            </a:r>
          </a:p>
          <a:p>
            <a:endParaRPr lang="en-US" dirty="0"/>
          </a:p>
        </p:txBody>
      </p:sp>
    </p:spTree>
    <p:extLst>
      <p:ext uri="{BB962C8B-B14F-4D97-AF65-F5344CB8AC3E}">
        <p14:creationId xmlns:p14="http://schemas.microsoft.com/office/powerpoint/2010/main" val="30252750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Similarity..</a:t>
            </a:r>
            <a:endParaRPr lang="en-US" sz="4400" dirty="0"/>
          </a:p>
        </p:txBody>
      </p:sp>
      <p:sp>
        <p:nvSpPr>
          <p:cNvPr id="3" name="Content Placeholder 2"/>
          <p:cNvSpPr>
            <a:spLocks noGrp="1"/>
          </p:cNvSpPr>
          <p:nvPr>
            <p:ph sz="quarter" idx="1"/>
          </p:nvPr>
        </p:nvSpPr>
        <p:spPr>
          <a:xfrm>
            <a:off x="457200" y="1219200"/>
            <a:ext cx="8458200" cy="5334000"/>
          </a:xfrm>
        </p:spPr>
        <p:txBody>
          <a:bodyPr>
            <a:normAutofit/>
          </a:bodyPr>
          <a:lstStyle/>
          <a:p>
            <a:pPr marL="594360" lvl="2" indent="0">
              <a:buNone/>
            </a:pPr>
            <a:r>
              <a:rPr lang="en-US" sz="2800" dirty="0" smtClean="0"/>
              <a:t>The similarity measurement for local similarity is calculate between each attributes values, while Global Similarities is calculated between each cases.</a:t>
            </a:r>
          </a:p>
          <a:p>
            <a:pPr marL="594360" lvl="2" indent="0">
              <a:buNone/>
            </a:pPr>
            <a:endParaRPr lang="en-US" sz="2800" dirty="0"/>
          </a:p>
          <a:p>
            <a:pPr marL="594360" lvl="2" indent="0">
              <a:buNone/>
            </a:pPr>
            <a:endParaRPr lang="en-US" sz="2800" dirty="0" smtClean="0"/>
          </a:p>
          <a:p>
            <a:pPr marL="594360" lvl="2" indent="0">
              <a:buNone/>
            </a:pPr>
            <a:endParaRPr lang="en-US" sz="2800" dirty="0"/>
          </a:p>
          <a:p>
            <a:pPr marL="594360" lvl="2" indent="0">
              <a:buNone/>
            </a:pPr>
            <a:endParaRPr lang="en-US" sz="2800" dirty="0" smtClean="0"/>
          </a:p>
          <a:p>
            <a:pPr marL="594360" lvl="2" indent="0">
              <a:buNone/>
            </a:pPr>
            <a:endParaRPr lang="en-US" sz="2800" dirty="0"/>
          </a:p>
          <a:p>
            <a:pPr marL="594360" lvl="2" indent="0">
              <a:buNone/>
            </a:pPr>
            <a:endParaRPr lang="en-US" sz="2800" dirty="0" smtClean="0"/>
          </a:p>
          <a:p>
            <a:pPr marL="594360" lvl="2" indent="0" algn="ctr">
              <a:buNone/>
            </a:pPr>
            <a:endParaRPr lang="en-US" sz="2400" dirty="0" smtClean="0"/>
          </a:p>
          <a:p>
            <a:pPr marL="594360" lvl="2" indent="0" algn="ctr">
              <a:buNone/>
            </a:pPr>
            <a:r>
              <a:rPr lang="en-US" sz="2400" dirty="0" smtClean="0"/>
              <a:t>Relationship between Local (SL) &amp; Global Similarities</a:t>
            </a:r>
          </a:p>
          <a:p>
            <a:pPr lvl="1"/>
            <a:endParaRPr lang="en-US" sz="2500" dirty="0"/>
          </a:p>
        </p:txBody>
      </p:sp>
      <p:sp>
        <p:nvSpPr>
          <p:cNvPr id="4" name="Oval 3"/>
          <p:cNvSpPr/>
          <p:nvPr/>
        </p:nvSpPr>
        <p:spPr>
          <a:xfrm>
            <a:off x="1676400" y="3124200"/>
            <a:ext cx="5943600" cy="2743200"/>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r>
              <a:rPr lang="en-US" dirty="0" smtClean="0"/>
              <a:t>    </a:t>
            </a:r>
            <a:r>
              <a:rPr lang="en-US" sz="2800" b="1" dirty="0" smtClean="0">
                <a:solidFill>
                  <a:schemeClr val="bg2">
                    <a:lumMod val="10000"/>
                  </a:schemeClr>
                </a:solidFill>
              </a:rPr>
              <a:t>Global Similarity</a:t>
            </a:r>
            <a:endParaRPr lang="en-US" sz="2800" b="1" dirty="0">
              <a:solidFill>
                <a:schemeClr val="bg2">
                  <a:lumMod val="10000"/>
                </a:schemeClr>
              </a:solidFill>
            </a:endParaRPr>
          </a:p>
        </p:txBody>
      </p:sp>
      <p:sp>
        <p:nvSpPr>
          <p:cNvPr id="5" name="Oval 4"/>
          <p:cNvSpPr/>
          <p:nvPr/>
        </p:nvSpPr>
        <p:spPr>
          <a:xfrm>
            <a:off x="4724400" y="3352800"/>
            <a:ext cx="1066800" cy="1066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LS 3</a:t>
            </a:r>
            <a:endParaRPr lang="en-US" sz="2400" b="1" dirty="0"/>
          </a:p>
        </p:txBody>
      </p:sp>
      <p:sp>
        <p:nvSpPr>
          <p:cNvPr id="6" name="Oval 5"/>
          <p:cNvSpPr/>
          <p:nvPr/>
        </p:nvSpPr>
        <p:spPr>
          <a:xfrm>
            <a:off x="1828800" y="3962400"/>
            <a:ext cx="1066800" cy="1066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LS 1</a:t>
            </a:r>
            <a:endParaRPr lang="en-US" sz="2400" b="1" dirty="0"/>
          </a:p>
        </p:txBody>
      </p:sp>
      <p:sp>
        <p:nvSpPr>
          <p:cNvPr id="7" name="Oval 6"/>
          <p:cNvSpPr/>
          <p:nvPr/>
        </p:nvSpPr>
        <p:spPr>
          <a:xfrm>
            <a:off x="3276600" y="3429000"/>
            <a:ext cx="1066800" cy="1066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LS 2</a:t>
            </a:r>
            <a:endParaRPr lang="en-US" sz="2400" b="1" dirty="0"/>
          </a:p>
        </p:txBody>
      </p:sp>
      <p:sp>
        <p:nvSpPr>
          <p:cNvPr id="8" name="Oval 7"/>
          <p:cNvSpPr/>
          <p:nvPr/>
        </p:nvSpPr>
        <p:spPr>
          <a:xfrm>
            <a:off x="5334000" y="4495800"/>
            <a:ext cx="1066800" cy="1066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LS n</a:t>
            </a:r>
            <a:endParaRPr lang="en-US" sz="2400" b="1" dirty="0"/>
          </a:p>
        </p:txBody>
      </p:sp>
      <p:sp>
        <p:nvSpPr>
          <p:cNvPr id="9" name="Oval 8"/>
          <p:cNvSpPr/>
          <p:nvPr/>
        </p:nvSpPr>
        <p:spPr>
          <a:xfrm>
            <a:off x="6400800" y="3886200"/>
            <a:ext cx="1066800" cy="1066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LS 4</a:t>
            </a:r>
            <a:endParaRPr lang="en-US" sz="2400" b="1" dirty="0"/>
          </a:p>
        </p:txBody>
      </p:sp>
    </p:spTree>
    <p:extLst>
      <p:ext uri="{BB962C8B-B14F-4D97-AF65-F5344CB8AC3E}">
        <p14:creationId xmlns:p14="http://schemas.microsoft.com/office/powerpoint/2010/main" val="2272460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Local Similarity..</a:t>
            </a:r>
            <a:endParaRPr lang="en-US" sz="4400" dirty="0"/>
          </a:p>
        </p:txBody>
      </p:sp>
      <p:sp>
        <p:nvSpPr>
          <p:cNvPr id="3" name="Content Placeholder 2"/>
          <p:cNvSpPr>
            <a:spLocks noGrp="1"/>
          </p:cNvSpPr>
          <p:nvPr>
            <p:ph sz="quarter" idx="1"/>
          </p:nvPr>
        </p:nvSpPr>
        <p:spPr>
          <a:xfrm>
            <a:off x="457200" y="1219200"/>
            <a:ext cx="8458200" cy="4937760"/>
          </a:xfrm>
        </p:spPr>
        <p:txBody>
          <a:bodyPr>
            <a:normAutofit/>
          </a:bodyPr>
          <a:lstStyle/>
          <a:p>
            <a:r>
              <a:rPr lang="en-US" sz="3200" dirty="0" smtClean="0"/>
              <a:t>Similarity between two cases is based on local similarity between each case attributes values (</a:t>
            </a:r>
            <a:r>
              <a:rPr lang="en-US" sz="3200" i="1" dirty="0" smtClean="0"/>
              <a:t>feature</a:t>
            </a:r>
            <a:r>
              <a:rPr lang="en-US" sz="3200" dirty="0" smtClean="0"/>
              <a:t>)</a:t>
            </a:r>
            <a:endParaRPr lang="en-US" sz="3200" dirty="0"/>
          </a:p>
          <a:p>
            <a:r>
              <a:rPr lang="en-US" sz="3200" dirty="0" smtClean="0"/>
              <a:t>There are two type of local similarity formula:-</a:t>
            </a:r>
          </a:p>
          <a:p>
            <a:pPr lvl="1"/>
            <a:r>
              <a:rPr lang="en-US" sz="2900" dirty="0" smtClean="0"/>
              <a:t>Numerical/Continuous value </a:t>
            </a:r>
          </a:p>
          <a:p>
            <a:pPr lvl="1"/>
            <a:r>
              <a:rPr lang="en-US" sz="2900" dirty="0" smtClean="0"/>
              <a:t>Discrete value</a:t>
            </a:r>
          </a:p>
          <a:p>
            <a:pPr lvl="1"/>
            <a:endParaRPr lang="en-US" sz="1900" dirty="0"/>
          </a:p>
        </p:txBody>
      </p:sp>
    </p:spTree>
    <p:extLst>
      <p:ext uri="{BB962C8B-B14F-4D97-AF65-F5344CB8AC3E}">
        <p14:creationId xmlns:p14="http://schemas.microsoft.com/office/powerpoint/2010/main" val="1121426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Local Similarity</a:t>
            </a:r>
            <a:r>
              <a:rPr lang="en-US" sz="4400" dirty="0"/>
              <a:t> </a:t>
            </a:r>
            <a:r>
              <a:rPr lang="en-US" sz="4400" dirty="0" smtClean="0"/>
              <a:t>– Discrete </a:t>
            </a:r>
            <a:endParaRPr lang="en-US" sz="4400"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219200"/>
                <a:ext cx="8458200" cy="4937760"/>
              </a:xfrm>
            </p:spPr>
            <p:txBody>
              <a:bodyPr>
                <a:normAutofit/>
              </a:bodyPr>
              <a:lstStyle/>
              <a:p>
                <a:r>
                  <a:rPr lang="en-US" sz="2800" dirty="0" smtClean="0"/>
                  <a:t>The formula is:-</a:t>
                </a:r>
              </a:p>
              <a:p>
                <a:pPr marL="0" indent="0">
                  <a:buNone/>
                </a:pPr>
                <a:endParaRPr lang="en-US" sz="25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500" b="0" i="1" smtClean="0">
                          <a:latin typeface="Cambria Math"/>
                        </a:rPr>
                        <m:t>𝑠𝑖𝑚</m:t>
                      </m:r>
                      <m:r>
                        <a:rPr lang="en-US" sz="2500" b="0" i="1" smtClean="0">
                          <a:latin typeface="Cambria Math"/>
                        </a:rPr>
                        <m:t> </m:t>
                      </m:r>
                      <m:d>
                        <m:dPr>
                          <m:ctrlPr>
                            <a:rPr lang="en-US" sz="2500" b="0" i="1" smtClean="0">
                              <a:latin typeface="Cambria Math" panose="02040503050406030204" pitchFamily="18" charset="0"/>
                            </a:rPr>
                          </m:ctrlPr>
                        </m:dPr>
                        <m:e>
                          <m:r>
                            <a:rPr lang="en-US" sz="2500" b="0" i="1" smtClean="0">
                              <a:latin typeface="Cambria Math"/>
                            </a:rPr>
                            <m:t>𝑎</m:t>
                          </m:r>
                          <m:r>
                            <a:rPr lang="en-US" sz="2500" b="0" i="1" smtClean="0">
                              <a:latin typeface="Cambria Math"/>
                            </a:rPr>
                            <m:t>,</m:t>
                          </m:r>
                          <m:r>
                            <a:rPr lang="en-US" sz="2500" b="0" i="1" smtClean="0">
                              <a:latin typeface="Cambria Math"/>
                            </a:rPr>
                            <m:t>𝑏</m:t>
                          </m:r>
                        </m:e>
                      </m:d>
                      <m:r>
                        <a:rPr lang="en-US" sz="2500" b="0" i="1" smtClean="0">
                          <a:latin typeface="Cambria Math"/>
                        </a:rPr>
                        <m:t>= </m:t>
                      </m:r>
                      <m:d>
                        <m:dPr>
                          <m:begChr m:val="{"/>
                          <m:endChr m:val=""/>
                          <m:ctrlPr>
                            <a:rPr lang="en-US" sz="2500" b="0" i="1" smtClean="0">
                              <a:latin typeface="Cambria Math" panose="02040503050406030204" pitchFamily="18" charset="0"/>
                            </a:rPr>
                          </m:ctrlPr>
                        </m:dPr>
                        <m:e>
                          <m:eqArr>
                            <m:eqArrPr>
                              <m:ctrlPr>
                                <a:rPr lang="en-US" sz="2500" b="0" i="1" smtClean="0">
                                  <a:latin typeface="Cambria Math" panose="02040503050406030204" pitchFamily="18" charset="0"/>
                                </a:rPr>
                              </m:ctrlPr>
                            </m:eqArrPr>
                            <m:e>
                              <m:r>
                                <a:rPr lang="en-US" sz="2500" b="0" i="1" smtClean="0">
                                  <a:latin typeface="Cambria Math"/>
                                </a:rPr>
                                <m:t> 1    </m:t>
                              </m:r>
                              <m:r>
                                <a:rPr lang="en-US" sz="2500" b="0" i="1" smtClean="0">
                                  <a:latin typeface="Cambria Math"/>
                                </a:rPr>
                                <m:t>𝑖𝑓</m:t>
                              </m:r>
                              <m:r>
                                <a:rPr lang="en-US" sz="2500" b="0" i="1" smtClean="0">
                                  <a:latin typeface="Cambria Math"/>
                                </a:rPr>
                                <m:t> </m:t>
                              </m:r>
                              <m:r>
                                <a:rPr lang="en-US" sz="2500" b="0" i="1" smtClean="0">
                                  <a:latin typeface="Cambria Math"/>
                                </a:rPr>
                                <m:t>𝑎</m:t>
                              </m:r>
                              <m:r>
                                <a:rPr lang="en-US" sz="2500" b="0" i="1" smtClean="0">
                                  <a:latin typeface="Cambria Math"/>
                                </a:rPr>
                                <m:t>=</m:t>
                              </m:r>
                              <m:r>
                                <a:rPr lang="en-US" sz="2500" b="0" i="1" smtClean="0">
                                  <a:latin typeface="Cambria Math"/>
                                </a:rPr>
                                <m:t>𝑏</m:t>
                              </m:r>
                              <m:r>
                                <a:rPr lang="en-US" sz="2500" b="0" i="1" smtClean="0">
                                  <a:latin typeface="Cambria Math"/>
                                </a:rPr>
                                <m:t> </m:t>
                              </m:r>
                            </m:e>
                            <m:e/>
                            <m:e>
                              <m:r>
                                <a:rPr lang="en-US" sz="2500" b="0" i="1" smtClean="0">
                                  <a:latin typeface="Cambria Math"/>
                                </a:rPr>
                                <m:t>0    </m:t>
                              </m:r>
                              <m:r>
                                <a:rPr lang="en-US" sz="2500" b="0" i="1" smtClean="0">
                                  <a:latin typeface="Cambria Math"/>
                                </a:rPr>
                                <m:t>𝑖𝑓</m:t>
                              </m:r>
                              <m:r>
                                <a:rPr lang="en-US" sz="2500" b="0" i="1" smtClean="0">
                                  <a:latin typeface="Cambria Math"/>
                                </a:rPr>
                                <m:t> </m:t>
                              </m:r>
                              <m:r>
                                <a:rPr lang="en-US" sz="2500" b="0" i="1" smtClean="0">
                                  <a:latin typeface="Cambria Math"/>
                                </a:rPr>
                                <m:t>𝑎</m:t>
                              </m:r>
                              <m:r>
                                <a:rPr lang="en-US" sz="2500" b="0" i="1" smtClean="0">
                                  <a:latin typeface="Cambria Math"/>
                                </a:rPr>
                                <m:t>≠</m:t>
                              </m:r>
                              <m:r>
                                <a:rPr lang="en-US" sz="2500" b="0" i="1" smtClean="0">
                                  <a:latin typeface="Cambria Math"/>
                                </a:rPr>
                                <m:t>𝑏</m:t>
                              </m:r>
                              <m:r>
                                <a:rPr lang="en-US" sz="2500" b="0" i="1" smtClean="0">
                                  <a:latin typeface="Cambria Math"/>
                                </a:rPr>
                                <m:t> </m:t>
                              </m:r>
                            </m:e>
                          </m:eqArr>
                        </m:e>
                      </m:d>
                    </m:oMath>
                  </m:oMathPara>
                </a14:m>
                <a:endParaRPr lang="en-US" sz="2500" dirty="0" smtClean="0"/>
              </a:p>
              <a:p>
                <a:pPr marL="0" indent="0">
                  <a:buNone/>
                </a:pPr>
                <a:endParaRPr lang="en-US" sz="2500" dirty="0" smtClean="0"/>
              </a:p>
              <a:p>
                <a:pPr marL="0" indent="0">
                  <a:buNone/>
                </a:pPr>
                <a:endParaRPr lang="en-US" sz="25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219200"/>
                <a:ext cx="8458200" cy="4937760"/>
              </a:xfrm>
              <a:blipFill rotWithShape="1">
                <a:blip r:embed="rId2" cstate="print"/>
                <a:stretch>
                  <a:fillRect l="-720" t="-1111"/>
                </a:stretch>
              </a:blipFill>
            </p:spPr>
            <p:txBody>
              <a:bodyPr/>
              <a:lstStyle/>
              <a:p>
                <a:r>
                  <a:rPr lang="en-US">
                    <a:noFill/>
                  </a:rPr>
                  <a:t> </a:t>
                </a:r>
              </a:p>
            </p:txBody>
          </p:sp>
        </mc:Fallback>
      </mc:AlternateContent>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325" y="3686175"/>
            <a:ext cx="441007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7372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Local Similarity</a:t>
            </a:r>
            <a:r>
              <a:rPr lang="en-US" sz="4400" dirty="0"/>
              <a:t> </a:t>
            </a:r>
            <a:r>
              <a:rPr lang="en-US" sz="4400" dirty="0" smtClean="0"/>
              <a:t>– Continuous </a:t>
            </a:r>
            <a:endParaRPr lang="en-US" sz="4400" dirty="0"/>
          </a:p>
        </p:txBody>
      </p:sp>
      <p:sp>
        <p:nvSpPr>
          <p:cNvPr id="3" name="Content Placeholder 2"/>
          <p:cNvSpPr>
            <a:spLocks noGrp="1"/>
          </p:cNvSpPr>
          <p:nvPr>
            <p:ph sz="quarter" idx="1"/>
          </p:nvPr>
        </p:nvSpPr>
        <p:spPr>
          <a:xfrm>
            <a:off x="457200" y="1219200"/>
            <a:ext cx="8458200" cy="4937760"/>
          </a:xfrm>
        </p:spPr>
        <p:txBody>
          <a:bodyPr>
            <a:normAutofit/>
          </a:bodyPr>
          <a:lstStyle/>
          <a:p>
            <a:r>
              <a:rPr lang="en-US" sz="2800" dirty="0" smtClean="0"/>
              <a:t>The formula is:-</a:t>
            </a:r>
          </a:p>
          <a:p>
            <a:pPr lvl="1"/>
            <a:endParaRPr lang="en-US" sz="25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676400"/>
            <a:ext cx="7643591"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7372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Similarity Computation</a:t>
            </a:r>
            <a:endParaRPr lang="en-US" sz="4400" dirty="0"/>
          </a:p>
        </p:txBody>
      </p:sp>
      <p:sp>
        <p:nvSpPr>
          <p:cNvPr id="3" name="Content Placeholder 2"/>
          <p:cNvSpPr>
            <a:spLocks noGrp="1"/>
          </p:cNvSpPr>
          <p:nvPr>
            <p:ph sz="quarter" idx="1"/>
          </p:nvPr>
        </p:nvSpPr>
        <p:spPr/>
        <p:txBody>
          <a:bodyPr>
            <a:normAutofit/>
          </a:bodyPr>
          <a:lstStyle/>
          <a:p>
            <a:pPr marL="0" indent="0">
              <a:buNone/>
            </a:pPr>
            <a:endParaRPr lang="en-US" sz="2800" b="1" dirty="0">
              <a:solidFill>
                <a:srgbClr val="FF0000"/>
              </a:solidFill>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322" y="1252537"/>
            <a:ext cx="8442278"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506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Global Similarity..</a:t>
            </a:r>
            <a:endParaRPr lang="en-US" sz="4400" dirty="0"/>
          </a:p>
        </p:txBody>
      </p:sp>
      <p:sp>
        <p:nvSpPr>
          <p:cNvPr id="3" name="Content Placeholder 2"/>
          <p:cNvSpPr>
            <a:spLocks noGrp="1"/>
          </p:cNvSpPr>
          <p:nvPr>
            <p:ph sz="quarter" idx="1"/>
          </p:nvPr>
        </p:nvSpPr>
        <p:spPr>
          <a:xfrm>
            <a:off x="457200" y="1219200"/>
            <a:ext cx="8458200" cy="4937760"/>
          </a:xfrm>
        </p:spPr>
        <p:txBody>
          <a:bodyPr>
            <a:normAutofit/>
          </a:bodyPr>
          <a:lstStyle/>
          <a:p>
            <a:r>
              <a:rPr lang="en-US" sz="2800" dirty="0" smtClean="0"/>
              <a:t>After </a:t>
            </a:r>
            <a:r>
              <a:rPr lang="en-US" sz="2800" dirty="0"/>
              <a:t>a set of local similarities have been calculated for each feature in </a:t>
            </a:r>
            <a:r>
              <a:rPr lang="en-US" sz="2800" dirty="0" smtClean="0"/>
              <a:t>the </a:t>
            </a:r>
            <a:r>
              <a:rPr lang="en-US" sz="2800" dirty="0"/>
              <a:t>case, a global similarity will be calculated. </a:t>
            </a:r>
            <a:endParaRPr lang="en-US" sz="2800" dirty="0" smtClean="0"/>
          </a:p>
          <a:p>
            <a:r>
              <a:rPr lang="en-US" sz="2800" dirty="0" smtClean="0"/>
              <a:t>Global </a:t>
            </a:r>
            <a:r>
              <a:rPr lang="en-US" sz="2800" dirty="0"/>
              <a:t>similarity 	provides a case-matching behavior using the global similarity </a:t>
            </a:r>
            <a:r>
              <a:rPr lang="en-US" sz="2800" dirty="0" smtClean="0"/>
              <a:t>calculation </a:t>
            </a:r>
            <a:r>
              <a:rPr lang="en-US" sz="2800" dirty="0"/>
              <a:t>to find </a:t>
            </a:r>
            <a:r>
              <a:rPr lang="en-US" sz="2800" dirty="0" smtClean="0"/>
              <a:t>the relationship </a:t>
            </a:r>
            <a:r>
              <a:rPr lang="en-US" sz="2800" dirty="0"/>
              <a:t>between two cases. </a:t>
            </a:r>
          </a:p>
          <a:p>
            <a:r>
              <a:rPr lang="en-US" sz="2800" dirty="0" smtClean="0"/>
              <a:t>There are many formula available – </a:t>
            </a:r>
            <a:r>
              <a:rPr lang="en-US" sz="2800" i="1" dirty="0" smtClean="0">
                <a:solidFill>
                  <a:srgbClr val="C00000"/>
                </a:solidFill>
              </a:rPr>
              <a:t>Weight Block-City formula</a:t>
            </a:r>
            <a:endParaRPr lang="en-US" sz="2800" i="1" dirty="0">
              <a:solidFill>
                <a:srgbClr val="C00000"/>
              </a:solidFill>
            </a:endParaRPr>
          </a:p>
        </p:txBody>
      </p:sp>
    </p:spTree>
    <p:extLst>
      <p:ext uri="{BB962C8B-B14F-4D97-AF65-F5344CB8AC3E}">
        <p14:creationId xmlns:p14="http://schemas.microsoft.com/office/powerpoint/2010/main" val="1486055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Global Similarity..</a:t>
            </a:r>
            <a:endParaRPr lang="en-US" sz="4400"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514600"/>
            <a:ext cx="71628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9" name="Content Placeholder 8"/>
              <p:cNvSpPr>
                <a:spLocks noGrp="1"/>
              </p:cNvSpPr>
              <p:nvPr>
                <p:ph sz="quarter" idx="1"/>
              </p:nvPr>
            </p:nvSpPr>
            <p:spPr>
              <a:xfrm>
                <a:off x="2209800" y="1259808"/>
                <a:ext cx="5364867" cy="1178592"/>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a:rPr>
                        <m:t>𝑠𝑖𝑚</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f>
                        <m:fPr>
                          <m:ctrlPr>
                            <a:rPr lang="en-US" i="1">
                              <a:latin typeface="Cambria Math" panose="02040503050406030204" pitchFamily="18" charset="0"/>
                            </a:rPr>
                          </m:ctrlPr>
                        </m:fPr>
                        <m:num>
                          <m:r>
                            <a:rPr lang="en-US" i="1">
                              <a:latin typeface="Cambria Math"/>
                            </a:rPr>
                            <m:t>1</m:t>
                          </m:r>
                        </m:num>
                        <m:den>
                          <m:nary>
                            <m:naryPr>
                              <m:chr m:val="∑"/>
                              <m:limLoc m:val="undOvr"/>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nary>
                        </m:den>
                      </m:f>
                      <m:r>
                        <a:rPr lang="en-US" b="0" i="1" smtClean="0">
                          <a:latin typeface="Cambria Math"/>
                        </a:rPr>
                        <m:t> .</m:t>
                      </m:r>
                      <m:r>
                        <a:rPr lang="en-US" i="1">
                          <a:latin typeface="Cambria Math"/>
                        </a:rPr>
                        <m:t> </m:t>
                      </m:r>
                      <m:nary>
                        <m:naryPr>
                          <m:chr m:val="∑"/>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𝑝</m:t>
                          </m:r>
                        </m:sup>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nary>
                      <m:r>
                        <a:rPr lang="en-US" i="1">
                          <a:latin typeface="Cambria Math"/>
                        </a:rPr>
                        <m:t>.</m:t>
                      </m:r>
                      <m:sSub>
                        <m:sSubPr>
                          <m:ctrlPr>
                            <a:rPr lang="en-US" i="1">
                              <a:latin typeface="Cambria Math" panose="02040503050406030204" pitchFamily="18" charset="0"/>
                            </a:rPr>
                          </m:ctrlPr>
                        </m:sSubPr>
                        <m:e>
                          <m:r>
                            <a:rPr lang="en-US" i="1">
                              <a:latin typeface="Cambria Math"/>
                            </a:rPr>
                            <m:t>𝑠𝑖𝑚</m:t>
                          </m:r>
                        </m:e>
                        <m:sub>
                          <m:r>
                            <a:rPr lang="en-US" i="1">
                              <a:latin typeface="Cambria Math"/>
                            </a:rPr>
                            <m:t>𝑖</m:t>
                          </m:r>
                        </m:sub>
                      </m:sSub>
                      <m:d>
                        <m:dPr>
                          <m:ctrlPr>
                            <a:rPr lang="en-US" i="1">
                              <a:latin typeface="Cambria Math" panose="02040503050406030204" pitchFamily="18" charset="0"/>
                            </a:rPr>
                          </m:ctrlPr>
                        </m:dPr>
                        <m:e>
                          <m:r>
                            <a:rPr lang="en-US" i="1">
                              <a:latin typeface="Cambria Math"/>
                            </a:rPr>
                            <m:t>𝑎</m:t>
                          </m:r>
                          <m:r>
                            <a:rPr lang="en-US" i="1">
                              <a:latin typeface="Cambria Math"/>
                            </a:rPr>
                            <m:t>,</m:t>
                          </m:r>
                          <m:r>
                            <a:rPr lang="en-US" i="1">
                              <a:latin typeface="Cambria Math"/>
                            </a:rPr>
                            <m:t>𝑏</m:t>
                          </m:r>
                        </m:e>
                      </m:d>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sz="quarter" idx="1"/>
              </p:nvPr>
            </p:nvSpPr>
            <p:spPr>
              <a:xfrm>
                <a:off x="2209800" y="1259808"/>
                <a:ext cx="5364867" cy="1178592"/>
              </a:xfrm>
              <a:prstGeom prst="rect">
                <a:avLst/>
              </a:prstGeom>
              <a:blipFill rotWithShape="1">
                <a:blip r:embed="rId3"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74406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Compare New Prob. </a:t>
            </a:r>
            <a:r>
              <a:rPr lang="en-US" sz="4400" dirty="0"/>
              <a:t>t</a:t>
            </a:r>
            <a:r>
              <a:rPr lang="en-US" sz="4400" dirty="0" smtClean="0"/>
              <a:t>o Case 1</a:t>
            </a:r>
            <a:endParaRPr lang="en-US" sz="4400" dirty="0"/>
          </a:p>
        </p:txBody>
      </p:sp>
      <p:sp>
        <p:nvSpPr>
          <p:cNvPr id="3" name="Content Placeholder 2"/>
          <p:cNvSpPr>
            <a:spLocks noGrp="1"/>
          </p:cNvSpPr>
          <p:nvPr>
            <p:ph sz="quarter" idx="1"/>
          </p:nvPr>
        </p:nvSpPr>
        <p:spPr>
          <a:xfrm>
            <a:off x="457200" y="1219200"/>
            <a:ext cx="8229600" cy="5105400"/>
          </a:xfrm>
        </p:spPr>
        <p:txBody>
          <a:bodyPr>
            <a:normAutofit/>
          </a:bodyPr>
          <a:lstStyle/>
          <a:p>
            <a:pPr marL="0" indent="0">
              <a:buNone/>
            </a:pPr>
            <a:endParaRPr lang="en-US" sz="2800" b="1" dirty="0" smtClean="0">
              <a:solidFill>
                <a:srgbClr val="FF0000"/>
              </a:solidFill>
            </a:endParaRPr>
          </a:p>
          <a:p>
            <a:pPr marL="0" indent="0">
              <a:buNone/>
            </a:pPr>
            <a:endParaRPr lang="en-US" sz="2800" b="1" dirty="0">
              <a:solidFill>
                <a:srgbClr val="FF0000"/>
              </a:solidFill>
            </a:endParaRPr>
          </a:p>
          <a:p>
            <a:pPr marL="0" indent="0">
              <a:buNone/>
            </a:pPr>
            <a:endParaRPr lang="en-US" sz="2800" b="1" dirty="0" smtClean="0">
              <a:solidFill>
                <a:srgbClr val="FF0000"/>
              </a:solidFill>
            </a:endParaRPr>
          </a:p>
          <a:p>
            <a:pPr marL="0" indent="0">
              <a:buNone/>
            </a:pPr>
            <a:endParaRPr lang="en-US" sz="2800" b="1" dirty="0">
              <a:solidFill>
                <a:srgbClr val="FF0000"/>
              </a:solidFill>
            </a:endParaRPr>
          </a:p>
          <a:p>
            <a:pPr marL="0" indent="0">
              <a:buNone/>
            </a:pPr>
            <a:endParaRPr lang="en-US" sz="2800" b="1" dirty="0" smtClean="0">
              <a:solidFill>
                <a:srgbClr val="FF0000"/>
              </a:solidFill>
            </a:endParaRPr>
          </a:p>
          <a:p>
            <a:pPr marL="0" indent="0">
              <a:buNone/>
            </a:pPr>
            <a:endParaRPr lang="en-US" sz="2800" b="1" dirty="0">
              <a:solidFill>
                <a:srgbClr val="FF0000"/>
              </a:solidFill>
            </a:endParaRPr>
          </a:p>
          <a:p>
            <a:pPr marL="0" indent="0">
              <a:buNone/>
            </a:pPr>
            <a:endParaRPr lang="en-US" sz="2800" b="1" dirty="0" smtClean="0">
              <a:solidFill>
                <a:srgbClr val="FF0000"/>
              </a:solidFill>
            </a:endParaRPr>
          </a:p>
          <a:p>
            <a:pPr marL="0" indent="0">
              <a:buNone/>
            </a:pPr>
            <a:endParaRPr lang="en-US" sz="2800" b="1" dirty="0">
              <a:solidFill>
                <a:srgbClr val="FF0000"/>
              </a:solidFill>
            </a:endParaRPr>
          </a:p>
          <a:p>
            <a:pPr marL="0" indent="0">
              <a:buNone/>
            </a:pPr>
            <a:endParaRPr lang="en-US" sz="2800" b="1" dirty="0" smtClean="0">
              <a:solidFill>
                <a:srgbClr val="FF0000"/>
              </a:solidFill>
            </a:endParaRPr>
          </a:p>
          <a:p>
            <a:pPr marL="0" indent="0">
              <a:buNone/>
            </a:pPr>
            <a:endParaRPr lang="en-US" sz="2800" b="1" dirty="0">
              <a:solidFill>
                <a:srgbClr val="FF0000"/>
              </a:solidFill>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519238"/>
            <a:ext cx="8766096" cy="404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866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Compare New Prob. </a:t>
            </a:r>
            <a:r>
              <a:rPr lang="en-US" sz="4400" dirty="0"/>
              <a:t>t</a:t>
            </a:r>
            <a:r>
              <a:rPr lang="en-US" sz="4400" dirty="0" smtClean="0"/>
              <a:t>o Case 2</a:t>
            </a:r>
            <a:endParaRPr lang="en-US" sz="4400" dirty="0"/>
          </a:p>
        </p:txBody>
      </p:sp>
      <p:sp>
        <p:nvSpPr>
          <p:cNvPr id="3" name="Content Placeholder 2"/>
          <p:cNvSpPr>
            <a:spLocks noGrp="1"/>
          </p:cNvSpPr>
          <p:nvPr>
            <p:ph sz="quarter" idx="1"/>
          </p:nvPr>
        </p:nvSpPr>
        <p:spPr/>
        <p:txBody>
          <a:bodyPr>
            <a:normAutofit/>
          </a:bodyPr>
          <a:lstStyle/>
          <a:p>
            <a:pPr marL="0" indent="0">
              <a:buNone/>
            </a:pPr>
            <a:endParaRPr lang="en-US" sz="2800" b="1" dirty="0">
              <a:solidFill>
                <a:srgbClr val="FF0000"/>
              </a:solidFill>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523999"/>
            <a:ext cx="8753502" cy="411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65339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So the Solution??</a:t>
            </a:r>
            <a:endParaRPr lang="en-US" sz="4400" dirty="0"/>
          </a:p>
        </p:txBody>
      </p:sp>
      <p:sp>
        <p:nvSpPr>
          <p:cNvPr id="3" name="Content Placeholder 2"/>
          <p:cNvSpPr>
            <a:spLocks noGrp="1"/>
          </p:cNvSpPr>
          <p:nvPr>
            <p:ph sz="quarter" idx="1"/>
          </p:nvPr>
        </p:nvSpPr>
        <p:spPr/>
        <p:txBody>
          <a:bodyPr>
            <a:normAutofit/>
          </a:bodyPr>
          <a:lstStyle/>
          <a:p>
            <a:r>
              <a:rPr lang="en-US" sz="2800" dirty="0" smtClean="0"/>
              <a:t>New problem similar to </a:t>
            </a:r>
            <a:r>
              <a:rPr lang="en-US" sz="2800" b="1" dirty="0" smtClean="0">
                <a:solidFill>
                  <a:srgbClr val="FF0000"/>
                </a:solidFill>
              </a:rPr>
              <a:t>Case 1</a:t>
            </a:r>
            <a:r>
              <a:rPr lang="en-US" sz="2800" dirty="0" smtClean="0"/>
              <a:t> = </a:t>
            </a:r>
            <a:r>
              <a:rPr lang="en-US" sz="2800" b="1" dirty="0" smtClean="0"/>
              <a:t>0.86 </a:t>
            </a:r>
          </a:p>
          <a:p>
            <a:r>
              <a:rPr lang="en-US" sz="2800" dirty="0"/>
              <a:t>New problem similar to </a:t>
            </a:r>
            <a:r>
              <a:rPr lang="en-US" sz="2800" b="1" dirty="0">
                <a:solidFill>
                  <a:srgbClr val="FF0000"/>
                </a:solidFill>
              </a:rPr>
              <a:t>Case </a:t>
            </a:r>
            <a:r>
              <a:rPr lang="en-US" sz="2800" b="1" dirty="0" smtClean="0">
                <a:solidFill>
                  <a:srgbClr val="FF0000"/>
                </a:solidFill>
              </a:rPr>
              <a:t>2</a:t>
            </a:r>
            <a:r>
              <a:rPr lang="en-US" sz="2800" b="1" dirty="0" smtClean="0"/>
              <a:t> </a:t>
            </a:r>
            <a:r>
              <a:rPr lang="en-US" sz="2800" dirty="0"/>
              <a:t>= </a:t>
            </a:r>
            <a:r>
              <a:rPr lang="en-US" sz="2800" b="1" dirty="0" smtClean="0"/>
              <a:t>0.585</a:t>
            </a:r>
            <a:endParaRPr lang="en-US" sz="2800" b="1" dirty="0"/>
          </a:p>
          <a:p>
            <a:endParaRPr lang="en-US" sz="2800" dirty="0" smtClean="0"/>
          </a:p>
          <a:p>
            <a:pPr marL="0" indent="0">
              <a:buNone/>
            </a:pPr>
            <a:r>
              <a:rPr lang="en-US" sz="3200" b="1" dirty="0" smtClean="0">
                <a:solidFill>
                  <a:srgbClr val="C00000"/>
                </a:solidFill>
              </a:rPr>
              <a:t>Case 1 is more similar to the new problem!</a:t>
            </a:r>
            <a:endParaRPr lang="en-US" sz="3200" b="1" dirty="0">
              <a:solidFill>
                <a:srgbClr val="C00000"/>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3657600"/>
            <a:ext cx="6002767"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9861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smtClean="0">
                <a:latin typeface="Calibri" pitchFamily="34" charset="0"/>
                <a:cs typeface="Calibri" pitchFamily="34" charset="0"/>
              </a:rPr>
              <a:t>CBR in Details..</a:t>
            </a:r>
            <a:endParaRPr lang="en-US" sz="60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60942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smtClean="0">
                <a:latin typeface="Calibri" pitchFamily="34" charset="0"/>
                <a:cs typeface="Calibri" pitchFamily="34" charset="0"/>
              </a:rPr>
              <a:t>Reuse</a:t>
            </a:r>
            <a:endParaRPr lang="en-US" sz="60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65890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4400" dirty="0" smtClean="0"/>
              <a:t>How to Adapt the Solution</a:t>
            </a:r>
            <a:endParaRPr lang="en-US" sz="4400" dirty="0"/>
          </a:p>
        </p:txBody>
      </p:sp>
      <p:sp>
        <p:nvSpPr>
          <p:cNvPr id="3" name="Content Placeholder 2"/>
          <p:cNvSpPr>
            <a:spLocks noGrp="1"/>
          </p:cNvSpPr>
          <p:nvPr>
            <p:ph sz="quarter" idx="1"/>
          </p:nvPr>
        </p:nvSpPr>
        <p:spPr>
          <a:xfrm>
            <a:off x="457200" y="1219200"/>
            <a:ext cx="8229600" cy="5257800"/>
          </a:xfrm>
        </p:spPr>
        <p:txBody>
          <a:bodyPr>
            <a:normAutofit/>
          </a:bodyPr>
          <a:lstStyle/>
          <a:p>
            <a:r>
              <a:rPr lang="en-US" sz="3200" dirty="0" smtClean="0"/>
              <a:t>Different option available:-</a:t>
            </a:r>
          </a:p>
          <a:p>
            <a:pPr lvl="1"/>
            <a:r>
              <a:rPr lang="en-US" sz="2900" b="1" dirty="0" smtClean="0"/>
              <a:t>No </a:t>
            </a:r>
            <a:r>
              <a:rPr lang="en-US" sz="2900" b="1" dirty="0"/>
              <a:t>modification </a:t>
            </a:r>
            <a:r>
              <a:rPr lang="en-US" sz="2900" dirty="0"/>
              <a:t>of the solution: </a:t>
            </a:r>
            <a:r>
              <a:rPr lang="en-US" sz="2900" b="1" i="1" dirty="0">
                <a:solidFill>
                  <a:srgbClr val="0070C0"/>
                </a:solidFill>
              </a:rPr>
              <a:t>just copy</a:t>
            </a:r>
          </a:p>
          <a:p>
            <a:pPr lvl="1"/>
            <a:r>
              <a:rPr lang="en-US" sz="2900" b="1" dirty="0" smtClean="0"/>
              <a:t>Manual/interactive</a:t>
            </a:r>
            <a:r>
              <a:rPr lang="en-US" sz="2900" dirty="0" smtClean="0"/>
              <a:t> </a:t>
            </a:r>
            <a:r>
              <a:rPr lang="en-US" sz="2900" dirty="0"/>
              <a:t>solution adaptation by the user</a:t>
            </a:r>
          </a:p>
          <a:p>
            <a:pPr lvl="1"/>
            <a:r>
              <a:rPr lang="en-US" sz="2900" b="1" dirty="0" smtClean="0"/>
              <a:t>Automatic</a:t>
            </a:r>
            <a:r>
              <a:rPr lang="en-US" sz="2900" dirty="0" smtClean="0"/>
              <a:t> </a:t>
            </a:r>
            <a:r>
              <a:rPr lang="en-US" sz="2900" dirty="0"/>
              <a:t>solution </a:t>
            </a:r>
            <a:r>
              <a:rPr lang="en-US" sz="2900" dirty="0" smtClean="0"/>
              <a:t>adaptation</a:t>
            </a:r>
          </a:p>
          <a:p>
            <a:pPr lvl="2"/>
            <a:r>
              <a:rPr lang="en-US" sz="2600" b="1" dirty="0" smtClean="0"/>
              <a:t>Transformational </a:t>
            </a:r>
            <a:r>
              <a:rPr lang="en-US" sz="2600" b="1" dirty="0"/>
              <a:t>Analogy: </a:t>
            </a:r>
            <a:r>
              <a:rPr lang="en-US" sz="2600" dirty="0"/>
              <a:t>transformation of the </a:t>
            </a:r>
            <a:r>
              <a:rPr lang="en-US" sz="2600" dirty="0" smtClean="0"/>
              <a:t>solution</a:t>
            </a:r>
          </a:p>
          <a:p>
            <a:pPr lvl="2"/>
            <a:r>
              <a:rPr lang="en-US" sz="2600" dirty="0" smtClean="0"/>
              <a:t> </a:t>
            </a:r>
            <a:r>
              <a:rPr lang="en-US" sz="2600" b="1" dirty="0"/>
              <a:t>Derivational Analogy: </a:t>
            </a:r>
            <a:r>
              <a:rPr lang="en-US" sz="2600" dirty="0"/>
              <a:t>replay of the problem solving trace</a:t>
            </a:r>
          </a:p>
          <a:p>
            <a:pPr lvl="2"/>
            <a:r>
              <a:rPr lang="en-US" sz="2600" b="1" dirty="0"/>
              <a:t>Compositional adaptation: </a:t>
            </a:r>
            <a:r>
              <a:rPr lang="en-US" sz="2600" dirty="0"/>
              <a:t>combine several cases to a single solution</a:t>
            </a:r>
            <a:endParaRPr lang="en-US" sz="2600" dirty="0" smtClean="0"/>
          </a:p>
        </p:txBody>
      </p:sp>
    </p:spTree>
    <p:extLst>
      <p:ext uri="{BB962C8B-B14F-4D97-AF65-F5344CB8AC3E}">
        <p14:creationId xmlns:p14="http://schemas.microsoft.com/office/powerpoint/2010/main" val="34360242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smtClean="0">
                <a:latin typeface="Calibri" pitchFamily="34" charset="0"/>
                <a:cs typeface="Calibri" pitchFamily="34" charset="0"/>
              </a:rPr>
              <a:t>Revise</a:t>
            </a:r>
            <a:endParaRPr lang="en-US" sz="60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65890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smtClean="0"/>
              <a:t>Verification &amp; Correct Solution</a:t>
            </a:r>
            <a:endParaRPr lang="en-US" sz="4400" dirty="0"/>
          </a:p>
        </p:txBody>
      </p:sp>
      <p:sp>
        <p:nvSpPr>
          <p:cNvPr id="5" name="Content Placeholder 4"/>
          <p:cNvSpPr>
            <a:spLocks noGrp="1"/>
          </p:cNvSpPr>
          <p:nvPr>
            <p:ph sz="quarter" idx="1"/>
          </p:nvPr>
        </p:nvSpPr>
        <p:spPr/>
        <p:txBody>
          <a:bodyPr>
            <a:noAutofit/>
          </a:bodyPr>
          <a:lstStyle/>
          <a:p>
            <a:r>
              <a:rPr lang="en-US" sz="3200" b="1" dirty="0"/>
              <a:t>Revise phase: </a:t>
            </a:r>
            <a:r>
              <a:rPr lang="en-US" sz="2800" i="1" dirty="0">
                <a:solidFill>
                  <a:schemeClr val="tx2">
                    <a:lumMod val="60000"/>
                    <a:lumOff val="40000"/>
                  </a:schemeClr>
                </a:solidFill>
              </a:rPr>
              <a:t>little attention in CBR research today</a:t>
            </a:r>
          </a:p>
          <a:p>
            <a:pPr lvl="1"/>
            <a:r>
              <a:rPr lang="en-US" sz="2800" dirty="0" smtClean="0"/>
              <a:t>No </a:t>
            </a:r>
            <a:r>
              <a:rPr lang="en-US" sz="2800" dirty="0"/>
              <a:t>revise phase</a:t>
            </a:r>
          </a:p>
          <a:p>
            <a:pPr lvl="1"/>
            <a:r>
              <a:rPr lang="en-US" sz="2800" dirty="0" smtClean="0"/>
              <a:t>Verification </a:t>
            </a:r>
            <a:r>
              <a:rPr lang="en-US" sz="2800" dirty="0"/>
              <a:t>of the solution by computer simulation</a:t>
            </a:r>
          </a:p>
          <a:p>
            <a:pPr lvl="1"/>
            <a:r>
              <a:rPr lang="en-US" sz="2800" dirty="0" smtClean="0"/>
              <a:t>Verification </a:t>
            </a:r>
            <a:r>
              <a:rPr lang="en-US" sz="2800" dirty="0"/>
              <a:t>/ evaluation of the solution in the real world</a:t>
            </a:r>
          </a:p>
          <a:p>
            <a:r>
              <a:rPr lang="en-US" sz="3200" b="1" dirty="0" smtClean="0"/>
              <a:t>Criteria </a:t>
            </a:r>
            <a:r>
              <a:rPr lang="en-US" sz="3200" b="1" dirty="0"/>
              <a:t>for revision</a:t>
            </a:r>
          </a:p>
          <a:p>
            <a:pPr lvl="1"/>
            <a:r>
              <a:rPr lang="en-US" sz="2800" dirty="0" smtClean="0"/>
              <a:t>Correctness </a:t>
            </a:r>
            <a:r>
              <a:rPr lang="en-US" sz="2800" dirty="0"/>
              <a:t>of the solution</a:t>
            </a:r>
          </a:p>
          <a:p>
            <a:pPr lvl="1"/>
            <a:r>
              <a:rPr lang="en-US" sz="2800" dirty="0" smtClean="0"/>
              <a:t>Quality </a:t>
            </a:r>
            <a:r>
              <a:rPr lang="en-US" sz="2800" dirty="0"/>
              <a:t>of the solution</a:t>
            </a:r>
          </a:p>
          <a:p>
            <a:pPr lvl="1"/>
            <a:r>
              <a:rPr lang="en-US" sz="2800" dirty="0" smtClean="0"/>
              <a:t>Other</a:t>
            </a:r>
            <a:r>
              <a:rPr lang="en-US" sz="2800" dirty="0"/>
              <a:t>, e.g., user preferences</a:t>
            </a:r>
          </a:p>
        </p:txBody>
      </p:sp>
    </p:spTree>
    <p:extLst>
      <p:ext uri="{BB962C8B-B14F-4D97-AF65-F5344CB8AC3E}">
        <p14:creationId xmlns:p14="http://schemas.microsoft.com/office/powerpoint/2010/main" val="3311737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Reuse the Solution of Case 1</a:t>
            </a:r>
            <a:endParaRPr lang="en-US" sz="4400" dirty="0"/>
          </a:p>
        </p:txBody>
      </p:sp>
      <p:sp>
        <p:nvSpPr>
          <p:cNvPr id="3" name="Content Placeholder 2"/>
          <p:cNvSpPr>
            <a:spLocks noGrp="1"/>
          </p:cNvSpPr>
          <p:nvPr>
            <p:ph sz="quarter" idx="1"/>
          </p:nvPr>
        </p:nvSpPr>
        <p:spPr>
          <a:xfrm>
            <a:off x="457200" y="1219200"/>
            <a:ext cx="8229600" cy="5105400"/>
          </a:xfrm>
        </p:spPr>
        <p:txBody>
          <a:bodyPr>
            <a:normAutofit/>
          </a:bodyPr>
          <a:lstStyle/>
          <a:p>
            <a:pPr marL="0" indent="0">
              <a:buNone/>
            </a:pPr>
            <a:endParaRPr lang="en-US" sz="2800" b="1" dirty="0" smtClean="0">
              <a:solidFill>
                <a:srgbClr val="FF0000"/>
              </a:solidFill>
            </a:endParaRPr>
          </a:p>
          <a:p>
            <a:pPr marL="0" indent="0">
              <a:buNone/>
            </a:pPr>
            <a:endParaRPr lang="en-US" sz="2800" b="1" dirty="0">
              <a:solidFill>
                <a:srgbClr val="FF0000"/>
              </a:solidFill>
            </a:endParaRPr>
          </a:p>
          <a:p>
            <a:pPr marL="0" indent="0">
              <a:buNone/>
            </a:pPr>
            <a:endParaRPr lang="en-US" sz="2800" b="1" dirty="0" smtClean="0">
              <a:solidFill>
                <a:srgbClr val="FF0000"/>
              </a:solidFill>
            </a:endParaRPr>
          </a:p>
          <a:p>
            <a:pPr marL="0" indent="0">
              <a:buNone/>
            </a:pPr>
            <a:endParaRPr lang="en-US" sz="2800" b="1" dirty="0">
              <a:solidFill>
                <a:srgbClr val="FF0000"/>
              </a:solidFill>
            </a:endParaRPr>
          </a:p>
          <a:p>
            <a:pPr marL="0" indent="0">
              <a:buNone/>
            </a:pPr>
            <a:endParaRPr lang="en-US" sz="2800" b="1" dirty="0" smtClean="0">
              <a:solidFill>
                <a:srgbClr val="FF0000"/>
              </a:solidFill>
            </a:endParaRPr>
          </a:p>
          <a:p>
            <a:pPr marL="0" indent="0">
              <a:buNone/>
            </a:pPr>
            <a:endParaRPr lang="en-US" sz="2800" b="1" dirty="0">
              <a:solidFill>
                <a:srgbClr val="FF0000"/>
              </a:solidFill>
            </a:endParaRPr>
          </a:p>
          <a:p>
            <a:pPr marL="0" indent="0">
              <a:buNone/>
            </a:pPr>
            <a:endParaRPr lang="en-US" sz="2800" b="1" dirty="0" smtClean="0">
              <a:solidFill>
                <a:srgbClr val="FF0000"/>
              </a:solidFill>
            </a:endParaRPr>
          </a:p>
          <a:p>
            <a:pPr marL="0" indent="0">
              <a:buNone/>
            </a:pPr>
            <a:endParaRPr lang="en-US" sz="2800" b="1" dirty="0">
              <a:solidFill>
                <a:srgbClr val="FF0000"/>
              </a:solidFill>
            </a:endParaRPr>
          </a:p>
          <a:p>
            <a:pPr marL="0" indent="0">
              <a:buNone/>
            </a:pPr>
            <a:endParaRPr lang="en-US" sz="2800" b="1" dirty="0" smtClean="0">
              <a:solidFill>
                <a:srgbClr val="FF0000"/>
              </a:solidFill>
            </a:endParaRPr>
          </a:p>
          <a:p>
            <a:pPr marL="0" indent="0">
              <a:buNone/>
            </a:pPr>
            <a:endParaRPr lang="en-US" sz="2800" b="1" dirty="0">
              <a:solidFill>
                <a:srgbClr val="FF0000"/>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338" y="1219200"/>
            <a:ext cx="83798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6498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smtClean="0">
                <a:latin typeface="Calibri" pitchFamily="34" charset="0"/>
                <a:cs typeface="Calibri" pitchFamily="34" charset="0"/>
              </a:rPr>
              <a:t>Retain</a:t>
            </a:r>
            <a:endParaRPr lang="en-US" sz="60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65890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Learning from Solve Problem</a:t>
            </a:r>
            <a:endParaRPr lang="en-US" sz="4400" dirty="0"/>
          </a:p>
        </p:txBody>
      </p:sp>
      <p:sp>
        <p:nvSpPr>
          <p:cNvPr id="3" name="Content Placeholder 2"/>
          <p:cNvSpPr>
            <a:spLocks noGrp="1"/>
          </p:cNvSpPr>
          <p:nvPr>
            <p:ph sz="quarter" idx="1"/>
          </p:nvPr>
        </p:nvSpPr>
        <p:spPr>
          <a:xfrm>
            <a:off x="457200" y="1219200"/>
            <a:ext cx="8458200" cy="4937760"/>
          </a:xfrm>
        </p:spPr>
        <p:txBody>
          <a:bodyPr>
            <a:noAutofit/>
          </a:bodyPr>
          <a:lstStyle/>
          <a:p>
            <a:r>
              <a:rPr lang="en-US" sz="2800" b="1" dirty="0" smtClean="0"/>
              <a:t>What can be learned:</a:t>
            </a:r>
          </a:p>
          <a:p>
            <a:pPr lvl="1"/>
            <a:r>
              <a:rPr lang="en-US" sz="2500" dirty="0" smtClean="0"/>
              <a:t>New experience (new case)</a:t>
            </a:r>
          </a:p>
          <a:p>
            <a:pPr lvl="1"/>
            <a:r>
              <a:rPr lang="en-US" sz="2500" dirty="0" smtClean="0"/>
              <a:t>Improved similarity assessment, importance of features</a:t>
            </a:r>
          </a:p>
          <a:p>
            <a:pPr lvl="1"/>
            <a:r>
              <a:rPr lang="en-US" sz="2500" dirty="0" smtClean="0"/>
              <a:t>Organization/indexing of the case base to improve efficiency</a:t>
            </a:r>
          </a:p>
          <a:p>
            <a:pPr lvl="1"/>
            <a:r>
              <a:rPr lang="en-US" sz="2500" dirty="0" smtClean="0"/>
              <a:t>Knowledge for solution adaptation</a:t>
            </a:r>
          </a:p>
          <a:p>
            <a:pPr lvl="1"/>
            <a:r>
              <a:rPr lang="en-US" sz="2500" dirty="0" smtClean="0"/>
              <a:t>Forgetting cases, e.g., for efficiency or because out-of-date</a:t>
            </a:r>
          </a:p>
          <a:p>
            <a:r>
              <a:rPr lang="en-US" sz="2800" b="1" dirty="0" smtClean="0"/>
              <a:t>Methods:</a:t>
            </a:r>
            <a:endParaRPr lang="en-US" sz="2800" b="1" dirty="0"/>
          </a:p>
          <a:p>
            <a:pPr lvl="1"/>
            <a:r>
              <a:rPr lang="en-US" sz="2500" dirty="0" smtClean="0"/>
              <a:t>Storing </a:t>
            </a:r>
            <a:r>
              <a:rPr lang="en-US" sz="2500" dirty="0"/>
              <a:t>cases in the </a:t>
            </a:r>
            <a:r>
              <a:rPr lang="en-US" sz="2500" dirty="0" smtClean="0"/>
              <a:t>case-base</a:t>
            </a:r>
            <a:endParaRPr lang="en-US" sz="2500" dirty="0"/>
          </a:p>
          <a:p>
            <a:pPr lvl="1"/>
            <a:r>
              <a:rPr lang="en-US" sz="2500" dirty="0" smtClean="0"/>
              <a:t>Deleting </a:t>
            </a:r>
            <a:r>
              <a:rPr lang="en-US" sz="2500" dirty="0"/>
              <a:t>cases from the </a:t>
            </a:r>
            <a:r>
              <a:rPr lang="en-US" sz="2500" dirty="0" smtClean="0"/>
              <a:t>case-base</a:t>
            </a:r>
            <a:endParaRPr lang="en-US" sz="2500" i="1" dirty="0">
              <a:solidFill>
                <a:srgbClr val="C00000"/>
              </a:solidFill>
            </a:endParaRPr>
          </a:p>
        </p:txBody>
      </p:sp>
    </p:spTree>
    <p:extLst>
      <p:ext uri="{BB962C8B-B14F-4D97-AF65-F5344CB8AC3E}">
        <p14:creationId xmlns:p14="http://schemas.microsoft.com/office/powerpoint/2010/main" val="20816358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Store the New Solution</a:t>
            </a:r>
            <a:endParaRPr lang="en-US" sz="4400" dirty="0"/>
          </a:p>
        </p:txBody>
      </p:sp>
      <p:sp>
        <p:nvSpPr>
          <p:cNvPr id="3" name="Content Placeholder 2"/>
          <p:cNvSpPr>
            <a:spLocks noGrp="1"/>
          </p:cNvSpPr>
          <p:nvPr>
            <p:ph sz="quarter" idx="1"/>
          </p:nvPr>
        </p:nvSpPr>
        <p:spPr/>
        <p:txBody>
          <a:bodyPr>
            <a:normAutofit/>
          </a:bodyPr>
          <a:lstStyle/>
          <a:p>
            <a:r>
              <a:rPr lang="en-US" sz="2800" dirty="0" smtClean="0"/>
              <a:t>If the diagnosis is correct: Store it to the </a:t>
            </a:r>
            <a:r>
              <a:rPr lang="en-US" sz="2800" b="1" dirty="0" smtClean="0"/>
              <a:t>case-base</a:t>
            </a:r>
            <a:endParaRPr lang="en-US" sz="2800" b="1"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6912" y="2438400"/>
            <a:ext cx="5450235" cy="291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6293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latin typeface="Calibri" pitchFamily="34" charset="0"/>
                <a:cs typeface="Calibri" pitchFamily="34" charset="0"/>
              </a:rPr>
              <a:t>Advantages/Disadvantages</a:t>
            </a:r>
            <a:endParaRPr lang="en-US" sz="48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31147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a:bodyPr>
          <a:lstStyle/>
          <a:p>
            <a:r>
              <a:rPr lang="en-US" sz="4400" dirty="0" smtClean="0"/>
              <a:t>Advantages/Disadvantages of CBR </a:t>
            </a:r>
            <a:endParaRPr lang="en-US" sz="4400" dirty="0"/>
          </a:p>
        </p:txBody>
      </p:sp>
      <p:sp>
        <p:nvSpPr>
          <p:cNvPr id="3" name="Content Placeholder 2"/>
          <p:cNvSpPr>
            <a:spLocks noGrp="1"/>
          </p:cNvSpPr>
          <p:nvPr>
            <p:ph sz="quarter" idx="1"/>
          </p:nvPr>
        </p:nvSpPr>
        <p:spPr>
          <a:xfrm>
            <a:off x="457200" y="1219200"/>
            <a:ext cx="8458200" cy="4937760"/>
          </a:xfrm>
        </p:spPr>
        <p:txBody>
          <a:bodyPr>
            <a:noAutofit/>
          </a:bodyPr>
          <a:lstStyle/>
          <a:p>
            <a:r>
              <a:rPr lang="en-US" sz="2800" dirty="0" smtClean="0"/>
              <a:t>Advantages</a:t>
            </a:r>
          </a:p>
          <a:p>
            <a:pPr lvl="1"/>
            <a:r>
              <a:rPr lang="en-US" sz="2500" dirty="0"/>
              <a:t>Reduces the knowledge accusation effort – </a:t>
            </a:r>
            <a:r>
              <a:rPr lang="en-US" sz="2500" b="1" dirty="0"/>
              <a:t>Knowledge-Based System</a:t>
            </a:r>
          </a:p>
          <a:p>
            <a:pPr lvl="1"/>
            <a:r>
              <a:rPr lang="en-US" sz="2500" dirty="0"/>
              <a:t>White-box learning – </a:t>
            </a:r>
            <a:r>
              <a:rPr lang="en-US" sz="2500" b="1" dirty="0"/>
              <a:t>explanation facilities</a:t>
            </a:r>
          </a:p>
          <a:p>
            <a:pPr lvl="1"/>
            <a:r>
              <a:rPr lang="en-US" sz="2500" dirty="0"/>
              <a:t>Incremental learning </a:t>
            </a:r>
          </a:p>
          <a:p>
            <a:pPr lvl="1"/>
            <a:r>
              <a:rPr lang="en-US" sz="2500" dirty="0" smtClean="0"/>
              <a:t>Closer match to human reasoning</a:t>
            </a:r>
            <a:endParaRPr lang="en-US" sz="2500" dirty="0"/>
          </a:p>
          <a:p>
            <a:pPr lvl="1"/>
            <a:r>
              <a:rPr lang="en-US" sz="2500" dirty="0"/>
              <a:t>Makes use of existing data, e.g. in database</a:t>
            </a:r>
          </a:p>
          <a:p>
            <a:r>
              <a:rPr lang="en-US" sz="2800" dirty="0" smtClean="0"/>
              <a:t>Disadvantages</a:t>
            </a:r>
          </a:p>
          <a:p>
            <a:pPr lvl="1"/>
            <a:r>
              <a:rPr lang="en-US" sz="2500" dirty="0" smtClean="0"/>
              <a:t>Lazy learning algorithm</a:t>
            </a:r>
            <a:endParaRPr lang="en-US" sz="2500" dirty="0"/>
          </a:p>
          <a:p>
            <a:endParaRPr lang="en-US" sz="2800" dirty="0" smtClean="0"/>
          </a:p>
        </p:txBody>
      </p:sp>
    </p:spTree>
    <p:extLst>
      <p:ext uri="{BB962C8B-B14F-4D97-AF65-F5344CB8AC3E}">
        <p14:creationId xmlns:p14="http://schemas.microsoft.com/office/powerpoint/2010/main" val="3342086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4400" dirty="0"/>
              <a:t>What is Case-Based Reasoning (CBR)</a:t>
            </a:r>
          </a:p>
        </p:txBody>
      </p:sp>
      <p:sp>
        <p:nvSpPr>
          <p:cNvPr id="3" name="Content Placeholder 2"/>
          <p:cNvSpPr>
            <a:spLocks noGrp="1"/>
          </p:cNvSpPr>
          <p:nvPr>
            <p:ph sz="quarter" idx="1"/>
          </p:nvPr>
        </p:nvSpPr>
        <p:spPr>
          <a:xfrm>
            <a:off x="457200" y="1219200"/>
            <a:ext cx="8229600" cy="5257800"/>
          </a:xfrm>
        </p:spPr>
        <p:txBody>
          <a:bodyPr>
            <a:normAutofit/>
          </a:bodyPr>
          <a:lstStyle/>
          <a:p>
            <a:r>
              <a:rPr lang="en-US" sz="2800" dirty="0" smtClean="0"/>
              <a:t>AI technique that try to </a:t>
            </a:r>
            <a:r>
              <a:rPr lang="en-US" sz="2800" b="1" dirty="0" smtClean="0">
                <a:solidFill>
                  <a:srgbClr val="C00000"/>
                </a:solidFill>
              </a:rPr>
              <a:t>model/imitate </a:t>
            </a:r>
            <a:r>
              <a:rPr lang="en-US" sz="2800" b="1" dirty="0">
                <a:solidFill>
                  <a:srgbClr val="C00000"/>
                </a:solidFill>
              </a:rPr>
              <a:t>human </a:t>
            </a:r>
            <a:r>
              <a:rPr lang="en-US" sz="2800" b="1" dirty="0" smtClean="0">
                <a:solidFill>
                  <a:srgbClr val="C00000"/>
                </a:solidFill>
              </a:rPr>
              <a:t>reasoning (decision making) </a:t>
            </a:r>
            <a:r>
              <a:rPr lang="en-US" sz="2800" b="1" dirty="0">
                <a:solidFill>
                  <a:srgbClr val="C00000"/>
                </a:solidFill>
              </a:rPr>
              <a:t>and </a:t>
            </a:r>
            <a:r>
              <a:rPr lang="en-US" sz="2800" b="1" dirty="0" smtClean="0">
                <a:solidFill>
                  <a:srgbClr val="C00000"/>
                </a:solidFill>
              </a:rPr>
              <a:t>thinking</a:t>
            </a:r>
          </a:p>
          <a:p>
            <a:r>
              <a:rPr lang="en-US" sz="2800" dirty="0" smtClean="0"/>
              <a:t>One of a method </a:t>
            </a:r>
            <a:r>
              <a:rPr lang="en-US" sz="2800" dirty="0"/>
              <a:t>for building intelligent computer </a:t>
            </a:r>
            <a:r>
              <a:rPr lang="en-US" sz="2800" dirty="0" smtClean="0"/>
              <a:t>systems</a:t>
            </a:r>
          </a:p>
          <a:p>
            <a:r>
              <a:rPr lang="en-US" sz="2800" dirty="0" smtClean="0"/>
              <a:t>It is a supervise learning algorithm – classes are determine before examining the data.</a:t>
            </a:r>
          </a:p>
          <a:p>
            <a:r>
              <a:rPr lang="en-US" sz="2800" dirty="0" smtClean="0"/>
              <a:t>The input pattern is classified into one or several classes based on similarity to the predefine classes.</a:t>
            </a:r>
          </a:p>
          <a:p>
            <a:r>
              <a:rPr lang="en-US" sz="2800" dirty="0" smtClean="0"/>
              <a:t>Cases are stored in the “</a:t>
            </a:r>
            <a:r>
              <a:rPr lang="en-US" sz="2800" b="1" dirty="0" smtClean="0">
                <a:solidFill>
                  <a:srgbClr val="C00000"/>
                </a:solidFill>
              </a:rPr>
              <a:t>case-base</a:t>
            </a:r>
            <a:r>
              <a:rPr lang="en-US" sz="2800" dirty="0" smtClean="0"/>
              <a:t>”</a:t>
            </a:r>
          </a:p>
        </p:txBody>
      </p:sp>
    </p:spTree>
    <p:extLst>
      <p:ext uri="{BB962C8B-B14F-4D97-AF65-F5344CB8AC3E}">
        <p14:creationId xmlns:p14="http://schemas.microsoft.com/office/powerpoint/2010/main" val="24169159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Reduces Knowledge Accusation Effort</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a:t>Domain expert is unwilling to participate in knowledge eliciting process due lack of understanding of the technology – </a:t>
            </a:r>
            <a:r>
              <a:rPr lang="en-US" sz="2800" b="1" dirty="0"/>
              <a:t>technology gap</a:t>
            </a:r>
            <a:r>
              <a:rPr lang="en-US" sz="2800" b="1" dirty="0" smtClean="0"/>
              <a:t>.</a:t>
            </a:r>
            <a:endParaRPr lang="en-US" sz="2800" b="1" dirty="0"/>
          </a:p>
          <a:p>
            <a:r>
              <a:rPr lang="en-US" sz="2800" dirty="0"/>
              <a:t>Knowledge engineer finds difficulty in communicating with the domain expert/experts because knowledge engineer initially has less domain knowledge than the domain expert – </a:t>
            </a:r>
            <a:r>
              <a:rPr lang="en-US" sz="2800" b="1" dirty="0"/>
              <a:t>knowledge gap</a:t>
            </a:r>
            <a:r>
              <a:rPr lang="en-US" sz="2800" b="1" dirty="0" smtClean="0"/>
              <a:t>.</a:t>
            </a:r>
            <a:endParaRPr lang="en-US" sz="2800" b="1" dirty="0"/>
          </a:p>
          <a:p>
            <a:r>
              <a:rPr lang="en-US" sz="2800" dirty="0"/>
              <a:t>Correctness of the rule–base developed can be questionable due to the knowledge gap between knowledge engineer and domain expert.</a:t>
            </a:r>
          </a:p>
        </p:txBody>
      </p:sp>
    </p:spTree>
    <p:extLst>
      <p:ext uri="{BB962C8B-B14F-4D97-AF65-F5344CB8AC3E}">
        <p14:creationId xmlns:p14="http://schemas.microsoft.com/office/powerpoint/2010/main" val="33420861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Reduces Knowledge Accusation Effort</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endParaRPr lang="en-US" sz="28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295400"/>
            <a:ext cx="8632383" cy="498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40820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Explanation Facilities</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a:t>E</a:t>
            </a:r>
            <a:r>
              <a:rPr lang="en-US" sz="2800" dirty="0" smtClean="0"/>
              <a:t>xplanation </a:t>
            </a:r>
            <a:r>
              <a:rPr lang="en-US" sz="2800" dirty="0"/>
              <a:t>is a must to every intelligence system. </a:t>
            </a:r>
            <a:endParaRPr lang="en-US" sz="2800" dirty="0" smtClean="0"/>
          </a:p>
          <a:p>
            <a:r>
              <a:rPr lang="en-US" sz="2800" dirty="0" smtClean="0"/>
              <a:t>It </a:t>
            </a:r>
            <a:r>
              <a:rPr lang="en-US" sz="2800" dirty="0"/>
              <a:t>is a way how user (human) can trust the reasoning done by the system. </a:t>
            </a:r>
            <a:endParaRPr lang="en-US" sz="2800" dirty="0" smtClean="0"/>
          </a:p>
          <a:p>
            <a:r>
              <a:rPr lang="en-US" sz="2800" dirty="0" smtClean="0"/>
              <a:t>The </a:t>
            </a:r>
            <a:r>
              <a:rPr lang="en-US" sz="2800" dirty="0"/>
              <a:t>need of the explanation facilities is critical since the reasoning will be used in assisting the decision making process, giving advice or other contexts with potentially significant </a:t>
            </a:r>
            <a:r>
              <a:rPr lang="en-US" sz="2800" dirty="0" smtClean="0"/>
              <a:t>impact.</a:t>
            </a:r>
          </a:p>
          <a:p>
            <a:r>
              <a:rPr lang="en-US" sz="2800" dirty="0" smtClean="0"/>
              <a:t>How it done? – CBR </a:t>
            </a:r>
            <a:r>
              <a:rPr lang="en-US" sz="2800" dirty="0"/>
              <a:t>stores old experiences or cases in a memory known as case-base. This enable the algorithm to recall previous cases to solve a new problem. This process is called retrieval. </a:t>
            </a:r>
          </a:p>
        </p:txBody>
      </p:sp>
    </p:spTree>
    <p:extLst>
      <p:ext uri="{BB962C8B-B14F-4D97-AF65-F5344CB8AC3E}">
        <p14:creationId xmlns:p14="http://schemas.microsoft.com/office/powerpoint/2010/main" val="2614275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Incremental Learning</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a:t>I</a:t>
            </a:r>
            <a:r>
              <a:rPr lang="en-US" sz="2800" dirty="0" smtClean="0"/>
              <a:t>ncremental </a:t>
            </a:r>
            <a:r>
              <a:rPr lang="en-US" sz="2800" dirty="0"/>
              <a:t>learning is an ability of a learning algorithm to incorporate new knowledge into existing knowledge to suite the available data. </a:t>
            </a:r>
            <a:endParaRPr lang="en-US" sz="2800" dirty="0" smtClean="0"/>
          </a:p>
          <a:p>
            <a:r>
              <a:rPr lang="en-US" sz="2800" dirty="0" smtClean="0"/>
              <a:t>Learning </a:t>
            </a:r>
            <a:r>
              <a:rPr lang="en-US" sz="2800" dirty="0"/>
              <a:t>new data without forgetting prior knowledge is an issue in learning </a:t>
            </a:r>
            <a:r>
              <a:rPr lang="en-US" sz="2800" dirty="0" smtClean="0"/>
              <a:t>algorithm.</a:t>
            </a:r>
          </a:p>
          <a:p>
            <a:endParaRPr lang="en-US" sz="2800" dirty="0"/>
          </a:p>
        </p:txBody>
      </p:sp>
    </p:spTree>
    <p:extLst>
      <p:ext uri="{BB962C8B-B14F-4D97-AF65-F5344CB8AC3E}">
        <p14:creationId xmlns:p14="http://schemas.microsoft.com/office/powerpoint/2010/main" val="9419115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Lazy Learning</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smtClean="0"/>
              <a:t>Generalization the </a:t>
            </a:r>
            <a:r>
              <a:rPr lang="en-US" sz="2800" dirty="0"/>
              <a:t>training data is delayed until a query is made to the system</a:t>
            </a:r>
          </a:p>
          <a:p>
            <a:r>
              <a:rPr lang="en-US" sz="2800" dirty="0" smtClean="0"/>
              <a:t>Usually </a:t>
            </a:r>
            <a:r>
              <a:rPr lang="en-US" sz="2800" dirty="0"/>
              <a:t>slower </a:t>
            </a:r>
            <a:r>
              <a:rPr lang="en-US" sz="2800" dirty="0" smtClean="0"/>
              <a:t>to evaluate</a:t>
            </a:r>
          </a:p>
          <a:p>
            <a:pPr marL="274320" lvl="1">
              <a:spcBef>
                <a:spcPts val="600"/>
              </a:spcBef>
              <a:buClr>
                <a:schemeClr val="accent1"/>
              </a:buClr>
            </a:pPr>
            <a:r>
              <a:rPr lang="en-US" sz="2800" dirty="0" smtClean="0">
                <a:solidFill>
                  <a:schemeClr val="tx1"/>
                </a:solidFill>
              </a:rPr>
              <a:t>Large </a:t>
            </a:r>
            <a:r>
              <a:rPr lang="en-US" sz="2800" dirty="0">
                <a:solidFill>
                  <a:schemeClr val="tx1"/>
                </a:solidFill>
              </a:rPr>
              <a:t>space requirement to store the entire training </a:t>
            </a:r>
            <a:r>
              <a:rPr lang="en-US" sz="2800" dirty="0" smtClean="0">
                <a:solidFill>
                  <a:schemeClr val="tx1"/>
                </a:solidFill>
              </a:rPr>
              <a:t>dataset - </a:t>
            </a:r>
            <a:r>
              <a:rPr lang="en-US" sz="2800" dirty="0">
                <a:solidFill>
                  <a:schemeClr val="tx1"/>
                </a:solidFill>
              </a:rPr>
              <a:t>Not suitable for large </a:t>
            </a:r>
            <a:r>
              <a:rPr lang="en-US" sz="2800" dirty="0" smtClean="0">
                <a:solidFill>
                  <a:schemeClr val="tx1"/>
                </a:solidFill>
              </a:rPr>
              <a:t>data</a:t>
            </a:r>
            <a:endParaRPr lang="en-US" sz="2800" dirty="0">
              <a:solidFill>
                <a:schemeClr val="tx1"/>
              </a:solidFill>
            </a:endParaRPr>
          </a:p>
          <a:p>
            <a:endParaRPr lang="en-US" sz="2800" dirty="0"/>
          </a:p>
        </p:txBody>
      </p:sp>
    </p:spTree>
    <p:extLst>
      <p:ext uri="{BB962C8B-B14F-4D97-AF65-F5344CB8AC3E}">
        <p14:creationId xmlns:p14="http://schemas.microsoft.com/office/powerpoint/2010/main" val="2550128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latin typeface="Calibri" pitchFamily="34" charset="0"/>
                <a:cs typeface="Calibri" pitchFamily="34" charset="0"/>
              </a:rPr>
              <a:t>Applications</a:t>
            </a:r>
            <a:endParaRPr lang="en-US" sz="48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69633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CBR Applications</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smtClean="0"/>
              <a:t>Medical</a:t>
            </a:r>
          </a:p>
          <a:p>
            <a:pPr lvl="1"/>
            <a:r>
              <a:rPr lang="en-US" sz="2800" dirty="0"/>
              <a:t>Automatic monitoring wound healing </a:t>
            </a:r>
            <a:endParaRPr lang="en-US" sz="2500" dirty="0" smtClean="0"/>
          </a:p>
          <a:p>
            <a:r>
              <a:rPr lang="en-US" sz="2800" dirty="0" smtClean="0"/>
              <a:t>Computer</a:t>
            </a:r>
          </a:p>
          <a:p>
            <a:pPr lvl="1"/>
            <a:r>
              <a:rPr lang="en-US" sz="2800" dirty="0"/>
              <a:t>Traffic pattern recognition for 3G Networks </a:t>
            </a:r>
            <a:endParaRPr lang="en-US" sz="2500" dirty="0" smtClean="0"/>
          </a:p>
          <a:p>
            <a:r>
              <a:rPr lang="en-US" sz="2800" dirty="0" smtClean="0"/>
              <a:t>Education</a:t>
            </a:r>
          </a:p>
          <a:p>
            <a:pPr lvl="1"/>
            <a:r>
              <a:rPr lang="en-US" sz="2800" dirty="0"/>
              <a:t>Use intelligent tutoring systems (ITS) to improve of public health domain </a:t>
            </a:r>
            <a:endParaRPr lang="en-US" sz="2500" dirty="0">
              <a:solidFill>
                <a:schemeClr val="tx1"/>
              </a:solidFill>
            </a:endParaRPr>
          </a:p>
          <a:p>
            <a:endParaRPr lang="en-US" sz="2800" dirty="0"/>
          </a:p>
        </p:txBody>
      </p:sp>
    </p:spTree>
    <p:extLst>
      <p:ext uri="{BB962C8B-B14F-4D97-AF65-F5344CB8AC3E}">
        <p14:creationId xmlns:p14="http://schemas.microsoft.com/office/powerpoint/2010/main" val="929998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Wound </a:t>
            </a:r>
            <a:r>
              <a:rPr lang="en-US" sz="4400" dirty="0"/>
              <a:t>H</a:t>
            </a:r>
            <a:r>
              <a:rPr lang="en-US" sz="4400" dirty="0" smtClean="0"/>
              <a:t>ealing System</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a:t>This system utilize the capability of CBR in monitoring leg ulcers and this system is expected to reduce the workload of professional, time and money. For the normal operation, clinicians need to check the patient’s wound in regular basis to ensure the healing process is going fine. This automated wound healing system, will used images of the wound and take the RGB (red, blue and green) features histogram for the CBR classification. The outcome form this RGB features gave a 89.93% accuracy for the system.</a:t>
            </a:r>
          </a:p>
          <a:p>
            <a:endParaRPr lang="en-US" sz="2800" dirty="0"/>
          </a:p>
        </p:txBody>
      </p:sp>
    </p:spTree>
    <p:extLst>
      <p:ext uri="{BB962C8B-B14F-4D97-AF65-F5344CB8AC3E}">
        <p14:creationId xmlns:p14="http://schemas.microsoft.com/office/powerpoint/2010/main" val="24917857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Traffic Pattern Recognition </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err="1"/>
              <a:t>Chantaraskul</a:t>
            </a:r>
            <a:r>
              <a:rPr lang="en-US" sz="2800" dirty="0"/>
              <a:t> and Cuthbert (2004) implement CBR as a part of an intelligent-based agent management system in managing the traffic congestion in 3G networks. This system used agent as a traffic pattern recognition in order to identify the specific type of problem and finally proposed a solution. CBR is introduced to give the agent to be more intelligence in automatically solve a problem by recognizing similar traffic pattern that the system has seen before, that has been stored in case library. The result shows the CBR was able to detect congestion occurrences and apply the appropriate solution to overcome it.</a:t>
            </a:r>
          </a:p>
          <a:p>
            <a:endParaRPr lang="en-US" sz="2800" dirty="0"/>
          </a:p>
        </p:txBody>
      </p:sp>
    </p:spTree>
    <p:extLst>
      <p:ext uri="{BB962C8B-B14F-4D97-AF65-F5344CB8AC3E}">
        <p14:creationId xmlns:p14="http://schemas.microsoft.com/office/powerpoint/2010/main" val="24917857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Intelligent Tutoring Systems </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a:t>Gonzalez </a:t>
            </a:r>
            <a:r>
              <a:rPr lang="en-US" sz="2800" i="1" dirty="0"/>
              <a:t>et al</a:t>
            </a:r>
            <a:r>
              <a:rPr lang="en-US" sz="2800" dirty="0"/>
              <a:t>. (2005</a:t>
            </a:r>
            <a:r>
              <a:rPr lang="en-US" sz="2800" dirty="0" smtClean="0"/>
              <a:t>), used </a:t>
            </a:r>
            <a:r>
              <a:rPr lang="en-US" sz="2800" dirty="0"/>
              <a:t>CBR as an engine for tutoring agent that is responsible in reasoning about the students behaviors, and to generate instructions plan that can be adapted to student needs. The e-learning system was use to provides a learning process and try to improve decision making process by using tutoring agent. </a:t>
            </a:r>
          </a:p>
          <a:p>
            <a:endParaRPr lang="en-US" sz="2800" dirty="0"/>
          </a:p>
        </p:txBody>
      </p:sp>
    </p:spTree>
    <p:extLst>
      <p:ext uri="{BB962C8B-B14F-4D97-AF65-F5344CB8AC3E}">
        <p14:creationId xmlns:p14="http://schemas.microsoft.com/office/powerpoint/2010/main" val="2491785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What is Case(s)..</a:t>
            </a:r>
            <a:endParaRPr lang="en-US" sz="4400" dirty="0"/>
          </a:p>
        </p:txBody>
      </p:sp>
      <p:sp>
        <p:nvSpPr>
          <p:cNvPr id="3" name="Content Placeholder 2"/>
          <p:cNvSpPr>
            <a:spLocks noGrp="1"/>
          </p:cNvSpPr>
          <p:nvPr>
            <p:ph sz="quarter" idx="1"/>
          </p:nvPr>
        </p:nvSpPr>
        <p:spPr/>
        <p:txBody>
          <a:bodyPr>
            <a:normAutofit/>
          </a:bodyPr>
          <a:lstStyle/>
          <a:p>
            <a:r>
              <a:rPr lang="en-US" sz="2800" dirty="0" smtClean="0"/>
              <a:t>A case describe one particular diagnostic situation</a:t>
            </a:r>
          </a:p>
          <a:p>
            <a:r>
              <a:rPr lang="en-US" sz="2800" dirty="0" smtClean="0"/>
              <a:t>Case(s) have two main components:</a:t>
            </a:r>
          </a:p>
          <a:p>
            <a:pPr lvl="1"/>
            <a:r>
              <a:rPr lang="en-US" sz="2500" b="1" dirty="0" smtClean="0"/>
              <a:t>Specification (SP): </a:t>
            </a:r>
            <a:r>
              <a:rPr lang="en-US" sz="2500" dirty="0" smtClean="0"/>
              <a:t>set of attributes (features) and values – represent particular case or problem and it should have unique characteristic.</a:t>
            </a:r>
          </a:p>
          <a:p>
            <a:pPr lvl="1"/>
            <a:r>
              <a:rPr lang="en-US" sz="2500" b="1" dirty="0" smtClean="0"/>
              <a:t>Solution (SL): </a:t>
            </a:r>
            <a:r>
              <a:rPr lang="en-US" sz="2500" dirty="0" smtClean="0"/>
              <a:t>the case solution, represent the </a:t>
            </a:r>
            <a:r>
              <a:rPr lang="en-US" sz="2500" dirty="0"/>
              <a:t>problem solving for such </a:t>
            </a:r>
            <a:r>
              <a:rPr lang="en-US" sz="2500" dirty="0" smtClean="0"/>
              <a:t>case.</a:t>
            </a:r>
          </a:p>
          <a:p>
            <a:r>
              <a:rPr lang="en-US" sz="2800" dirty="0" smtClean="0"/>
              <a:t>Collection of cases are call “</a:t>
            </a:r>
            <a:r>
              <a:rPr lang="en-US" sz="2800" b="1" dirty="0" smtClean="0">
                <a:solidFill>
                  <a:srgbClr val="FF0000"/>
                </a:solidFill>
              </a:rPr>
              <a:t>CASE-BASE</a:t>
            </a:r>
            <a:r>
              <a:rPr lang="en-US" sz="2800" dirty="0" smtClean="0"/>
              <a:t>”</a:t>
            </a:r>
          </a:p>
          <a:p>
            <a:endParaRPr lang="en-US" sz="2800" dirty="0"/>
          </a:p>
        </p:txBody>
      </p:sp>
    </p:spTree>
    <p:extLst>
      <p:ext uri="{BB962C8B-B14F-4D97-AF65-F5344CB8AC3E}">
        <p14:creationId xmlns:p14="http://schemas.microsoft.com/office/powerpoint/2010/main" val="14957446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latin typeface="Calibri" pitchFamily="34" charset="0"/>
                <a:cs typeface="Calibri" pitchFamily="34" charset="0"/>
              </a:rPr>
              <a:t>Summary</a:t>
            </a:r>
            <a:endParaRPr lang="en-US" sz="48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69633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Summary</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smtClean="0"/>
              <a:t>CBR is a technique that solve problem based on experience</a:t>
            </a:r>
          </a:p>
          <a:p>
            <a:r>
              <a:rPr lang="en-US" sz="2800" dirty="0" smtClean="0"/>
              <a:t>CBR involve four phases/cycle</a:t>
            </a:r>
          </a:p>
          <a:p>
            <a:pPr lvl="1"/>
            <a:r>
              <a:rPr lang="en-US" sz="2500" dirty="0" smtClean="0"/>
              <a:t>Retrieve  Reuse  Revise  Retain  </a:t>
            </a:r>
          </a:p>
          <a:p>
            <a:r>
              <a:rPr lang="en-US" sz="2800" dirty="0"/>
              <a:t>Similarity for matching OLD &amp; NEW </a:t>
            </a:r>
            <a:r>
              <a:rPr lang="en-US" sz="2800" dirty="0" smtClean="0"/>
              <a:t>cases</a:t>
            </a:r>
          </a:p>
          <a:p>
            <a:r>
              <a:rPr lang="en-US" sz="2800" dirty="0"/>
              <a:t>Imitate how human make decision </a:t>
            </a:r>
            <a:r>
              <a:rPr lang="en-US" sz="2800" dirty="0" smtClean="0"/>
              <a:t>making</a:t>
            </a:r>
          </a:p>
          <a:p>
            <a:r>
              <a:rPr lang="en-US" sz="2800" dirty="0" smtClean="0"/>
              <a:t>Have own advantages and disadvantages over other AI techniques</a:t>
            </a:r>
            <a:endParaRPr lang="en-US" sz="2800" dirty="0"/>
          </a:p>
          <a:p>
            <a:endParaRPr lang="en-US" sz="2800" dirty="0"/>
          </a:p>
        </p:txBody>
      </p:sp>
    </p:spTree>
    <p:extLst>
      <p:ext uri="{BB962C8B-B14F-4D97-AF65-F5344CB8AC3E}">
        <p14:creationId xmlns:p14="http://schemas.microsoft.com/office/powerpoint/2010/main" val="34299545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219200" y="2514600"/>
            <a:ext cx="6858000" cy="2286000"/>
          </a:xfrm>
          <a:prstGeom prst="rect">
            <a:avLst/>
          </a:prstGeom>
        </p:spPr>
        <p:txBody>
          <a:bodyPr>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sz="9600" dirty="0" smtClean="0">
                <a:latin typeface="Calibri" pitchFamily="34" charset="0"/>
                <a:cs typeface="Calibri" pitchFamily="34" charset="0"/>
              </a:rPr>
              <a:t>Q &amp; A</a:t>
            </a:r>
            <a:endParaRPr lang="en-US" sz="9600" dirty="0">
              <a:latin typeface="Calibri" pitchFamily="34" charset="0"/>
              <a:cs typeface="Calibri" pitchFamily="34" charset="0"/>
            </a:endParaRPr>
          </a:p>
        </p:txBody>
      </p:sp>
    </p:spTree>
    <p:extLst>
      <p:ext uri="{BB962C8B-B14F-4D97-AF65-F5344CB8AC3E}">
        <p14:creationId xmlns:p14="http://schemas.microsoft.com/office/powerpoint/2010/main" val="1355216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What is Case(s)..</a:t>
            </a:r>
            <a:endParaRPr lang="en-US" sz="4400" dirty="0"/>
          </a:p>
        </p:txBody>
      </p:sp>
      <p:sp>
        <p:nvSpPr>
          <p:cNvPr id="3" name="Content Placeholder 2"/>
          <p:cNvSpPr>
            <a:spLocks noGrp="1"/>
          </p:cNvSpPr>
          <p:nvPr>
            <p:ph sz="quarter" idx="1"/>
          </p:nvPr>
        </p:nvSpPr>
        <p:spPr/>
        <p:txBody>
          <a:bodyPr>
            <a:normAutofit/>
          </a:bodyPr>
          <a:lstStyle/>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pPr marL="0" indent="0">
              <a:buNone/>
            </a:pPr>
            <a:endParaRPr lang="en-US" sz="2400" i="1" dirty="0" smtClean="0">
              <a:solidFill>
                <a:srgbClr val="C00000"/>
              </a:solidFill>
            </a:endParaRPr>
          </a:p>
          <a:p>
            <a:pPr marL="0" indent="0">
              <a:buNone/>
            </a:pPr>
            <a:r>
              <a:rPr lang="en-US" sz="2400" b="1" i="1" dirty="0" smtClean="0">
                <a:solidFill>
                  <a:srgbClr val="C00000"/>
                </a:solidFill>
              </a:rPr>
              <a:t>Cases’ Components: </a:t>
            </a:r>
            <a:r>
              <a:rPr lang="en-US" sz="2400" i="1" dirty="0" smtClean="0">
                <a:solidFill>
                  <a:srgbClr val="C00000"/>
                </a:solidFill>
              </a:rPr>
              <a:t>relation between SP and SL</a:t>
            </a:r>
            <a:endParaRPr lang="en-US" sz="2400" i="1" dirty="0">
              <a:solidFill>
                <a:srgbClr val="C00000"/>
              </a:solidFill>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1295400"/>
            <a:ext cx="3729037" cy="4255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583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Example of Case..</a:t>
            </a:r>
            <a:endParaRPr lang="en-US" sz="4400" dirty="0"/>
          </a:p>
        </p:txBody>
      </p:sp>
      <p:sp>
        <p:nvSpPr>
          <p:cNvPr id="3" name="Content Placeholder 2"/>
          <p:cNvSpPr>
            <a:spLocks noGrp="1"/>
          </p:cNvSpPr>
          <p:nvPr>
            <p:ph sz="quarter" idx="1"/>
          </p:nvPr>
        </p:nvSpPr>
        <p:spPr/>
        <p:txBody>
          <a:bodyPr>
            <a:normAutofit/>
          </a:bodyPr>
          <a:lstStyle/>
          <a:p>
            <a:r>
              <a:rPr lang="en-US" sz="2800" dirty="0" smtClean="0"/>
              <a:t>Car diagnostic situation</a:t>
            </a:r>
            <a:endParaRPr lang="en-US" sz="28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840806"/>
            <a:ext cx="52387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ular Callout 3"/>
          <p:cNvSpPr/>
          <p:nvPr/>
        </p:nvSpPr>
        <p:spPr>
          <a:xfrm>
            <a:off x="3284392" y="2228158"/>
            <a:ext cx="1211407" cy="612648"/>
          </a:xfrm>
          <a:prstGeom prst="wedgeRectCallout">
            <a:avLst>
              <a:gd name="adj1" fmla="val -58712"/>
              <a:gd name="adj2" fmla="val 100944"/>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Attribute</a:t>
            </a:r>
            <a:endParaRPr lang="en-US" b="1" dirty="0">
              <a:solidFill>
                <a:schemeClr val="bg1"/>
              </a:solidFill>
            </a:endParaRPr>
          </a:p>
        </p:txBody>
      </p:sp>
      <p:sp>
        <p:nvSpPr>
          <p:cNvPr id="7" name="Rectangular Callout 6"/>
          <p:cNvSpPr/>
          <p:nvPr/>
        </p:nvSpPr>
        <p:spPr>
          <a:xfrm>
            <a:off x="5265593" y="2228158"/>
            <a:ext cx="1211407" cy="612648"/>
          </a:xfrm>
          <a:prstGeom prst="wedgeRectCallout">
            <a:avLst>
              <a:gd name="adj1" fmla="val -58712"/>
              <a:gd name="adj2" fmla="val 100944"/>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Value</a:t>
            </a:r>
            <a:endParaRPr lang="en-US" b="1" dirty="0">
              <a:solidFill>
                <a:schemeClr val="bg1"/>
              </a:solidFill>
            </a:endParaRPr>
          </a:p>
        </p:txBody>
      </p:sp>
      <p:sp>
        <p:nvSpPr>
          <p:cNvPr id="8" name="Rectangular Callout 7"/>
          <p:cNvSpPr/>
          <p:nvPr/>
        </p:nvSpPr>
        <p:spPr>
          <a:xfrm>
            <a:off x="7114308" y="5483352"/>
            <a:ext cx="1211407" cy="612648"/>
          </a:xfrm>
          <a:prstGeom prst="wedgeRectCallout">
            <a:avLst>
              <a:gd name="adj1" fmla="val -166217"/>
              <a:gd name="adj2" fmla="val -13198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Decision</a:t>
            </a:r>
            <a:endParaRPr lang="en-US" b="1" dirty="0">
              <a:solidFill>
                <a:schemeClr val="tx2"/>
              </a:solidFill>
            </a:endParaRPr>
          </a:p>
        </p:txBody>
      </p:sp>
    </p:spTree>
    <p:extLst>
      <p:ext uri="{BB962C8B-B14F-4D97-AF65-F5344CB8AC3E}">
        <p14:creationId xmlns:p14="http://schemas.microsoft.com/office/powerpoint/2010/main" val="45451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Example of Case-Base..</a:t>
            </a:r>
            <a:endParaRPr lang="en-US" sz="4400" dirty="0"/>
          </a:p>
        </p:txBody>
      </p:sp>
      <p:sp>
        <p:nvSpPr>
          <p:cNvPr id="3" name="Content Placeholder 2"/>
          <p:cNvSpPr>
            <a:spLocks noGrp="1"/>
          </p:cNvSpPr>
          <p:nvPr>
            <p:ph sz="quarter" idx="1"/>
          </p:nvPr>
        </p:nvSpPr>
        <p:spPr>
          <a:xfrm>
            <a:off x="457200" y="1219200"/>
            <a:ext cx="3920836" cy="4937760"/>
          </a:xfrm>
        </p:spPr>
        <p:txBody>
          <a:bodyPr>
            <a:normAutofit/>
          </a:bodyPr>
          <a:lstStyle/>
          <a:p>
            <a:endParaRPr lang="en-US" sz="2800" dirty="0" smtClean="0"/>
          </a:p>
          <a:p>
            <a:r>
              <a:rPr lang="en-US" sz="2800" dirty="0" smtClean="0"/>
              <a:t>Case-base with two cases</a:t>
            </a:r>
          </a:p>
          <a:p>
            <a:r>
              <a:rPr lang="en-US" sz="2800" dirty="0" smtClean="0"/>
              <a:t>Each case describe one particular situation</a:t>
            </a:r>
          </a:p>
          <a:p>
            <a:r>
              <a:rPr lang="en-US" sz="2800" dirty="0" smtClean="0"/>
              <a:t>All cases are unique from each other</a:t>
            </a:r>
            <a:endParaRPr lang="en-US" sz="28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5250" y="1219200"/>
            <a:ext cx="52387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886200"/>
            <a:ext cx="52578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889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Solving a New Diagnostic Problem.</a:t>
            </a:r>
            <a:endParaRPr lang="en-US" sz="4400" dirty="0"/>
          </a:p>
        </p:txBody>
      </p:sp>
      <p:sp>
        <p:nvSpPr>
          <p:cNvPr id="3" name="Content Placeholder 2"/>
          <p:cNvSpPr>
            <a:spLocks noGrp="1"/>
          </p:cNvSpPr>
          <p:nvPr>
            <p:ph sz="quarter" idx="1"/>
          </p:nvPr>
        </p:nvSpPr>
        <p:spPr/>
        <p:txBody>
          <a:bodyPr>
            <a:normAutofit/>
          </a:bodyPr>
          <a:lstStyle/>
          <a:p>
            <a:r>
              <a:rPr lang="en-US" sz="2800" dirty="0" smtClean="0"/>
              <a:t>A new problem must be solve.</a:t>
            </a:r>
          </a:p>
          <a:p>
            <a:r>
              <a:rPr lang="en-US" sz="2800" dirty="0" smtClean="0"/>
              <a:t>The new problem is a case without the </a:t>
            </a:r>
            <a:r>
              <a:rPr lang="en-US" sz="2800" b="1" dirty="0" smtClean="0"/>
              <a:t>solution </a:t>
            </a:r>
            <a:r>
              <a:rPr lang="en-US" sz="2800" dirty="0" smtClean="0"/>
              <a:t>part.</a:t>
            </a:r>
          </a:p>
          <a:p>
            <a:endParaRPr lang="en-US" sz="2800" dirty="0" smtClean="0"/>
          </a:p>
          <a:p>
            <a:endParaRPr lang="en-US" sz="2800" dirty="0"/>
          </a:p>
        </p:txBody>
      </p:sp>
      <p:sp>
        <p:nvSpPr>
          <p:cNvPr id="4" name="Rounded Rectangle 3"/>
          <p:cNvSpPr/>
          <p:nvPr/>
        </p:nvSpPr>
        <p:spPr>
          <a:xfrm>
            <a:off x="2362200" y="3432048"/>
            <a:ext cx="4267200" cy="2133600"/>
          </a:xfrm>
          <a:prstGeom prst="roundRect">
            <a:avLst/>
          </a:prstGeom>
          <a:solidFill>
            <a:srgbClr val="00B0F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Problem (Symptom):</a:t>
            </a:r>
          </a:p>
          <a:p>
            <a:pPr marL="285750" indent="-285750">
              <a:buFont typeface="Arial" pitchFamily="34" charset="0"/>
              <a:buChar char="•"/>
            </a:pPr>
            <a:r>
              <a:rPr lang="en-US" sz="2000" dirty="0" smtClean="0">
                <a:solidFill>
                  <a:schemeClr val="tx1"/>
                </a:solidFill>
              </a:rPr>
              <a:t>Problem: Break Light doesn’t work</a:t>
            </a:r>
          </a:p>
          <a:p>
            <a:pPr marL="285750" indent="-285750">
              <a:buFont typeface="Arial" pitchFamily="34" charset="0"/>
              <a:buChar char="•"/>
            </a:pPr>
            <a:r>
              <a:rPr lang="en-US" sz="2000" dirty="0" smtClean="0">
                <a:solidFill>
                  <a:schemeClr val="tx1"/>
                </a:solidFill>
              </a:rPr>
              <a:t>Car: Audi 80</a:t>
            </a:r>
          </a:p>
          <a:p>
            <a:pPr marL="285750" indent="-285750">
              <a:buFont typeface="Arial" pitchFamily="34" charset="0"/>
              <a:buChar char="•"/>
            </a:pPr>
            <a:r>
              <a:rPr lang="en-US" sz="2000" dirty="0" smtClean="0">
                <a:solidFill>
                  <a:schemeClr val="tx1"/>
                </a:solidFill>
              </a:rPr>
              <a:t>Year: 1989</a:t>
            </a:r>
          </a:p>
          <a:p>
            <a:pPr marL="285750" indent="-285750">
              <a:buFont typeface="Arial" pitchFamily="34" charset="0"/>
              <a:buChar char="•"/>
            </a:pPr>
            <a:r>
              <a:rPr lang="en-US" sz="2000" dirty="0" smtClean="0">
                <a:solidFill>
                  <a:schemeClr val="tx1"/>
                </a:solidFill>
              </a:rPr>
              <a:t>Battery voltage: 12.6 V</a:t>
            </a:r>
          </a:p>
          <a:p>
            <a:pPr marL="285750" indent="-285750">
              <a:buFont typeface="Arial" pitchFamily="34" charset="0"/>
              <a:buChar char="•"/>
            </a:pPr>
            <a:r>
              <a:rPr lang="en-US" sz="2000" dirty="0" smtClean="0">
                <a:solidFill>
                  <a:schemeClr val="tx1"/>
                </a:solidFill>
              </a:rPr>
              <a:t>State of light: OK</a:t>
            </a:r>
            <a:r>
              <a:rPr lang="en-US" dirty="0" smtClean="0"/>
              <a:t> </a:t>
            </a:r>
            <a:endParaRPr lang="en-US" dirty="0"/>
          </a:p>
        </p:txBody>
      </p:sp>
      <p:sp>
        <p:nvSpPr>
          <p:cNvPr id="5" name="Rectangular Callout 4"/>
          <p:cNvSpPr/>
          <p:nvPr/>
        </p:nvSpPr>
        <p:spPr>
          <a:xfrm>
            <a:off x="3284392" y="2971800"/>
            <a:ext cx="1211407" cy="612648"/>
          </a:xfrm>
          <a:prstGeom prst="wedgeRectCallout">
            <a:avLst>
              <a:gd name="adj1" fmla="val -58712"/>
              <a:gd name="adj2" fmla="val 100944"/>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Attribute</a:t>
            </a:r>
            <a:endParaRPr lang="en-US" b="1" dirty="0">
              <a:solidFill>
                <a:schemeClr val="bg1"/>
              </a:solidFill>
            </a:endParaRPr>
          </a:p>
        </p:txBody>
      </p:sp>
      <p:sp>
        <p:nvSpPr>
          <p:cNvPr id="6" name="Rectangular Callout 5"/>
          <p:cNvSpPr/>
          <p:nvPr/>
        </p:nvSpPr>
        <p:spPr>
          <a:xfrm>
            <a:off x="5265593" y="2971800"/>
            <a:ext cx="1211407" cy="612648"/>
          </a:xfrm>
          <a:prstGeom prst="wedgeRectCallout">
            <a:avLst>
              <a:gd name="adj1" fmla="val -58712"/>
              <a:gd name="adj2" fmla="val 100944"/>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Value</a:t>
            </a:r>
            <a:endParaRPr lang="en-US" b="1" dirty="0">
              <a:solidFill>
                <a:schemeClr val="bg1"/>
              </a:solidFill>
            </a:endParaRPr>
          </a:p>
        </p:txBody>
      </p:sp>
    </p:spTree>
    <p:extLst>
      <p:ext uri="{BB962C8B-B14F-4D97-AF65-F5344CB8AC3E}">
        <p14:creationId xmlns:p14="http://schemas.microsoft.com/office/powerpoint/2010/main" val="28486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5904</TotalTime>
  <Words>1555</Words>
  <Application>Microsoft Office PowerPoint</Application>
  <PresentationFormat>On-screen Show (4:3)</PresentationFormat>
  <Paragraphs>245</Paragraphs>
  <Slides>52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Cambria Math</vt:lpstr>
      <vt:lpstr>Palatino</vt:lpstr>
      <vt:lpstr>Tahoma</vt:lpstr>
      <vt:lpstr>Wingdings</vt:lpstr>
      <vt:lpstr>Wingdings 3</vt:lpstr>
      <vt:lpstr>Origin</vt:lpstr>
      <vt:lpstr>Chap 3: CBR</vt:lpstr>
      <vt:lpstr>What You’ll Learn </vt:lpstr>
      <vt:lpstr>CBR in Details..</vt:lpstr>
      <vt:lpstr>What is Case-Based Reasoning (CBR)</vt:lpstr>
      <vt:lpstr>What is Case(s)..</vt:lpstr>
      <vt:lpstr>What is Case(s)..</vt:lpstr>
      <vt:lpstr>Example of Case..</vt:lpstr>
      <vt:lpstr>Example of Case-Base..</vt:lpstr>
      <vt:lpstr>Solving a New Diagnostic Problem.</vt:lpstr>
      <vt:lpstr>How to Find Solution??</vt:lpstr>
      <vt:lpstr>CBR Cycle</vt:lpstr>
      <vt:lpstr>PowerPoint Presentation</vt:lpstr>
      <vt:lpstr>CBR Cycle</vt:lpstr>
      <vt:lpstr>Case Retrieval</vt:lpstr>
      <vt:lpstr>What is Case Retrieval?</vt:lpstr>
      <vt:lpstr>What is Similarity measure?</vt:lpstr>
      <vt:lpstr>What is Similarity measure?</vt:lpstr>
      <vt:lpstr>Example</vt:lpstr>
      <vt:lpstr>Similarity..</vt:lpstr>
      <vt:lpstr>Similarity..</vt:lpstr>
      <vt:lpstr>Local Similarity..</vt:lpstr>
      <vt:lpstr>Local Similarity – Discrete </vt:lpstr>
      <vt:lpstr>Local Similarity – Continuous </vt:lpstr>
      <vt:lpstr>Similarity Computation</vt:lpstr>
      <vt:lpstr>Global Similarity..</vt:lpstr>
      <vt:lpstr>Global Similarity..</vt:lpstr>
      <vt:lpstr>Compare New Prob. to Case 1</vt:lpstr>
      <vt:lpstr>Compare New Prob. to Case 2</vt:lpstr>
      <vt:lpstr>So the Solution??</vt:lpstr>
      <vt:lpstr>Reuse</vt:lpstr>
      <vt:lpstr>How to Adapt the Solution</vt:lpstr>
      <vt:lpstr>Revise</vt:lpstr>
      <vt:lpstr>Verification &amp; Correct Solution</vt:lpstr>
      <vt:lpstr>Reuse the Solution of Case 1</vt:lpstr>
      <vt:lpstr>Retain</vt:lpstr>
      <vt:lpstr>Learning from Solve Problem</vt:lpstr>
      <vt:lpstr>Store the New Solution</vt:lpstr>
      <vt:lpstr>Advantages/Disadvantages</vt:lpstr>
      <vt:lpstr>Advantages/Disadvantages of CBR </vt:lpstr>
      <vt:lpstr>Reduces Knowledge Accusation Effort</vt:lpstr>
      <vt:lpstr>Reduces Knowledge Accusation Effort</vt:lpstr>
      <vt:lpstr>Explanation Facilities</vt:lpstr>
      <vt:lpstr>Incremental Learning</vt:lpstr>
      <vt:lpstr>Lazy Learning</vt:lpstr>
      <vt:lpstr>Applications</vt:lpstr>
      <vt:lpstr>CBR Applications</vt:lpstr>
      <vt:lpstr>Wound Healing System</vt:lpstr>
      <vt:lpstr>Traffic Pattern Recognition </vt:lpstr>
      <vt:lpstr>Intelligent Tutoring Systems </vt:lpstr>
      <vt:lpstr>Summary</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Introduction</dc:title>
  <dc:creator>fskkp</dc:creator>
  <cp:lastModifiedBy>Sahli Fakharudin</cp:lastModifiedBy>
  <cp:revision>166</cp:revision>
  <dcterms:created xsi:type="dcterms:W3CDTF">2011-09-11T02:43:20Z</dcterms:created>
  <dcterms:modified xsi:type="dcterms:W3CDTF">2016-03-22T01:43:41Z</dcterms:modified>
</cp:coreProperties>
</file>