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2" r:id="rId3"/>
    <p:sldId id="359" r:id="rId4"/>
    <p:sldId id="332" r:id="rId5"/>
    <p:sldId id="381" r:id="rId6"/>
    <p:sldId id="378" r:id="rId7"/>
    <p:sldId id="360" r:id="rId8"/>
    <p:sldId id="281" r:id="rId9"/>
    <p:sldId id="330" r:id="rId10"/>
    <p:sldId id="380" r:id="rId11"/>
    <p:sldId id="383" r:id="rId12"/>
    <p:sldId id="411" r:id="rId13"/>
    <p:sldId id="410" r:id="rId14"/>
    <p:sldId id="388" r:id="rId15"/>
    <p:sldId id="389" r:id="rId16"/>
    <p:sldId id="390" r:id="rId17"/>
    <p:sldId id="412" r:id="rId18"/>
    <p:sldId id="391" r:id="rId19"/>
    <p:sldId id="392" r:id="rId20"/>
    <p:sldId id="393" r:id="rId21"/>
    <p:sldId id="394" r:id="rId22"/>
    <p:sldId id="395" r:id="rId23"/>
    <p:sldId id="396" r:id="rId24"/>
    <p:sldId id="398" r:id="rId25"/>
    <p:sldId id="397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5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2F9C13C8-E1D8-4966-8B07-20DF2414522B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16C94A96-0311-4982-8CBD-5F6DFD4157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2696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79FFEA72-0E5F-4FB8-8291-746DE328233D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AF130D41-D944-4068-BE1A-E03885801B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801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30D41-D944-4068-BE1A-E03885801B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149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2B9FB3B-075D-418B-AC35-EE109AF90066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2B9FB3B-075D-418B-AC35-EE109AF90066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B9FB3B-075D-418B-AC35-EE109AF90066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smtClean="0">
                <a:solidFill>
                  <a:schemeClr val="accent4">
                    <a:lumMod val="50000"/>
                  </a:schemeClr>
                </a:solidFill>
              </a:rPr>
              <a:t>Chap </a:t>
            </a:r>
            <a:r>
              <a:rPr lang="en-US" sz="6600" b="1" smtClean="0">
                <a:solidFill>
                  <a:schemeClr val="accent4">
                    <a:lumMod val="50000"/>
                  </a:schemeClr>
                </a:solidFill>
              </a:rPr>
              <a:t>4: </a:t>
            </a:r>
            <a:r>
              <a:rPr lang="en-US" sz="6600" b="1" dirty="0" smtClean="0">
                <a:solidFill>
                  <a:srgbClr val="FF0000"/>
                </a:solidFill>
              </a:rPr>
              <a:t>Fuzzy Logic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BCS2313: Artificial Intelligence Techniques 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2514600"/>
            <a:ext cx="191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FSKKP, UMP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413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Fuzzy 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</a:t>
            </a:r>
            <a:r>
              <a:rPr lang="en-US" sz="3200" dirty="0" smtClean="0"/>
              <a:t>uzzy </a:t>
            </a:r>
            <a:r>
              <a:rPr lang="en-US" sz="3200" dirty="0"/>
              <a:t>set theory permits the gradual assessment of the membership of elements in a </a:t>
            </a:r>
            <a:r>
              <a:rPr lang="en-US" sz="3200" dirty="0" smtClean="0"/>
              <a:t>set.</a:t>
            </a:r>
          </a:p>
          <a:p>
            <a:r>
              <a:rPr lang="en-US" sz="3200" dirty="0" smtClean="0"/>
              <a:t>Fuzzy </a:t>
            </a:r>
            <a:r>
              <a:rPr lang="en-US" sz="3200" dirty="0"/>
              <a:t>Sets (Simple Fuzzy Variables) have values in the range of  [0,1]</a:t>
            </a:r>
          </a:p>
          <a:p>
            <a:r>
              <a:rPr lang="en-US" sz="3200" dirty="0" smtClean="0"/>
              <a:t>Example:</a:t>
            </a:r>
          </a:p>
          <a:p>
            <a:pPr lvl="1"/>
            <a:r>
              <a:rPr lang="en-US" sz="2800" b="1" dirty="0" smtClean="0"/>
              <a:t>Old</a:t>
            </a:r>
            <a:r>
              <a:rPr lang="en-US" sz="2800" dirty="0" smtClean="0"/>
              <a:t>(Hafiz) = 0.8</a:t>
            </a:r>
          </a:p>
          <a:p>
            <a:pPr marL="274320" lvl="1" indent="0">
              <a:buNone/>
            </a:pPr>
            <a:r>
              <a:rPr lang="en-US" sz="2800" dirty="0" smtClean="0"/>
              <a:t> </a:t>
            </a:r>
            <a:r>
              <a:rPr lang="en-US" sz="2800" b="1" dirty="0" smtClean="0"/>
              <a:t>Young</a:t>
            </a:r>
            <a:r>
              <a:rPr lang="en-US" sz="2800" dirty="0" smtClean="0"/>
              <a:t>(Hafiz) = 0.3</a:t>
            </a:r>
          </a:p>
        </p:txBody>
      </p:sp>
    </p:spTree>
    <p:extLst>
      <p:ext uri="{BB962C8B-B14F-4D97-AF65-F5344CB8AC3E}">
        <p14:creationId xmlns:p14="http://schemas.microsoft.com/office/powerpoint/2010/main" xmlns="" val="793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Fuzzy Linguistic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Fuzzy Linguistic Variables are used to represent qualities spanning a particular </a:t>
            </a:r>
            <a:r>
              <a:rPr lang="en-US" sz="3200" dirty="0" smtClean="0"/>
              <a:t>spectrum</a:t>
            </a:r>
          </a:p>
          <a:p>
            <a:r>
              <a:rPr lang="en-US" sz="3200" dirty="0" smtClean="0"/>
              <a:t>Age, Temperature, Time – Linguistic Variable</a:t>
            </a:r>
            <a:endParaRPr lang="en-US" sz="3200" dirty="0"/>
          </a:p>
          <a:p>
            <a:r>
              <a:rPr lang="en-US" sz="3200" dirty="0" smtClean="0"/>
              <a:t>Temperature: </a:t>
            </a:r>
            <a:r>
              <a:rPr lang="en-US" sz="3200" b="1" dirty="0" smtClean="0"/>
              <a:t>{</a:t>
            </a:r>
            <a:r>
              <a:rPr lang="en-US" sz="3200" b="1" dirty="0" smtClean="0">
                <a:solidFill>
                  <a:srgbClr val="0000CC"/>
                </a:solidFill>
              </a:rPr>
              <a:t>Freezing</a:t>
            </a:r>
            <a:r>
              <a:rPr lang="en-US" sz="3200" b="1" dirty="0" smtClean="0"/>
              <a:t>, </a:t>
            </a:r>
            <a:r>
              <a:rPr lang="en-US" sz="3200" b="1" dirty="0" smtClean="0">
                <a:solidFill>
                  <a:srgbClr val="00FFFF"/>
                </a:solidFill>
              </a:rPr>
              <a:t>Cool</a:t>
            </a:r>
            <a:r>
              <a:rPr lang="en-US" sz="3200" b="1" dirty="0" smtClean="0"/>
              <a:t>, </a:t>
            </a:r>
            <a:r>
              <a:rPr lang="en-US" sz="3200" b="1" dirty="0" smtClean="0">
                <a:solidFill>
                  <a:srgbClr val="EFD301"/>
                </a:solidFill>
              </a:rPr>
              <a:t>Warm</a:t>
            </a:r>
            <a:r>
              <a:rPr lang="en-US" sz="3200" b="1" dirty="0" smtClean="0"/>
              <a:t>, </a:t>
            </a:r>
            <a:r>
              <a:rPr lang="en-US" sz="3200" b="1" dirty="0" smtClean="0">
                <a:solidFill>
                  <a:srgbClr val="FF0000"/>
                </a:solidFill>
              </a:rPr>
              <a:t>Hot</a:t>
            </a:r>
            <a:r>
              <a:rPr lang="en-US" sz="3200" b="1" dirty="0" smtClean="0"/>
              <a:t>}</a:t>
            </a:r>
          </a:p>
          <a:p>
            <a:r>
              <a:rPr lang="en-US" sz="3200" b="1" dirty="0">
                <a:solidFill>
                  <a:srgbClr val="0000CC"/>
                </a:solidFill>
              </a:rPr>
              <a:t>Freezing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rgbClr val="00FFFF"/>
                </a:solidFill>
              </a:rPr>
              <a:t>Cool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rgbClr val="EFD301"/>
                </a:solidFill>
              </a:rPr>
              <a:t>Warm</a:t>
            </a:r>
            <a:r>
              <a:rPr lang="en-US" sz="3200" b="1" dirty="0"/>
              <a:t>, </a:t>
            </a:r>
            <a:r>
              <a:rPr lang="en-US" sz="3200" b="1" dirty="0" smtClean="0">
                <a:solidFill>
                  <a:srgbClr val="FF0000"/>
                </a:solidFill>
              </a:rPr>
              <a:t>Hot </a:t>
            </a:r>
            <a:r>
              <a:rPr lang="en-US" sz="3200" dirty="0" smtClean="0"/>
              <a:t>– Value of LV</a:t>
            </a:r>
          </a:p>
          <a:p>
            <a:r>
              <a:rPr lang="en-US" sz="3200" dirty="0" smtClean="0"/>
              <a:t>Membership </a:t>
            </a:r>
            <a:r>
              <a:rPr lang="en-US" sz="3200" dirty="0"/>
              <a:t>Function</a:t>
            </a:r>
          </a:p>
          <a:p>
            <a:r>
              <a:rPr lang="en-US" sz="3200" dirty="0"/>
              <a:t>Question: What is the temperature?</a:t>
            </a:r>
          </a:p>
          <a:p>
            <a:r>
              <a:rPr lang="en-US" sz="3200" dirty="0"/>
              <a:t>Answer: It is warm.</a:t>
            </a:r>
          </a:p>
          <a:p>
            <a:r>
              <a:rPr lang="en-US" sz="3200" dirty="0"/>
              <a:t>Question: How warm is it?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908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Membership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14600"/>
          </a:xfrm>
        </p:spPr>
        <p:txBody>
          <a:bodyPr/>
          <a:lstStyle/>
          <a:p>
            <a:r>
              <a:rPr lang="en-US" sz="2800" dirty="0"/>
              <a:t>Temp: {Freezing, Cool, Warm, Hot}</a:t>
            </a:r>
          </a:p>
          <a:p>
            <a:r>
              <a:rPr lang="en-US" sz="2800" dirty="0"/>
              <a:t>Degree of Truth or "Membership"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7704449"/>
              </p:ext>
            </p:extLst>
          </p:nvPr>
        </p:nvGraphicFramePr>
        <p:xfrm>
          <a:off x="1555750" y="2971800"/>
          <a:ext cx="6019800" cy="3032125"/>
        </p:xfrm>
        <a:graphic>
          <a:graphicData uri="http://schemas.openxmlformats.org/presentationml/2006/ole">
            <p:oleObj spid="_x0000_s20507" name="Visio" r:id="rId3" imgW="4575962" imgH="2219858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624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Membership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14600"/>
          </a:xfrm>
        </p:spPr>
        <p:txBody>
          <a:bodyPr/>
          <a:lstStyle/>
          <a:p>
            <a:r>
              <a:rPr lang="en-US" sz="2800" dirty="0"/>
              <a:t>How cool is 36 F</a:t>
            </a:r>
            <a:r>
              <a:rPr lang="en-US" sz="2800" dirty="0">
                <a:latin typeface="Arial" charset="0"/>
                <a:cs typeface="Arial" charset="0"/>
              </a:rPr>
              <a:t>° </a:t>
            </a:r>
            <a:r>
              <a:rPr lang="en-US" dirty="0"/>
              <a:t>?</a:t>
            </a:r>
            <a:endParaRPr lang="en-US" sz="2800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9094659"/>
              </p:ext>
            </p:extLst>
          </p:nvPr>
        </p:nvGraphicFramePr>
        <p:xfrm>
          <a:off x="1555750" y="2971800"/>
          <a:ext cx="6019800" cy="3032125"/>
        </p:xfrm>
        <a:graphic>
          <a:graphicData uri="http://schemas.openxmlformats.org/presentationml/2006/ole">
            <p:oleObj spid="_x0000_s21530" name="Visio" r:id="rId3" imgW="4575962" imgH="2219858" progId="Visio.Drawing.11">
              <p:embed/>
            </p:oleObj>
          </a:graphicData>
        </a:graphic>
      </p:graphicFrame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536950" y="259080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15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Membership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14600"/>
          </a:xfrm>
        </p:spPr>
        <p:txBody>
          <a:bodyPr/>
          <a:lstStyle/>
          <a:p>
            <a:r>
              <a:rPr lang="en-US" sz="2800" dirty="0"/>
              <a:t>How cool is 36 F</a:t>
            </a:r>
            <a:r>
              <a:rPr lang="en-US" sz="2800" dirty="0">
                <a:latin typeface="Arial" charset="0"/>
                <a:cs typeface="Arial" charset="0"/>
              </a:rPr>
              <a:t>° </a:t>
            </a:r>
            <a:r>
              <a:rPr lang="en-US" dirty="0"/>
              <a:t>?</a:t>
            </a:r>
            <a:endParaRPr lang="en-US" sz="2800" dirty="0">
              <a:latin typeface="Arial" charset="0"/>
              <a:cs typeface="Arial" charset="0"/>
            </a:endParaRPr>
          </a:p>
          <a:p>
            <a:r>
              <a:rPr lang="en-US" sz="2800" dirty="0"/>
              <a:t>It is 30% Cool and 70% Freezing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6640740"/>
              </p:ext>
            </p:extLst>
          </p:nvPr>
        </p:nvGraphicFramePr>
        <p:xfrm>
          <a:off x="1555750" y="2971800"/>
          <a:ext cx="6019800" cy="3032125"/>
        </p:xfrm>
        <a:graphic>
          <a:graphicData uri="http://schemas.openxmlformats.org/presentationml/2006/ole">
            <p:oleObj spid="_x0000_s4133" name="Visio" r:id="rId3" imgW="4575962" imgH="2219858" progId="Visio.Drawing.11">
              <p:embed/>
            </p:oleObj>
          </a:graphicData>
        </a:graphic>
      </p:graphicFrame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536950" y="259080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1784350" y="3733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78435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143000" y="35814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0" dirty="0">
                <a:solidFill>
                  <a:schemeClr val="tx1"/>
                </a:solidFill>
              </a:rPr>
              <a:t>0.7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143000" y="4419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0" dirty="0">
                <a:solidFill>
                  <a:schemeClr val="tx1"/>
                </a:solidFill>
              </a:rPr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xmlns="" val="20297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Fuzzy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How do we use fuzzy membership functions in predicate logic?</a:t>
            </a:r>
          </a:p>
          <a:p>
            <a:r>
              <a:rPr lang="en-US" sz="2800" dirty="0"/>
              <a:t>Fuzzy logic Connectives:</a:t>
            </a:r>
          </a:p>
          <a:p>
            <a:pPr lvl="1"/>
            <a:r>
              <a:rPr lang="en-US" sz="2800" dirty="0"/>
              <a:t>Fuzzy Conjunction, </a:t>
            </a:r>
            <a:r>
              <a:rPr lang="en-US" sz="2800" dirty="0">
                <a:sym typeface="Symbol" pitchFamily="18" charset="2"/>
              </a:rPr>
              <a:t></a:t>
            </a:r>
          </a:p>
          <a:p>
            <a:pPr lvl="1"/>
            <a:r>
              <a:rPr lang="en-US" sz="2800" dirty="0"/>
              <a:t>Fuzzy Disjunction, </a:t>
            </a:r>
            <a:r>
              <a:rPr lang="en-US" sz="2800" dirty="0">
                <a:sym typeface="Symbol" pitchFamily="18" charset="2"/>
              </a:rPr>
              <a:t></a:t>
            </a:r>
          </a:p>
          <a:p>
            <a:r>
              <a:rPr lang="en-US" sz="2800" dirty="0"/>
              <a:t>Operate on degrees of membership in fuzzy sets</a:t>
            </a:r>
            <a:endParaRPr lang="en-US" sz="2800" dirty="0">
              <a:sym typeface="Symbol" pitchFamily="18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34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Fuzzy Disjunction (Fuzzy OR)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14600"/>
          </a:xfrm>
        </p:spPr>
        <p:txBody>
          <a:bodyPr>
            <a:normAutofit/>
          </a:bodyPr>
          <a:lstStyle/>
          <a:p>
            <a:r>
              <a:rPr lang="en-US" sz="3200" dirty="0"/>
              <a:t>A</a:t>
            </a:r>
            <a:r>
              <a:rPr lang="en-US" sz="3200" dirty="0">
                <a:sym typeface="Symbol" pitchFamily="18" charset="2"/>
              </a:rPr>
              <a:t></a:t>
            </a:r>
            <a:r>
              <a:rPr lang="en-US" sz="3200" dirty="0"/>
              <a:t>B       max(A, B)</a:t>
            </a:r>
          </a:p>
          <a:p>
            <a:r>
              <a:rPr lang="en-US" sz="3200" dirty="0"/>
              <a:t>A</a:t>
            </a:r>
            <a:r>
              <a:rPr lang="en-US" sz="3200" dirty="0">
                <a:sym typeface="Symbol" pitchFamily="18" charset="2"/>
              </a:rPr>
              <a:t></a:t>
            </a:r>
            <a:r>
              <a:rPr lang="en-US" sz="3200" dirty="0"/>
              <a:t>B = C   "Quality C is the disjunction of Quality A and B"</a:t>
            </a:r>
          </a:p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3994094"/>
              </p:ext>
            </p:extLst>
          </p:nvPr>
        </p:nvGraphicFramePr>
        <p:xfrm>
          <a:off x="1371600" y="2878137"/>
          <a:ext cx="6350000" cy="2227263"/>
        </p:xfrm>
        <a:graphic>
          <a:graphicData uri="http://schemas.openxmlformats.org/presentationml/2006/ole">
            <p:oleObj spid="_x0000_s5179" name="Visio" r:id="rId3" imgW="5511698" imgH="1933042" progId="Visio.Drawing.11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054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C00000"/>
                </a:solidFill>
              </a:rPr>
              <a:t>(</a:t>
            </a:r>
            <a:r>
              <a:rPr lang="en-US" sz="3200" b="1" dirty="0" smtClean="0">
                <a:solidFill>
                  <a:srgbClr val="C00000"/>
                </a:solidFill>
              </a:rPr>
              <a:t>A </a:t>
            </a:r>
            <a:r>
              <a:rPr lang="en-US" sz="3200" b="1" dirty="0" smtClean="0">
                <a:solidFill>
                  <a:srgbClr val="C00000"/>
                </a:solidFill>
                <a:sym typeface="Symbol" pitchFamily="18" charset="2"/>
              </a:rPr>
              <a:t> </a:t>
            </a:r>
            <a:r>
              <a:rPr lang="en-US" sz="3200" b="1" dirty="0" smtClean="0">
                <a:solidFill>
                  <a:srgbClr val="C00000"/>
                </a:solidFill>
              </a:rPr>
              <a:t>B </a:t>
            </a:r>
            <a:r>
              <a:rPr lang="en-US" sz="3200" b="1" dirty="0">
                <a:solidFill>
                  <a:srgbClr val="C00000"/>
                </a:solidFill>
              </a:rPr>
              <a:t>= C) </a:t>
            </a:r>
            <a:r>
              <a:rPr lang="en-US" sz="3200" b="1" dirty="0" smtClean="0">
                <a:solidFill>
                  <a:srgbClr val="C00000"/>
                </a:solidFill>
                <a:sym typeface="Symbol" pitchFamily="18" charset="2"/>
              </a:rPr>
              <a:t></a:t>
            </a:r>
            <a:r>
              <a:rPr lang="en-US" sz="3200" b="1" dirty="0" smtClean="0">
                <a:solidFill>
                  <a:srgbClr val="C00000"/>
                </a:solidFill>
              </a:rPr>
              <a:t>  </a:t>
            </a:r>
            <a:r>
              <a:rPr lang="en-US" sz="3200" b="1" dirty="0">
                <a:solidFill>
                  <a:srgbClr val="C00000"/>
                </a:solidFill>
              </a:rPr>
              <a:t>(C = </a:t>
            </a:r>
            <a:r>
              <a:rPr lang="en-US" sz="3200" b="1" dirty="0" smtClean="0">
                <a:solidFill>
                  <a:srgbClr val="C00000"/>
                </a:solidFill>
              </a:rPr>
              <a:t>0.75</a:t>
            </a:r>
            <a:r>
              <a:rPr lang="en-US" sz="3200" b="1" dirty="0">
                <a:solidFill>
                  <a:srgbClr val="C00000"/>
                </a:solidFill>
              </a:rPr>
              <a:t>)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7808506"/>
              </p:ext>
            </p:extLst>
          </p:nvPr>
        </p:nvGraphicFramePr>
        <p:xfrm>
          <a:off x="1676400" y="1246910"/>
          <a:ext cx="336550" cy="381000"/>
        </p:xfrm>
        <a:graphic>
          <a:graphicData uri="http://schemas.openxmlformats.org/presentationml/2006/ole">
            <p:oleObj spid="_x0000_s5180" name="Visio" r:id="rId4" imgW="319430" imgH="361798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2957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Fuzzy Conjunction (Fuzzy AND)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14600"/>
          </a:xfrm>
        </p:spPr>
        <p:txBody>
          <a:bodyPr>
            <a:normAutofit/>
          </a:bodyPr>
          <a:lstStyle/>
          <a:p>
            <a:r>
              <a:rPr lang="en-US" sz="3200" dirty="0"/>
              <a:t>A</a:t>
            </a:r>
            <a:r>
              <a:rPr lang="en-US" sz="3200" dirty="0">
                <a:sym typeface="Symbol" pitchFamily="18" charset="2"/>
              </a:rPr>
              <a:t></a:t>
            </a:r>
            <a:r>
              <a:rPr lang="en-US" sz="3200" dirty="0"/>
              <a:t>B       min(A, B)</a:t>
            </a:r>
          </a:p>
          <a:p>
            <a:r>
              <a:rPr lang="en-US" sz="3200" dirty="0"/>
              <a:t>A</a:t>
            </a:r>
            <a:r>
              <a:rPr lang="en-US" sz="3200" dirty="0">
                <a:sym typeface="Symbol" pitchFamily="18" charset="2"/>
              </a:rPr>
              <a:t></a:t>
            </a:r>
            <a:r>
              <a:rPr lang="en-US" sz="3200" dirty="0"/>
              <a:t>B = C   "Quality C is the conjunction of Quality A and B"</a:t>
            </a:r>
          </a:p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06277027"/>
              </p:ext>
            </p:extLst>
          </p:nvPr>
        </p:nvGraphicFramePr>
        <p:xfrm>
          <a:off x="1371600" y="2878137"/>
          <a:ext cx="6350000" cy="2227263"/>
        </p:xfrm>
        <a:graphic>
          <a:graphicData uri="http://schemas.openxmlformats.org/presentationml/2006/ole">
            <p:oleObj spid="_x0000_s22566" name="Visio" r:id="rId3" imgW="5511698" imgH="1933042" progId="Visio.Drawing.11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054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C00000"/>
                </a:solidFill>
              </a:rPr>
              <a:t>(</a:t>
            </a:r>
            <a:r>
              <a:rPr lang="en-US" sz="3200" b="1" dirty="0" smtClean="0">
                <a:solidFill>
                  <a:srgbClr val="C00000"/>
                </a:solidFill>
              </a:rPr>
              <a:t>A </a:t>
            </a:r>
            <a:r>
              <a:rPr lang="en-US" sz="3200" b="1" dirty="0" smtClean="0">
                <a:solidFill>
                  <a:srgbClr val="C00000"/>
                </a:solidFill>
                <a:sym typeface="Symbol" pitchFamily="18" charset="2"/>
              </a:rPr>
              <a:t> </a:t>
            </a:r>
            <a:r>
              <a:rPr lang="en-US" sz="3200" b="1" dirty="0" smtClean="0">
                <a:solidFill>
                  <a:srgbClr val="C00000"/>
                </a:solidFill>
              </a:rPr>
              <a:t>B </a:t>
            </a:r>
            <a:r>
              <a:rPr lang="en-US" sz="3200" b="1" dirty="0">
                <a:solidFill>
                  <a:srgbClr val="C00000"/>
                </a:solidFill>
              </a:rPr>
              <a:t>= C)  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</a:t>
            </a:r>
            <a:r>
              <a:rPr lang="en-US" sz="3200" b="1" dirty="0">
                <a:solidFill>
                  <a:srgbClr val="C00000"/>
                </a:solidFill>
              </a:rPr>
              <a:t>  (C = 0.375)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3403957"/>
              </p:ext>
            </p:extLst>
          </p:nvPr>
        </p:nvGraphicFramePr>
        <p:xfrm>
          <a:off x="1676400" y="1246910"/>
          <a:ext cx="336550" cy="381000"/>
        </p:xfrm>
        <a:graphic>
          <a:graphicData uri="http://schemas.openxmlformats.org/presentationml/2006/ole">
            <p:oleObj spid="_x0000_s22567" name="Visio" r:id="rId4" imgW="319430" imgH="361798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9177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Example: Fuzzy Conjunction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        Calculate </a:t>
            </a:r>
            <a:r>
              <a:rPr lang="en-US" sz="2800" dirty="0"/>
              <a:t>A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sz="2800" dirty="0"/>
              <a:t>B given that A is .4 and B is 20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0232786"/>
              </p:ext>
            </p:extLst>
          </p:nvPr>
        </p:nvGraphicFramePr>
        <p:xfrm>
          <a:off x="1187450" y="1905000"/>
          <a:ext cx="6096000" cy="2370137"/>
        </p:xfrm>
        <a:graphic>
          <a:graphicData uri="http://schemas.openxmlformats.org/presentationml/2006/ole">
            <p:oleObj spid="_x0000_s6182" name="Visio" r:id="rId3" imgW="5295290" imgH="2059229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387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Example: Fuzzy Conjunction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        Calculate </a:t>
            </a:r>
            <a:r>
              <a:rPr lang="en-US" sz="2800" dirty="0"/>
              <a:t>A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sz="2800" dirty="0"/>
              <a:t>B given that A is .4 and B is 20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4542868"/>
              </p:ext>
            </p:extLst>
          </p:nvPr>
        </p:nvGraphicFramePr>
        <p:xfrm>
          <a:off x="1187450" y="1905000"/>
          <a:ext cx="6096000" cy="2370137"/>
        </p:xfrm>
        <a:graphic>
          <a:graphicData uri="http://schemas.openxmlformats.org/presentationml/2006/ole">
            <p:oleObj spid="_x0000_s7205" name="Visio" r:id="rId3" imgW="5295290" imgH="2059229" progId="Visio.Drawing.11">
              <p:embed/>
            </p:oleObj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343400"/>
            <a:ext cx="8229600" cy="1981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/>
            <a:r>
              <a:rPr lang="en-US" sz="2800" dirty="0">
                <a:solidFill>
                  <a:schemeClr val="tx1"/>
                </a:solidFill>
              </a:rPr>
              <a:t>Determine degrees of membership:</a:t>
            </a:r>
          </a:p>
          <a:p>
            <a:pPr marL="742950" lvl="1" indent="-285750"/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Font typeface="Wingdings 3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989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What You’ll Learn 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Fuzzy Logic</a:t>
            </a:r>
            <a:endParaRPr lang="en-US" sz="3200" dirty="0"/>
          </a:p>
          <a:p>
            <a:pPr lvl="1"/>
            <a:r>
              <a:rPr lang="en-US" sz="2800" dirty="0"/>
              <a:t>Overview of Fuzzy Logic</a:t>
            </a:r>
          </a:p>
          <a:p>
            <a:pPr lvl="1"/>
            <a:r>
              <a:rPr lang="en-US" sz="2800" dirty="0"/>
              <a:t>Fuzzy </a:t>
            </a:r>
            <a:r>
              <a:rPr lang="en-US" sz="2800" dirty="0" smtClean="0"/>
              <a:t>Set Vs. Crisp Set</a:t>
            </a:r>
          </a:p>
          <a:p>
            <a:pPr lvl="1"/>
            <a:r>
              <a:rPr lang="en-US" sz="2800" dirty="0" smtClean="0"/>
              <a:t>Fuzzy Variable</a:t>
            </a:r>
            <a:endParaRPr lang="en-US" sz="2800" dirty="0"/>
          </a:p>
          <a:p>
            <a:pPr lvl="1"/>
            <a:r>
              <a:rPr lang="en-US" sz="2800" dirty="0"/>
              <a:t>Fuzzy </a:t>
            </a:r>
            <a:r>
              <a:rPr lang="en-US" sz="2800" dirty="0" smtClean="0"/>
              <a:t>Logic Operator</a:t>
            </a:r>
            <a:endParaRPr lang="en-US" sz="2800" dirty="0"/>
          </a:p>
          <a:p>
            <a:pPr lvl="1"/>
            <a:r>
              <a:rPr lang="en-US" sz="2800" dirty="0"/>
              <a:t>Fuzzy </a:t>
            </a:r>
            <a:r>
              <a:rPr lang="en-US" sz="2800" dirty="0" smtClean="0"/>
              <a:t>Control</a:t>
            </a:r>
          </a:p>
          <a:p>
            <a:pPr lvl="1"/>
            <a:r>
              <a:rPr lang="en-US" sz="2800" dirty="0" smtClean="0"/>
              <a:t>Case Study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52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Example: Fuzzy Conjunction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        Calculate </a:t>
            </a:r>
            <a:r>
              <a:rPr lang="en-US" sz="2800" dirty="0"/>
              <a:t>A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sz="2800" dirty="0"/>
              <a:t>B given that A is .4 and B is 20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4542868"/>
              </p:ext>
            </p:extLst>
          </p:nvPr>
        </p:nvGraphicFramePr>
        <p:xfrm>
          <a:off x="1187450" y="1905000"/>
          <a:ext cx="6096000" cy="2370137"/>
        </p:xfrm>
        <a:graphic>
          <a:graphicData uri="http://schemas.openxmlformats.org/presentationml/2006/ole">
            <p:oleObj spid="_x0000_s8229" name="Visio" r:id="rId3" imgW="5295290" imgH="2059229" progId="Visio.Drawing.11">
              <p:embed/>
            </p:oleObj>
          </a:graphicData>
        </a:graphic>
      </p:graphicFrame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2482850" y="2895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 flipV="1">
            <a:off x="1492250" y="2895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90600" y="2787650"/>
            <a:ext cx="5132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0.7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343400"/>
            <a:ext cx="8229600" cy="1981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/>
            <a:r>
              <a:rPr lang="en-US" sz="2800" dirty="0">
                <a:solidFill>
                  <a:schemeClr val="tx1"/>
                </a:solidFill>
              </a:rPr>
              <a:t>Determine degrees of membership:</a:t>
            </a:r>
          </a:p>
          <a:p>
            <a:pPr marL="1143000" lvl="2"/>
            <a:r>
              <a:rPr lang="en-US" sz="2800" dirty="0"/>
              <a:t>A = </a:t>
            </a:r>
            <a:r>
              <a:rPr lang="en-US" sz="2800" dirty="0" smtClean="0"/>
              <a:t>0.7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Font typeface="Wingdings 3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989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Example: Fuzzy Conjunction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        Calculate </a:t>
            </a:r>
            <a:r>
              <a:rPr lang="en-US" sz="2800" dirty="0"/>
              <a:t>A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sz="2800" dirty="0"/>
              <a:t>B given that A is .4 and B is 20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4542868"/>
              </p:ext>
            </p:extLst>
          </p:nvPr>
        </p:nvGraphicFramePr>
        <p:xfrm>
          <a:off x="1187450" y="1905000"/>
          <a:ext cx="6096000" cy="2370137"/>
        </p:xfrm>
        <a:graphic>
          <a:graphicData uri="http://schemas.openxmlformats.org/presentationml/2006/ole">
            <p:oleObj spid="_x0000_s9253" name="Visio" r:id="rId3" imgW="5295290" imgH="2059229" progId="Visio.Drawing.11">
              <p:embed/>
            </p:oleObj>
          </a:graphicData>
        </a:graphic>
      </p:graphicFrame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2482850" y="2895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5988050" y="25146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 flipV="1">
            <a:off x="1492250" y="2895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4768850" y="25146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90600" y="2787650"/>
            <a:ext cx="5132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0.7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35450" y="2438400"/>
            <a:ext cx="5132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343400"/>
            <a:ext cx="8229600" cy="1981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/>
            <a:r>
              <a:rPr lang="en-US" sz="2800" dirty="0">
                <a:solidFill>
                  <a:schemeClr val="tx1"/>
                </a:solidFill>
              </a:rPr>
              <a:t>Determine degrees of membership:</a:t>
            </a:r>
          </a:p>
          <a:p>
            <a:pPr marL="1143000" lvl="2"/>
            <a:r>
              <a:rPr lang="en-US" sz="2800" dirty="0"/>
              <a:t>A = 0.7    B = 0.9</a:t>
            </a:r>
          </a:p>
          <a:p>
            <a:pPr marL="742950" lvl="1" indent="-285750"/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Font typeface="Wingdings 3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989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Example: Fuzzy Conjunction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        Calculate </a:t>
            </a:r>
            <a:r>
              <a:rPr lang="en-US" sz="2800" dirty="0"/>
              <a:t>A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sz="2800" dirty="0"/>
              <a:t>B given that A is .4 and B is 20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4542868"/>
              </p:ext>
            </p:extLst>
          </p:nvPr>
        </p:nvGraphicFramePr>
        <p:xfrm>
          <a:off x="1187450" y="1905000"/>
          <a:ext cx="6096000" cy="2370137"/>
        </p:xfrm>
        <a:graphic>
          <a:graphicData uri="http://schemas.openxmlformats.org/presentationml/2006/ole">
            <p:oleObj spid="_x0000_s10277" name="Visio" r:id="rId3" imgW="5295290" imgH="2059229" progId="Visio.Drawing.11">
              <p:embed/>
            </p:oleObj>
          </a:graphicData>
        </a:graphic>
      </p:graphicFrame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2482850" y="28956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5988050" y="25146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 flipV="1">
            <a:off x="1492250" y="2895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4768850" y="25146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90600" y="2787650"/>
            <a:ext cx="5132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0.7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35450" y="2438400"/>
            <a:ext cx="5132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0.9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343400"/>
            <a:ext cx="8229600" cy="1981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/>
            <a:r>
              <a:rPr lang="en-US" sz="2800" dirty="0">
                <a:solidFill>
                  <a:schemeClr val="tx1"/>
                </a:solidFill>
              </a:rPr>
              <a:t>Determine degrees of membership:</a:t>
            </a:r>
          </a:p>
          <a:p>
            <a:pPr marL="1143000" lvl="2"/>
            <a:r>
              <a:rPr lang="en-US" sz="2800" dirty="0"/>
              <a:t>A = 0.7    B = 0.9</a:t>
            </a:r>
          </a:p>
          <a:p>
            <a:pPr marL="742950" lvl="1" indent="-285750"/>
            <a:r>
              <a:rPr lang="en-US" sz="2800" dirty="0">
                <a:solidFill>
                  <a:schemeClr val="tx1"/>
                </a:solidFill>
              </a:rPr>
              <a:t>Apply Fuzzy AND</a:t>
            </a:r>
          </a:p>
          <a:p>
            <a:pPr marL="1143000" lvl="2"/>
            <a:r>
              <a:rPr lang="en-US" sz="2800" dirty="0"/>
              <a:t>A</a:t>
            </a:r>
            <a:r>
              <a:rPr lang="en-US" sz="2800" dirty="0">
                <a:sym typeface="Symbol" pitchFamily="18" charset="2"/>
              </a:rPr>
              <a:t></a:t>
            </a:r>
            <a:r>
              <a:rPr lang="en-US" sz="2800" dirty="0"/>
              <a:t>B = min(A, B) = 0.7</a:t>
            </a:r>
          </a:p>
          <a:p>
            <a:pPr marL="742950" lvl="1" indent="-285750"/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Font typeface="Wingdings 3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9890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Fuzzy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Fuzzy Control combines the use of fuzzy linguistic variables with fuzzy logic</a:t>
            </a:r>
          </a:p>
          <a:p>
            <a:r>
              <a:rPr lang="en-US" sz="3200" dirty="0"/>
              <a:t>Example: Speed Control</a:t>
            </a:r>
          </a:p>
          <a:p>
            <a:r>
              <a:rPr lang="en-US" sz="3200" dirty="0"/>
              <a:t>How fast am I going to drive today?</a:t>
            </a:r>
          </a:p>
          <a:p>
            <a:r>
              <a:rPr lang="en-US" sz="3200" dirty="0"/>
              <a:t>It depends on the weather.</a:t>
            </a:r>
          </a:p>
          <a:p>
            <a:r>
              <a:rPr lang="en-US" sz="3200" dirty="0"/>
              <a:t>Disjunction of Conjunctions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544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Inputs: Temperature, Cloud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Temp: {Freezing, Cool, Warm, Hot</a:t>
            </a:r>
            <a:r>
              <a:rPr lang="en-US" sz="2800" dirty="0" smtClean="0"/>
              <a:t>}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8312704"/>
              </p:ext>
            </p:extLst>
          </p:nvPr>
        </p:nvGraphicFramePr>
        <p:xfrm>
          <a:off x="1600200" y="1905000"/>
          <a:ext cx="3770300" cy="1828800"/>
        </p:xfrm>
        <a:graphic>
          <a:graphicData uri="http://schemas.openxmlformats.org/presentationml/2006/ole">
            <p:oleObj spid="_x0000_s14372" name="Visio" r:id="rId3" imgW="4575962" imgH="2219858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582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Inputs: Temperature, Cloud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Temp: {Freezing, Cool, Warm, Hot</a:t>
            </a:r>
            <a:r>
              <a:rPr lang="en-US" sz="2800" dirty="0" smtClean="0"/>
              <a:t>}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Cover: {Sunny, Partly, Overcast}</a:t>
            </a:r>
          </a:p>
          <a:p>
            <a:endParaRPr lang="en-US" sz="2800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7133324"/>
              </p:ext>
            </p:extLst>
          </p:nvPr>
        </p:nvGraphicFramePr>
        <p:xfrm>
          <a:off x="1600200" y="1905000"/>
          <a:ext cx="3770300" cy="1828800"/>
        </p:xfrm>
        <a:graphic>
          <a:graphicData uri="http://schemas.openxmlformats.org/presentationml/2006/ole">
            <p:oleObj spid="_x0000_s11337" name="Visio" r:id="rId3" imgW="4575962" imgH="2219858" progId="Visio.Drawing.11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8781756"/>
              </p:ext>
            </p:extLst>
          </p:nvPr>
        </p:nvGraphicFramePr>
        <p:xfrm>
          <a:off x="1600199" y="4462463"/>
          <a:ext cx="3661421" cy="1785937"/>
        </p:xfrm>
        <a:graphic>
          <a:graphicData uri="http://schemas.openxmlformats.org/presentationml/2006/ole">
            <p:oleObj spid="_x0000_s11338" name="Visio" r:id="rId4" imgW="4575962" imgH="2231441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835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Output: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Speed: {Slow, Fast}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5152258"/>
              </p:ext>
            </p:extLst>
          </p:nvPr>
        </p:nvGraphicFramePr>
        <p:xfrm>
          <a:off x="1139825" y="2047875"/>
          <a:ext cx="4575175" cy="2219325"/>
        </p:xfrm>
        <a:graphic>
          <a:graphicData uri="http://schemas.openxmlformats.org/presentationml/2006/ole">
            <p:oleObj spid="_x0000_s12326" name="Visio" r:id="rId3" imgW="4575048" imgH="2219858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839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it's Sunny and Warm, drive Fast</a:t>
            </a:r>
          </a:p>
          <a:p>
            <a:pPr>
              <a:buFontTx/>
              <a:buNone/>
            </a:pPr>
            <a:r>
              <a:rPr lang="en-US" sz="3200" dirty="0"/>
              <a:t>      </a:t>
            </a:r>
            <a:r>
              <a:rPr lang="en-US" sz="3200" dirty="0">
                <a:solidFill>
                  <a:srgbClr val="FF0000"/>
                </a:solidFill>
              </a:rPr>
              <a:t>Sunny(Cover)</a:t>
            </a:r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sz="3200" dirty="0">
                <a:solidFill>
                  <a:srgbClr val="FF0000"/>
                </a:solidFill>
              </a:rPr>
              <a:t>Warm(Temp)</a:t>
            </a:r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sz="3200" dirty="0">
                <a:solidFill>
                  <a:srgbClr val="FF0000"/>
                </a:solidFill>
              </a:rPr>
              <a:t> Fast(Speed) </a:t>
            </a:r>
          </a:p>
          <a:p>
            <a:pPr>
              <a:buFontTx/>
              <a:buNone/>
            </a:pPr>
            <a:endParaRPr lang="en-US" sz="3200" dirty="0"/>
          </a:p>
          <a:p>
            <a:r>
              <a:rPr lang="en-US" sz="3200" dirty="0"/>
              <a:t>If it's Cloudy and Cool, drive Slow</a:t>
            </a:r>
          </a:p>
          <a:p>
            <a:pPr>
              <a:buFontTx/>
              <a:buNone/>
            </a:pPr>
            <a:r>
              <a:rPr lang="en-US" sz="3200" dirty="0"/>
              <a:t>     </a:t>
            </a:r>
            <a:r>
              <a:rPr lang="en-US" sz="3200" dirty="0">
                <a:solidFill>
                  <a:srgbClr val="FF0000"/>
                </a:solidFill>
              </a:rPr>
              <a:t>Cloudy(Cover)</a:t>
            </a:r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sz="3200" dirty="0">
                <a:solidFill>
                  <a:srgbClr val="FF0000"/>
                </a:solidFill>
              </a:rPr>
              <a:t>Cool(Temp)</a:t>
            </a:r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sz="3200" dirty="0">
                <a:solidFill>
                  <a:srgbClr val="FF0000"/>
                </a:solidFill>
              </a:rPr>
              <a:t> Slow(Speed)</a:t>
            </a:r>
          </a:p>
          <a:p>
            <a:pPr>
              <a:buFontTx/>
              <a:buNone/>
            </a:pPr>
            <a:endParaRPr lang="en-US" sz="3200" dirty="0"/>
          </a:p>
          <a:p>
            <a:r>
              <a:rPr lang="en-US" sz="3200" dirty="0"/>
              <a:t>Driving Speed is the combination of output of these rules... </a:t>
            </a:r>
          </a:p>
        </p:txBody>
      </p:sp>
    </p:spTree>
    <p:extLst>
      <p:ext uri="{BB962C8B-B14F-4D97-AF65-F5344CB8AC3E}">
        <p14:creationId xmlns:p14="http://schemas.microsoft.com/office/powerpoint/2010/main" xmlns="" val="22508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 Speed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fast will I go if it is </a:t>
            </a:r>
          </a:p>
          <a:p>
            <a:pPr lvl="1"/>
            <a:r>
              <a:rPr lang="en-US" sz="3200" dirty="0"/>
              <a:t>65 F</a:t>
            </a:r>
            <a:r>
              <a:rPr lang="en-US" sz="3200" dirty="0">
                <a:latin typeface="Arial" charset="0"/>
                <a:cs typeface="Arial" charset="0"/>
              </a:rPr>
              <a:t>°</a:t>
            </a:r>
          </a:p>
          <a:p>
            <a:pPr lvl="1"/>
            <a:r>
              <a:rPr lang="en-US" sz="3200" dirty="0"/>
              <a:t>25 % Cloud Cover 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6190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Fuzzification</a:t>
            </a:r>
            <a:r>
              <a:rPr lang="en-US" sz="4400" dirty="0" smtClean="0"/>
              <a:t>: Calculate </a:t>
            </a:r>
            <a:r>
              <a:rPr lang="en-US" sz="4400" dirty="0"/>
              <a:t>Input Membership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65 F</a:t>
            </a:r>
            <a:r>
              <a:rPr lang="en-US" sz="2800" dirty="0">
                <a:latin typeface="Arial" charset="0"/>
                <a:cs typeface="Arial" charset="0"/>
              </a:rPr>
              <a:t>°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 </a:t>
            </a:r>
            <a:r>
              <a:rPr lang="en-US" sz="2800" dirty="0"/>
              <a:t>Cool = 0.4, Warm=  </a:t>
            </a:r>
            <a:r>
              <a:rPr lang="en-US" sz="2800" dirty="0" smtClean="0"/>
              <a:t>0.7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1798122"/>
              </p:ext>
            </p:extLst>
          </p:nvPr>
        </p:nvGraphicFramePr>
        <p:xfrm>
          <a:off x="1890912" y="1881188"/>
          <a:ext cx="3976488" cy="1928812"/>
        </p:xfrm>
        <a:graphic>
          <a:graphicData uri="http://schemas.openxmlformats.org/presentationml/2006/ole">
            <p:oleObj spid="_x0000_s13354" name="Visio" r:id="rId3" imgW="4575962" imgH="2219858" progId="Visio.Drawing.11">
              <p:embed/>
            </p:oleObj>
          </a:graphicData>
        </a:graphic>
      </p:graphicFrame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4087090" y="2438400"/>
            <a:ext cx="0" cy="90054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2071255" y="2438400"/>
            <a:ext cx="202969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2071255" y="2895600"/>
            <a:ext cx="202969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31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 smtClean="0">
                <a:latin typeface="Calibri" pitchFamily="34" charset="0"/>
                <a:cs typeface="Calibri" pitchFamily="34" charset="0"/>
              </a:rPr>
              <a:t>Fuzzy Logic </a:t>
            </a:r>
            <a:r>
              <a:rPr lang="en-US" sz="5000" dirty="0" err="1" smtClean="0">
                <a:latin typeface="Calibri" pitchFamily="34" charset="0"/>
                <a:cs typeface="Calibri" pitchFamily="34" charset="0"/>
              </a:rPr>
              <a:t>Backgraound</a:t>
            </a:r>
            <a:endParaRPr lang="en-US" sz="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60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65 F</a:t>
            </a:r>
            <a:r>
              <a:rPr lang="en-US" sz="2800" dirty="0">
                <a:latin typeface="Arial" charset="0"/>
                <a:cs typeface="Arial" charset="0"/>
              </a:rPr>
              <a:t>°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 </a:t>
            </a:r>
            <a:r>
              <a:rPr lang="en-US" sz="2800" dirty="0"/>
              <a:t>Cool = 0.4, Warm=  </a:t>
            </a:r>
            <a:r>
              <a:rPr lang="en-US" sz="2800" dirty="0" smtClean="0"/>
              <a:t>0.7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25% Cover </a:t>
            </a:r>
            <a:r>
              <a:rPr lang="en-US" sz="2800" dirty="0">
                <a:sym typeface="Symbol" pitchFamily="18" charset="2"/>
              </a:rPr>
              <a:t></a:t>
            </a:r>
            <a:r>
              <a:rPr lang="en-US" sz="2800" dirty="0"/>
              <a:t>Sunny = 0.8, Cloudy = 0.2</a:t>
            </a:r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10097409"/>
              </p:ext>
            </p:extLst>
          </p:nvPr>
        </p:nvGraphicFramePr>
        <p:xfrm>
          <a:off x="1890912" y="1881188"/>
          <a:ext cx="3976488" cy="1928812"/>
        </p:xfrm>
        <a:graphic>
          <a:graphicData uri="http://schemas.openxmlformats.org/presentationml/2006/ole">
            <p:oleObj spid="_x0000_s15424" name="Visio" r:id="rId3" imgW="4575962" imgH="2219858" progId="Visio.Drawing.11">
              <p:embed/>
            </p:oleObj>
          </a:graphicData>
        </a:graphic>
      </p:graphicFrame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4087090" y="2438400"/>
            <a:ext cx="0" cy="90054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2071255" y="2438400"/>
            <a:ext cx="202969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2071255" y="2895600"/>
            <a:ext cx="202969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1228816"/>
              </p:ext>
            </p:extLst>
          </p:nvPr>
        </p:nvGraphicFramePr>
        <p:xfrm>
          <a:off x="1905000" y="4343400"/>
          <a:ext cx="4061737" cy="1981200"/>
        </p:xfrm>
        <a:graphic>
          <a:graphicData uri="http://schemas.openxmlformats.org/presentationml/2006/ole">
            <p:oleObj spid="_x0000_s15425" name="Visio" r:id="rId4" imgW="4575962" imgH="2231441" progId="Visio.Drawing.11">
              <p:embed/>
            </p:oleObj>
          </a:graphicData>
        </a:graphic>
      </p:graphicFrame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3248890" y="4876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H="1">
            <a:off x="2085110" y="48768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05890" y="5562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Fuzzification</a:t>
            </a:r>
            <a:r>
              <a:rPr lang="en-US" sz="4400" dirty="0" smtClean="0"/>
              <a:t>: Calculate </a:t>
            </a:r>
            <a:r>
              <a:rPr lang="en-US" sz="4400" dirty="0"/>
              <a:t>Input Membership Levels</a:t>
            </a:r>
          </a:p>
        </p:txBody>
      </p:sp>
    </p:spTree>
    <p:extLst>
      <p:ext uri="{BB962C8B-B14F-4D97-AF65-F5344CB8AC3E}">
        <p14:creationId xmlns:p14="http://schemas.microsoft.com/office/powerpoint/2010/main" xmlns="" val="14594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Calculating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If it's Sunny and Warm, drive Fast</a:t>
            </a:r>
          </a:p>
          <a:p>
            <a:pPr>
              <a:buFontTx/>
              <a:buNone/>
            </a:pPr>
            <a:r>
              <a:rPr lang="en-US" sz="3200" dirty="0" smtClean="0"/>
              <a:t>          </a:t>
            </a:r>
            <a:r>
              <a:rPr lang="en-US" sz="3200" dirty="0" smtClean="0">
                <a:solidFill>
                  <a:srgbClr val="FF0000"/>
                </a:solidFill>
              </a:rPr>
              <a:t>Sunny(Cover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sz="3200" dirty="0">
                <a:solidFill>
                  <a:srgbClr val="FF0000"/>
                </a:solidFill>
              </a:rPr>
              <a:t>Warm(Temp)</a:t>
            </a:r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sz="3200" dirty="0">
                <a:solidFill>
                  <a:srgbClr val="FF0000"/>
                </a:solidFill>
              </a:rPr>
              <a:t>Fast(Speed)</a:t>
            </a:r>
          </a:p>
          <a:p>
            <a:pPr>
              <a:buFontTx/>
              <a:buNone/>
            </a:pPr>
            <a:r>
              <a:rPr lang="en-US" sz="3200" dirty="0"/>
              <a:t>		</a:t>
            </a:r>
            <a:r>
              <a:rPr lang="en-US" sz="3200" b="1" dirty="0"/>
              <a:t>0.8 </a:t>
            </a:r>
            <a:r>
              <a:rPr lang="en-US" sz="2800" b="1" dirty="0">
                <a:sym typeface="Symbol" pitchFamily="18" charset="2"/>
              </a:rPr>
              <a:t></a:t>
            </a:r>
            <a:r>
              <a:rPr lang="en-US" sz="3200" b="1" dirty="0"/>
              <a:t> 0.7 = 0.7 </a:t>
            </a:r>
          </a:p>
          <a:p>
            <a:pPr>
              <a:buFontTx/>
              <a:buNone/>
            </a:pPr>
            <a:r>
              <a:rPr lang="en-US" sz="3200" dirty="0"/>
              <a:t>		 </a:t>
            </a:r>
            <a:r>
              <a:rPr lang="en-US" sz="2800" dirty="0">
                <a:sym typeface="Symbol" pitchFamily="18" charset="2"/>
              </a:rPr>
              <a:t>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07F02"/>
                </a:solidFill>
              </a:rPr>
              <a:t>Fast = 0.7</a:t>
            </a:r>
          </a:p>
          <a:p>
            <a:endParaRPr lang="en-US" sz="3200" dirty="0" smtClean="0"/>
          </a:p>
          <a:p>
            <a:r>
              <a:rPr lang="en-US" sz="3200" dirty="0" smtClean="0"/>
              <a:t>If </a:t>
            </a:r>
            <a:r>
              <a:rPr lang="en-US" sz="3200" dirty="0"/>
              <a:t>it's Cloudy and Cool, drive Slow</a:t>
            </a:r>
          </a:p>
          <a:p>
            <a:pPr>
              <a:buFontTx/>
              <a:buNone/>
            </a:pPr>
            <a:r>
              <a:rPr lang="en-US" sz="3200" dirty="0" smtClean="0"/>
              <a:t>          </a:t>
            </a:r>
            <a:r>
              <a:rPr lang="en-US" sz="3200" dirty="0" smtClean="0">
                <a:solidFill>
                  <a:srgbClr val="FF0000"/>
                </a:solidFill>
              </a:rPr>
              <a:t>Cloudy(Cover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sz="3200" dirty="0">
                <a:solidFill>
                  <a:srgbClr val="FF0000"/>
                </a:solidFill>
              </a:rPr>
              <a:t>Cool(Temp)</a:t>
            </a:r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sz="3200" dirty="0">
                <a:solidFill>
                  <a:srgbClr val="FF0000"/>
                </a:solidFill>
              </a:rPr>
              <a:t>Slow(Speed)</a:t>
            </a:r>
          </a:p>
          <a:p>
            <a:pPr>
              <a:buFontTx/>
              <a:buNone/>
            </a:pPr>
            <a:r>
              <a:rPr lang="en-US" sz="2800" dirty="0"/>
              <a:t>		</a:t>
            </a:r>
            <a:r>
              <a:rPr lang="en-US" sz="3200" b="1" dirty="0"/>
              <a:t>0.2 </a:t>
            </a:r>
            <a:r>
              <a:rPr lang="en-US" sz="3200" b="1" dirty="0">
                <a:sym typeface="Symbol" pitchFamily="18" charset="2"/>
              </a:rPr>
              <a:t></a:t>
            </a:r>
            <a:r>
              <a:rPr lang="en-US" sz="3200" b="1" dirty="0"/>
              <a:t> 0.4 = 0.2</a:t>
            </a:r>
          </a:p>
          <a:p>
            <a:pPr>
              <a:buFontTx/>
              <a:buNone/>
            </a:pPr>
            <a:r>
              <a:rPr lang="en-US" sz="3200" dirty="0"/>
              <a:t>		 </a:t>
            </a:r>
            <a:r>
              <a:rPr lang="en-US" sz="2800" dirty="0">
                <a:sym typeface="Symbol" pitchFamily="18" charset="2"/>
              </a:rPr>
              <a:t>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33CC33"/>
                </a:solidFill>
              </a:rPr>
              <a:t>Slow = 0.2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588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945"/>
            <a:ext cx="8229600" cy="990600"/>
          </a:xfrm>
        </p:spPr>
        <p:txBody>
          <a:bodyPr>
            <a:noAutofit/>
          </a:bodyPr>
          <a:lstStyle/>
          <a:p>
            <a:r>
              <a:rPr lang="en-US" sz="4400" dirty="0" err="1"/>
              <a:t>Defuzzification</a:t>
            </a:r>
            <a:r>
              <a:rPr lang="en-US" sz="4400" dirty="0"/>
              <a:t>: </a:t>
            </a:r>
            <a:r>
              <a:rPr lang="en-US" sz="4400" dirty="0" smtClean="0"/>
              <a:t>Constructing </a:t>
            </a:r>
            <a:r>
              <a:rPr lang="en-US" sz="4400" dirty="0"/>
              <a:t>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Speed is 20% Slow and 70% </a:t>
            </a:r>
            <a:r>
              <a:rPr lang="en-US" sz="2800" dirty="0" smtClean="0"/>
              <a:t>Fast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Find centroids: Location where membership is 100%</a:t>
            </a:r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8406292"/>
              </p:ext>
            </p:extLst>
          </p:nvPr>
        </p:nvGraphicFramePr>
        <p:xfrm>
          <a:off x="1740050" y="1905000"/>
          <a:ext cx="4889350" cy="2371725"/>
        </p:xfrm>
        <a:graphic>
          <a:graphicData uri="http://schemas.openxmlformats.org/presentationml/2006/ole">
            <p:oleObj spid="_x0000_s16415" name="Visio" r:id="rId3" imgW="4575048" imgH="2219858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48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Speed is 20% Slow and 70% </a:t>
            </a:r>
            <a:r>
              <a:rPr lang="en-US" sz="2800" dirty="0" smtClean="0"/>
              <a:t>Fast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Find </a:t>
            </a:r>
            <a:r>
              <a:rPr lang="en-US" sz="2800" dirty="0" smtClean="0"/>
              <a:t>centroids: Location where membership is 100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1182470"/>
              </p:ext>
            </p:extLst>
          </p:nvPr>
        </p:nvGraphicFramePr>
        <p:xfrm>
          <a:off x="1740050" y="1905000"/>
          <a:ext cx="4889350" cy="2371725"/>
        </p:xfrm>
        <a:graphic>
          <a:graphicData uri="http://schemas.openxmlformats.org/presentationml/2006/ole">
            <p:oleObj spid="_x0000_s17438" name="Visio" r:id="rId3" imgW="4575048" imgH="2219858" progId="Visio.Drawing.11">
              <p:embed/>
            </p:oleObj>
          </a:graphicData>
        </a:graphic>
      </p:graphicFrame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121024" y="21336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645024" y="21336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90945"/>
            <a:ext cx="8229600" cy="990600"/>
          </a:xfrm>
        </p:spPr>
        <p:txBody>
          <a:bodyPr>
            <a:noAutofit/>
          </a:bodyPr>
          <a:lstStyle/>
          <a:p>
            <a:r>
              <a:rPr lang="en-US" sz="4400" dirty="0" err="1"/>
              <a:t>Defuzzification</a:t>
            </a:r>
            <a:r>
              <a:rPr lang="en-US" sz="4400" dirty="0"/>
              <a:t>: </a:t>
            </a:r>
            <a:r>
              <a:rPr lang="en-US" sz="4400" dirty="0" smtClean="0"/>
              <a:t>Constructing </a:t>
            </a:r>
            <a:r>
              <a:rPr lang="en-US" sz="4400" dirty="0"/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xmlns="" val="6057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Speed is 20% Slow and 70% </a:t>
            </a:r>
            <a:r>
              <a:rPr lang="en-US" sz="2800" dirty="0" smtClean="0"/>
              <a:t>Fast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Speed 	= weighted mean </a:t>
            </a:r>
          </a:p>
          <a:p>
            <a:pPr>
              <a:buFontTx/>
              <a:buNone/>
            </a:pPr>
            <a:r>
              <a:rPr lang="en-US" sz="2800" dirty="0"/>
              <a:t>			= (2*25+...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1182470"/>
              </p:ext>
            </p:extLst>
          </p:nvPr>
        </p:nvGraphicFramePr>
        <p:xfrm>
          <a:off x="1740050" y="1905000"/>
          <a:ext cx="4889350" cy="2371725"/>
        </p:xfrm>
        <a:graphic>
          <a:graphicData uri="http://schemas.openxmlformats.org/presentationml/2006/ole">
            <p:oleObj spid="_x0000_s18462" name="Visio" r:id="rId3" imgW="4575048" imgH="2219858" progId="Visio.Drawing.11">
              <p:embed/>
            </p:oleObj>
          </a:graphicData>
        </a:graphic>
      </p:graphicFrame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978024" y="3352800"/>
            <a:ext cx="1066800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121024" y="21336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90945"/>
            <a:ext cx="8229600" cy="990600"/>
          </a:xfrm>
        </p:spPr>
        <p:txBody>
          <a:bodyPr>
            <a:noAutofit/>
          </a:bodyPr>
          <a:lstStyle/>
          <a:p>
            <a:r>
              <a:rPr lang="en-US" sz="4400" dirty="0" err="1"/>
              <a:t>Defuzzification</a:t>
            </a:r>
            <a:r>
              <a:rPr lang="en-US" sz="4400" dirty="0"/>
              <a:t>: </a:t>
            </a:r>
            <a:r>
              <a:rPr lang="en-US" sz="4400" dirty="0" smtClean="0"/>
              <a:t>Constructing </a:t>
            </a:r>
            <a:r>
              <a:rPr lang="en-US" sz="4400" dirty="0"/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xmlns="" val="6057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Speed is 20% Slow and 70% </a:t>
            </a:r>
            <a:r>
              <a:rPr lang="en-US" sz="2800" dirty="0" smtClean="0"/>
              <a:t>Fast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Speed 	= weighted mean </a:t>
            </a:r>
          </a:p>
          <a:p>
            <a:pPr>
              <a:buFontTx/>
              <a:buNone/>
            </a:pPr>
            <a:r>
              <a:rPr lang="en-US" sz="2800" dirty="0"/>
              <a:t>			= (2*25+7*75)/(9)</a:t>
            </a:r>
          </a:p>
          <a:p>
            <a:pPr>
              <a:buFontTx/>
              <a:buNone/>
            </a:pPr>
            <a:r>
              <a:rPr lang="en-US" sz="2800" dirty="0"/>
              <a:t>			= </a:t>
            </a:r>
            <a:r>
              <a:rPr lang="en-US" sz="2800" b="1" dirty="0"/>
              <a:t>63.8 mph</a:t>
            </a:r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1182470"/>
              </p:ext>
            </p:extLst>
          </p:nvPr>
        </p:nvGraphicFramePr>
        <p:xfrm>
          <a:off x="1740050" y="1905000"/>
          <a:ext cx="4889350" cy="2371725"/>
        </p:xfrm>
        <a:graphic>
          <a:graphicData uri="http://schemas.openxmlformats.org/presentationml/2006/ole">
            <p:oleObj spid="_x0000_s19486" name="Visio" r:id="rId3" imgW="4575048" imgH="2219858" progId="Visio.Drawing.11">
              <p:embed/>
            </p:oleObj>
          </a:graphicData>
        </a:graphic>
      </p:graphicFrame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978024" y="3352800"/>
            <a:ext cx="1066800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78024" y="2632365"/>
            <a:ext cx="2590800" cy="0"/>
          </a:xfrm>
          <a:prstGeom prst="line">
            <a:avLst/>
          </a:prstGeom>
          <a:noFill/>
          <a:ln w="38100">
            <a:solidFill>
              <a:srgbClr val="F07F0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121024" y="21336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645024" y="21336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90945"/>
            <a:ext cx="8229600" cy="990600"/>
          </a:xfrm>
        </p:spPr>
        <p:txBody>
          <a:bodyPr>
            <a:noAutofit/>
          </a:bodyPr>
          <a:lstStyle/>
          <a:p>
            <a:r>
              <a:rPr lang="en-US" sz="4400" dirty="0" err="1"/>
              <a:t>Defuzzification</a:t>
            </a:r>
            <a:r>
              <a:rPr lang="en-US" sz="4400" dirty="0"/>
              <a:t>: </a:t>
            </a:r>
            <a:r>
              <a:rPr lang="en-US" sz="4400" dirty="0" smtClean="0"/>
              <a:t>Constructing </a:t>
            </a:r>
            <a:r>
              <a:rPr lang="en-US" sz="4400" dirty="0"/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xmlns="" val="6057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Fuzzy Logic Control allows for the smooth interpolation between variable centroids with relatively few rules</a:t>
            </a:r>
          </a:p>
          <a:p>
            <a:r>
              <a:rPr lang="en-US" sz="3200" dirty="0"/>
              <a:t>This does not work with crisp (traditional Boolean) logic</a:t>
            </a:r>
          </a:p>
          <a:p>
            <a:r>
              <a:rPr lang="en-US" sz="3200" dirty="0"/>
              <a:t>Provides a natural way to model some types of human expertise in a computer program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7361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Founder: </a:t>
            </a:r>
            <a:r>
              <a:rPr lang="en-US" sz="4400" dirty="0" err="1" smtClean="0"/>
              <a:t>Lotfi</a:t>
            </a:r>
            <a:r>
              <a:rPr lang="en-US" sz="4400" dirty="0" smtClean="0"/>
              <a:t> A. </a:t>
            </a:r>
            <a:r>
              <a:rPr lang="en-US" sz="4400" dirty="0" err="1" smtClean="0"/>
              <a:t>Zadeh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Fuzzy Set and Fuzzy Logic were introduced </a:t>
            </a:r>
            <a:r>
              <a:rPr lang="en-US" sz="3200" dirty="0"/>
              <a:t>by </a:t>
            </a:r>
            <a:r>
              <a:rPr lang="en-US" sz="3200" dirty="0" err="1"/>
              <a:t>Lotfi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Zadeh</a:t>
            </a:r>
            <a:r>
              <a:rPr lang="en-US" sz="3200" dirty="0" smtClean="0"/>
              <a:t> in 1965.</a:t>
            </a:r>
          </a:p>
          <a:p>
            <a:r>
              <a:rPr lang="en-US" sz="3200" dirty="0" smtClean="0"/>
              <a:t>Prof. at </a:t>
            </a:r>
            <a:r>
              <a:rPr lang="en-US" sz="3200" dirty="0"/>
              <a:t>University of California, </a:t>
            </a:r>
            <a:r>
              <a:rPr lang="en-US" sz="3200" dirty="0" smtClean="0"/>
              <a:t>Berkeley, USA.</a:t>
            </a:r>
          </a:p>
          <a:p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447800"/>
            <a:ext cx="3086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944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Some Fuzzy Logic History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1965	</a:t>
            </a:r>
            <a:r>
              <a:rPr lang="en-US" dirty="0" smtClean="0"/>
              <a:t>Seminal </a:t>
            </a:r>
            <a:r>
              <a:rPr lang="en-US" dirty="0"/>
              <a:t>Paper “Fuzzy Logic” by Prof. </a:t>
            </a:r>
            <a:r>
              <a:rPr lang="en-US" dirty="0" err="1"/>
              <a:t>Lotfi</a:t>
            </a:r>
            <a:r>
              <a:rPr lang="en-US" dirty="0"/>
              <a:t> </a:t>
            </a:r>
            <a:r>
              <a:rPr lang="en-US" dirty="0" err="1"/>
              <a:t>Zadeh</a:t>
            </a:r>
            <a:r>
              <a:rPr lang="en-US" dirty="0"/>
              <a:t>, Faculty in Electrical Engineering, U.C. Berkeley, Sets the Foundation of the “Fuzzy Set Theory”</a:t>
            </a:r>
          </a:p>
          <a:p>
            <a:r>
              <a:rPr lang="en-US" b="1" dirty="0">
                <a:solidFill>
                  <a:srgbClr val="C00000"/>
                </a:solidFill>
              </a:rPr>
              <a:t>1970</a:t>
            </a:r>
            <a:r>
              <a:rPr lang="en-US" dirty="0"/>
              <a:t>	First Application of Fuzzy Logic in Control Engineering (Europe)</a:t>
            </a:r>
          </a:p>
          <a:p>
            <a:r>
              <a:rPr lang="en-US" b="1" dirty="0">
                <a:solidFill>
                  <a:srgbClr val="C00000"/>
                </a:solidFill>
              </a:rPr>
              <a:t>1975</a:t>
            </a:r>
            <a:r>
              <a:rPr lang="en-US" dirty="0"/>
              <a:t>	Introduction of Fuzzy Logic in Japan </a:t>
            </a:r>
          </a:p>
          <a:p>
            <a:r>
              <a:rPr lang="en-US" b="1" dirty="0">
                <a:solidFill>
                  <a:srgbClr val="C00000"/>
                </a:solidFill>
              </a:rPr>
              <a:t>1980</a:t>
            </a:r>
            <a:r>
              <a:rPr lang="en-US" dirty="0"/>
              <a:t>	Empirical Verification of Fuzzy Logic in Europe</a:t>
            </a:r>
          </a:p>
          <a:p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Broad Application of Fuzzy Logic in Japan</a:t>
            </a:r>
          </a:p>
          <a:p>
            <a:r>
              <a:rPr lang="en-US" b="1" dirty="0">
                <a:solidFill>
                  <a:srgbClr val="C00000"/>
                </a:solidFill>
              </a:rPr>
              <a:t>1990</a:t>
            </a:r>
            <a:r>
              <a:rPr lang="en-US" dirty="0"/>
              <a:t>	Broad Application of Fuzzy Logic in Europe</a:t>
            </a:r>
          </a:p>
          <a:p>
            <a:r>
              <a:rPr lang="en-US" b="1" dirty="0">
                <a:solidFill>
                  <a:srgbClr val="C00000"/>
                </a:solidFill>
              </a:rPr>
              <a:t>1995</a:t>
            </a:r>
            <a:r>
              <a:rPr lang="en-US" dirty="0"/>
              <a:t>	Broad Application of Fuzzy Logic in the U.S.</a:t>
            </a:r>
          </a:p>
          <a:p>
            <a:r>
              <a:rPr lang="en-US" b="1" dirty="0">
                <a:solidFill>
                  <a:srgbClr val="C00000"/>
                </a:solidFill>
              </a:rPr>
              <a:t>2000</a:t>
            </a:r>
            <a:r>
              <a:rPr lang="en-US" dirty="0"/>
              <a:t>	Fuzzy Logic Becomes a Standard Technology and Is Also Applied in Data and Sensor Signal Analysis. Application of Fuzzy Logic in Business and Finance.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61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Boolean Vs. Fuzzy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24400" y="3962400"/>
            <a:ext cx="4267200" cy="2514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724400" y="4024313"/>
            <a:ext cx="4267200" cy="2408237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600" y="2362200"/>
            <a:ext cx="4267200" cy="2514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1981200"/>
            <a:ext cx="6246813" cy="6302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288925" indent="-288925" defTabSz="762000" eaLnBrk="0" hangingPunct="0">
              <a:spcBef>
                <a:spcPct val="20000"/>
              </a:spcBef>
            </a:pPr>
            <a:r>
              <a:rPr 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Conventional (Boolean) Set Theory:</a:t>
            </a:r>
          </a:p>
          <a:p>
            <a:pPr marL="288925" indent="-288925" defTabSz="762000" eaLnBrk="0" hangingPunct="0">
              <a:spcBef>
                <a:spcPct val="20000"/>
              </a:spcBef>
            </a:pPr>
            <a:endParaRPr lang="en-US" sz="1600" b="1" dirty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30188" y="1905000"/>
            <a:ext cx="8685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30188" y="6553200"/>
            <a:ext cx="8685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311150" y="2673350"/>
            <a:ext cx="4025900" cy="2073275"/>
            <a:chOff x="196" y="1684"/>
            <a:chExt cx="2536" cy="130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96" y="1684"/>
              <a:ext cx="2536" cy="114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24" y="2593"/>
              <a:ext cx="1632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8925" indent="-288925" algn="ctr" defTabSz="762000" eaLnBrk="0" hangingPunct="0">
                <a:spcBef>
                  <a:spcPct val="20000"/>
                </a:spcBef>
              </a:pPr>
              <a:r>
                <a:rPr lang="en-US" sz="1600" b="1">
                  <a:solidFill>
                    <a:srgbClr val="99FFFF"/>
                  </a:solidFill>
                  <a:effectLst/>
                  <a:latin typeface="Arial" charset="0"/>
                </a:rPr>
                <a:t>“Strong Fever”</a:t>
              </a:r>
            </a:p>
            <a:p>
              <a:pPr marL="288925" indent="-288925" algn="ctr" defTabSz="762000" eaLnBrk="0" hangingPunct="0">
                <a:spcBef>
                  <a:spcPct val="20000"/>
                </a:spcBef>
              </a:pPr>
              <a:endParaRPr lang="en-US" sz="1600" b="1">
                <a:solidFill>
                  <a:srgbClr val="99FFFF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371600" y="3048000"/>
            <a:ext cx="9144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sz="1800">
                <a:solidFill>
                  <a:srgbClr val="FFFF00"/>
                </a:solidFill>
                <a:effectLst/>
                <a:latin typeface="Arial" charset="0"/>
              </a:rPr>
              <a:t>40.1°C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752600" y="3657600"/>
            <a:ext cx="7620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sz="1800">
                <a:solidFill>
                  <a:srgbClr val="FFFF00"/>
                </a:solidFill>
                <a:effectLst/>
                <a:latin typeface="Arial" charset="0"/>
              </a:rPr>
              <a:t>42°C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743200" y="3124200"/>
            <a:ext cx="9144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sz="1800">
                <a:solidFill>
                  <a:srgbClr val="FFFF00"/>
                </a:solidFill>
                <a:effectLst/>
                <a:latin typeface="Arial" charset="0"/>
              </a:rPr>
              <a:t>41.4°C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57200" y="3810000"/>
            <a:ext cx="9144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sz="1800">
                <a:solidFill>
                  <a:srgbClr val="FFFF00"/>
                </a:solidFill>
                <a:effectLst/>
                <a:latin typeface="Arial" charset="0"/>
              </a:rPr>
              <a:t>39.3°C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200400" y="2514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sz="180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38.7°C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04800" y="4419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sz="180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37.2°C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28600" y="2667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sz="180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38°C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867400" y="3581400"/>
            <a:ext cx="2209800" cy="6302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288925" indent="-288925" defTabSz="762000" eaLnBrk="0" hangingPunct="0">
              <a:spcBef>
                <a:spcPct val="20000"/>
              </a:spcBef>
            </a:pPr>
            <a:r>
              <a:rPr 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Fuzzy Set Theory:</a:t>
            </a:r>
          </a:p>
          <a:p>
            <a:pPr marL="288925" indent="-288925" defTabSz="762000" eaLnBrk="0" hangingPunct="0">
              <a:spcBef>
                <a:spcPct val="20000"/>
              </a:spcBef>
            </a:pPr>
            <a:endParaRPr lang="en-US" sz="1600" b="1" dirty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096000" y="4724400"/>
            <a:ext cx="9144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sz="1800">
                <a:solidFill>
                  <a:srgbClr val="FFFF00"/>
                </a:solidFill>
                <a:effectLst/>
                <a:latin typeface="Arial" charset="0"/>
              </a:rPr>
              <a:t>40.1°C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477000" y="5334000"/>
            <a:ext cx="7620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sz="1800">
                <a:solidFill>
                  <a:srgbClr val="FFFF00"/>
                </a:solidFill>
                <a:effectLst/>
                <a:latin typeface="Arial" charset="0"/>
              </a:rPr>
              <a:t>42°C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467600" y="4800600"/>
            <a:ext cx="9144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sz="1800">
                <a:solidFill>
                  <a:srgbClr val="FFFF00"/>
                </a:solidFill>
                <a:effectLst/>
                <a:latin typeface="Arial" charset="0"/>
              </a:rPr>
              <a:t>41.4°C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181600" y="5486400"/>
            <a:ext cx="91440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sz="1800">
                <a:solidFill>
                  <a:srgbClr val="FFFF00"/>
                </a:solidFill>
                <a:effectLst/>
                <a:latin typeface="Arial" charset="0"/>
              </a:rPr>
              <a:t>39.3°C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924800" y="4191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sz="1800">
                <a:solidFill>
                  <a:srgbClr val="4D4D4D"/>
                </a:solidFill>
                <a:effectLst/>
                <a:latin typeface="Arial" charset="0"/>
              </a:rPr>
              <a:t>38.7°C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029200" y="6096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sz="1800">
                <a:solidFill>
                  <a:srgbClr val="4D4D4D"/>
                </a:solidFill>
                <a:effectLst/>
                <a:latin typeface="Arial" charset="0"/>
              </a:rPr>
              <a:t>37.2°C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953000" y="4343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US" sz="1800">
                <a:solidFill>
                  <a:srgbClr val="4D4D4D"/>
                </a:solidFill>
                <a:effectLst/>
                <a:latin typeface="Arial" charset="0"/>
              </a:rPr>
              <a:t>38°C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82550" y="6089650"/>
            <a:ext cx="4254500" cy="381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88900" y="6096000"/>
            <a:ext cx="4635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US" sz="1600" b="1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“More-or-Less” Rather Than “Either-Or” !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556250" y="5710238"/>
            <a:ext cx="2590800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88925" indent="-288925" algn="ctr" defTabSz="762000" eaLnBrk="0" hangingPunct="0">
              <a:spcBef>
                <a:spcPct val="20000"/>
              </a:spcBef>
            </a:pPr>
            <a:r>
              <a:rPr lang="en-US" sz="1600" b="1">
                <a:solidFill>
                  <a:srgbClr val="003399"/>
                </a:solidFill>
                <a:effectLst/>
                <a:latin typeface="Arial" charset="0"/>
              </a:rPr>
              <a:t>“Strong Fever”</a:t>
            </a:r>
          </a:p>
          <a:p>
            <a:pPr marL="288925" indent="-288925" algn="ctr" defTabSz="762000" eaLnBrk="0" hangingPunct="0">
              <a:spcBef>
                <a:spcPct val="20000"/>
              </a:spcBef>
            </a:pPr>
            <a:endParaRPr lang="en-US" sz="1600" b="1">
              <a:solidFill>
                <a:srgbClr val="003399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89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nimBg="1"/>
      <p:bldP spid="29" grpId="0" autoUpdateAnimBg="0"/>
      <p:bldP spid="3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Calibri" pitchFamily="34" charset="0"/>
                <a:cs typeface="Calibri" pitchFamily="34" charset="0"/>
              </a:rPr>
              <a:t>Intro. to Fuzzy Logic</a:t>
            </a:r>
            <a:endParaRPr lang="en-US" sz="6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60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is Fuzzy Logic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Non-linear mapping of an input data set to a scalar output data.</a:t>
            </a:r>
          </a:p>
          <a:p>
            <a:r>
              <a:rPr lang="en-US" sz="3200" dirty="0" smtClean="0"/>
              <a:t>Modeling of  imprecise concepts:</a:t>
            </a:r>
          </a:p>
          <a:p>
            <a:pPr lvl="1"/>
            <a:r>
              <a:rPr lang="en-US" sz="2900" dirty="0" smtClean="0"/>
              <a:t>Age, Weight, Height, Temperature, </a:t>
            </a:r>
          </a:p>
          <a:p>
            <a:r>
              <a:rPr lang="en-US" sz="3200" dirty="0" smtClean="0"/>
              <a:t>Modeling Imprecise dependencies (</a:t>
            </a:r>
            <a:r>
              <a:rPr lang="en-US" sz="3200" dirty="0" err="1" smtClean="0"/>
              <a:t>e.g</a:t>
            </a:r>
            <a:r>
              <a:rPr lang="en-US" sz="3200" dirty="0" smtClean="0"/>
              <a:t> Rules):</a:t>
            </a:r>
          </a:p>
          <a:p>
            <a:pPr lvl="1"/>
            <a:r>
              <a:rPr lang="en-US" sz="2900" dirty="0" smtClean="0"/>
              <a:t>If </a:t>
            </a:r>
            <a:r>
              <a:rPr lang="en-US" sz="2900" dirty="0"/>
              <a:t>it is sunny and warm today, I will drive fast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A </a:t>
            </a:r>
            <a:r>
              <a:rPr lang="en-US" sz="3200" dirty="0">
                <a:solidFill>
                  <a:schemeClr val="tx1"/>
                </a:solidFill>
              </a:rPr>
              <a:t>way to make use of natural language in logic</a:t>
            </a:r>
          </a:p>
          <a:p>
            <a:r>
              <a:rPr lang="en-US" sz="3200" dirty="0"/>
              <a:t>Approximate reasoning</a:t>
            </a:r>
          </a:p>
        </p:txBody>
      </p:sp>
    </p:spTree>
    <p:extLst>
      <p:ext uri="{BB962C8B-B14F-4D97-AF65-F5344CB8AC3E}">
        <p14:creationId xmlns:p14="http://schemas.microsoft.com/office/powerpoint/2010/main" xmlns="" val="40776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Crisp (Traditional) 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membership of elements in a set is assessed in </a:t>
            </a:r>
            <a:r>
              <a:rPr lang="en-US" sz="2800" dirty="0" smtClean="0"/>
              <a:t>binary — </a:t>
            </a:r>
            <a:r>
              <a:rPr lang="en-US" sz="2800" dirty="0"/>
              <a:t>an element either belongs or does not belong to the set.</a:t>
            </a:r>
          </a:p>
          <a:p>
            <a:r>
              <a:rPr lang="en-US" sz="2800" dirty="0" smtClean="0"/>
              <a:t>Crisp </a:t>
            </a:r>
            <a:r>
              <a:rPr lang="en-US" sz="2800" dirty="0"/>
              <a:t>variables represent precise quantities:</a:t>
            </a:r>
          </a:p>
          <a:p>
            <a:pPr lvl="1"/>
            <a:r>
              <a:rPr lang="en-US" b="1" dirty="0" smtClean="0"/>
              <a:t>X = 5, Y = 6</a:t>
            </a:r>
          </a:p>
          <a:p>
            <a:pPr lvl="1"/>
            <a:r>
              <a:rPr lang="en-US" b="1" dirty="0"/>
              <a:t>A </a:t>
            </a:r>
            <a:r>
              <a:rPr lang="en-US" b="1" dirty="0">
                <a:sym typeface="Symbol" pitchFamily="18" charset="2"/>
              </a:rPr>
              <a:t></a:t>
            </a:r>
            <a:r>
              <a:rPr lang="en-US" b="1" dirty="0"/>
              <a:t>{0,1}</a:t>
            </a:r>
          </a:p>
          <a:p>
            <a:r>
              <a:rPr lang="en-US" sz="3000" dirty="0"/>
              <a:t>A proposition is either True or False</a:t>
            </a:r>
          </a:p>
          <a:p>
            <a:pPr lvl="1"/>
            <a:r>
              <a:rPr lang="en-US" sz="2400" b="1" dirty="0"/>
              <a:t>A </a:t>
            </a:r>
            <a:r>
              <a:rPr lang="en-US" sz="2400" b="1" dirty="0">
                <a:sym typeface="Symbol" charset="2"/>
              </a:rPr>
              <a:t></a:t>
            </a:r>
            <a:r>
              <a:rPr lang="en-US" sz="2400" b="1" dirty="0"/>
              <a:t> B </a:t>
            </a:r>
            <a:r>
              <a:rPr lang="en-US" sz="2400" dirty="0">
                <a:sym typeface="Symbol" charset="2"/>
              </a:rPr>
              <a:t></a:t>
            </a:r>
            <a:r>
              <a:rPr lang="en-US" sz="2400" b="1" dirty="0"/>
              <a:t> C</a:t>
            </a:r>
          </a:p>
          <a:p>
            <a:r>
              <a:rPr lang="en-US" sz="3000" dirty="0" smtClean="0"/>
              <a:t>Example:</a:t>
            </a:r>
            <a:r>
              <a:rPr lang="en-US" sz="2900" dirty="0" smtClean="0"/>
              <a:t>	</a:t>
            </a:r>
          </a:p>
          <a:p>
            <a:pPr lvl="1"/>
            <a:r>
              <a:rPr lang="en-US" b="1" dirty="0" smtClean="0"/>
              <a:t>Young &lt;=30, </a:t>
            </a:r>
          </a:p>
          <a:p>
            <a:pPr marL="27432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Middle Age, 31 – 50</a:t>
            </a:r>
          </a:p>
          <a:p>
            <a:pPr marL="274320" lvl="1" indent="0">
              <a:buNone/>
            </a:pPr>
            <a:r>
              <a:rPr lang="en-US" b="1" dirty="0" smtClean="0"/>
              <a:t>    Old, &gt;=51</a:t>
            </a:r>
            <a:endParaRPr lang="en-US" b="1" dirty="0"/>
          </a:p>
          <a:p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xmlns="" val="35060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6145</TotalTime>
  <Words>1011</Words>
  <Application>Microsoft Office PowerPoint</Application>
  <PresentationFormat>On-screen Show (4:3)</PresentationFormat>
  <Paragraphs>222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Origin</vt:lpstr>
      <vt:lpstr>Visio</vt:lpstr>
      <vt:lpstr>Chap 4: Fuzzy Logic</vt:lpstr>
      <vt:lpstr>What You’ll Learn </vt:lpstr>
      <vt:lpstr>Fuzzy Logic Backgraound</vt:lpstr>
      <vt:lpstr>Founder: Lotfi A. Zadeh</vt:lpstr>
      <vt:lpstr>Some Fuzzy Logic History</vt:lpstr>
      <vt:lpstr>Boolean Vs. Fuzzy</vt:lpstr>
      <vt:lpstr>Intro. to Fuzzy Logic</vt:lpstr>
      <vt:lpstr>What is Fuzzy Logic</vt:lpstr>
      <vt:lpstr>Crisp (Traditional) Set</vt:lpstr>
      <vt:lpstr>Fuzzy Set</vt:lpstr>
      <vt:lpstr>Fuzzy Linguistic Variables</vt:lpstr>
      <vt:lpstr>Membership Functions</vt:lpstr>
      <vt:lpstr>Membership Functions</vt:lpstr>
      <vt:lpstr>Membership Functions</vt:lpstr>
      <vt:lpstr>Fuzzy Logic</vt:lpstr>
      <vt:lpstr>Fuzzy Disjunction (Fuzzy OR)</vt:lpstr>
      <vt:lpstr>Fuzzy Conjunction (Fuzzy AND)</vt:lpstr>
      <vt:lpstr>Example: Fuzzy Conjunction</vt:lpstr>
      <vt:lpstr>Example: Fuzzy Conjunction</vt:lpstr>
      <vt:lpstr>Example: Fuzzy Conjunction</vt:lpstr>
      <vt:lpstr>Example: Fuzzy Conjunction</vt:lpstr>
      <vt:lpstr>Example: Fuzzy Conjunction</vt:lpstr>
      <vt:lpstr>Fuzzy Control</vt:lpstr>
      <vt:lpstr>Inputs: Temperature, Cloud Cover</vt:lpstr>
      <vt:lpstr>Inputs: Temperature, Cloud Cover</vt:lpstr>
      <vt:lpstr>Output: Speed</vt:lpstr>
      <vt:lpstr>Rules</vt:lpstr>
      <vt:lpstr>Example Speed Calculation</vt:lpstr>
      <vt:lpstr>Fuzzification: Calculate Input Membership Levels</vt:lpstr>
      <vt:lpstr>Fuzzification: Calculate Input Membership Levels</vt:lpstr>
      <vt:lpstr>Calculating</vt:lpstr>
      <vt:lpstr>Defuzzification: Constructing the Output</vt:lpstr>
      <vt:lpstr>Defuzzification: Constructing the Output</vt:lpstr>
      <vt:lpstr>Defuzzification: Constructing the Output</vt:lpstr>
      <vt:lpstr>Defuzzification: Constructing the Output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Introduction</dc:title>
  <dc:creator>fskkp</dc:creator>
  <cp:lastModifiedBy>Abdu</cp:lastModifiedBy>
  <cp:revision>184</cp:revision>
  <cp:lastPrinted>2012-11-19T01:43:09Z</cp:lastPrinted>
  <dcterms:created xsi:type="dcterms:W3CDTF">2011-09-11T02:43:20Z</dcterms:created>
  <dcterms:modified xsi:type="dcterms:W3CDTF">2014-10-27T22:29:12Z</dcterms:modified>
</cp:coreProperties>
</file>